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90" r:id="rId1"/>
    <p:sldMasterId id="2147484106" r:id="rId2"/>
    <p:sldMasterId id="2147484125" r:id="rId3"/>
  </p:sldMasterIdLst>
  <p:notesMasterIdLst>
    <p:notesMasterId r:id="rId55"/>
  </p:notesMasterIdLst>
  <p:sldIdLst>
    <p:sldId id="695" r:id="rId4"/>
    <p:sldId id="316" r:id="rId5"/>
    <p:sldId id="694" r:id="rId6"/>
    <p:sldId id="992" r:id="rId7"/>
    <p:sldId id="988" r:id="rId8"/>
    <p:sldId id="259" r:id="rId9"/>
    <p:sldId id="260" r:id="rId10"/>
    <p:sldId id="261" r:id="rId11"/>
    <p:sldId id="262" r:id="rId12"/>
    <p:sldId id="989" r:id="rId13"/>
    <p:sldId id="990" r:id="rId14"/>
    <p:sldId id="998" r:id="rId15"/>
    <p:sldId id="696" r:id="rId16"/>
    <p:sldId id="328" r:id="rId17"/>
    <p:sldId id="686" r:id="rId18"/>
    <p:sldId id="996" r:id="rId19"/>
    <p:sldId id="543" r:id="rId20"/>
    <p:sldId id="545" r:id="rId21"/>
    <p:sldId id="546" r:id="rId22"/>
    <p:sldId id="699" r:id="rId23"/>
    <p:sldId id="994" r:id="rId24"/>
    <p:sldId id="995" r:id="rId25"/>
    <p:sldId id="562" r:id="rId26"/>
    <p:sldId id="563" r:id="rId27"/>
    <p:sldId id="997" r:id="rId28"/>
    <p:sldId id="564" r:id="rId29"/>
    <p:sldId id="566" r:id="rId30"/>
    <p:sldId id="578" r:id="rId31"/>
    <p:sldId id="698" r:id="rId32"/>
    <p:sldId id="641" r:id="rId33"/>
    <p:sldId id="643" r:id="rId34"/>
    <p:sldId id="672" r:id="rId35"/>
    <p:sldId id="673" r:id="rId36"/>
    <p:sldId id="647" r:id="rId37"/>
    <p:sldId id="649" r:id="rId38"/>
    <p:sldId id="700" r:id="rId39"/>
    <p:sldId id="701" r:id="rId40"/>
    <p:sldId id="652" r:id="rId41"/>
    <p:sldId id="668" r:id="rId42"/>
    <p:sldId id="657" r:id="rId43"/>
    <p:sldId id="660" r:id="rId44"/>
    <p:sldId id="654" r:id="rId45"/>
    <p:sldId id="669" r:id="rId46"/>
    <p:sldId id="670" r:id="rId47"/>
    <p:sldId id="656" r:id="rId48"/>
    <p:sldId id="676" r:id="rId49"/>
    <p:sldId id="675" r:id="rId50"/>
    <p:sldId id="690" r:id="rId51"/>
    <p:sldId id="674" r:id="rId52"/>
    <p:sldId id="704" r:id="rId53"/>
    <p:sldId id="993" r:id="rId54"/>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5520" autoAdjust="0"/>
  </p:normalViewPr>
  <p:slideViewPr>
    <p:cSldViewPr>
      <p:cViewPr varScale="1">
        <p:scale>
          <a:sx n="64" d="100"/>
          <a:sy n="64" d="100"/>
        </p:scale>
        <p:origin x="954" y="78"/>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US" dirty="0">
                <a:latin typeface="Times New Roman" charset="0"/>
                <a:ea typeface="ＭＳ Ｐゴシック" charset="-128"/>
              </a:rPr>
              <a:t>OK, so we’re going to spend some time today looking at various ways you can gain a deeper understanding of yourself. </a:t>
            </a:r>
          </a:p>
          <a:p>
            <a:endParaRPr lang="en-US" dirty="0">
              <a:latin typeface="Times New Roman" charset="0"/>
              <a:ea typeface="ＭＳ Ｐゴシック" charset="-128"/>
            </a:endParaRPr>
          </a:p>
          <a:p>
            <a:r>
              <a:rPr lang="en-US" dirty="0" err="1">
                <a:latin typeface="Times New Roman" charset="0"/>
                <a:ea typeface="ＭＳ Ｐゴシック" charset="-128"/>
              </a:rPr>
              <a:t>Whetton</a:t>
            </a:r>
            <a:r>
              <a:rPr lang="en-US" dirty="0">
                <a:latin typeface="Times New Roman" charset="0"/>
                <a:ea typeface="ＭＳ Ｐゴシック" charset="-128"/>
              </a:rPr>
              <a:t> and Cameron identify</a:t>
            </a:r>
            <a:r>
              <a:rPr lang="en-US" baseline="0" dirty="0">
                <a:latin typeface="Times New Roman" charset="0"/>
                <a:ea typeface="ＭＳ Ｐゴシック" charset="-128"/>
              </a:rPr>
              <a:t> FIVE CORE aspects of self awareness. </a:t>
            </a:r>
          </a:p>
          <a:p>
            <a:endParaRPr lang="en-US" baseline="0" dirty="0">
              <a:latin typeface="Times New Roman" charset="0"/>
              <a:ea typeface="ＭＳ Ｐゴシック" charset="-128"/>
            </a:endParaRPr>
          </a:p>
          <a:p>
            <a:r>
              <a:rPr lang="en-US" b="1" baseline="0" dirty="0">
                <a:latin typeface="Times New Roman" charset="0"/>
                <a:ea typeface="ＭＳ Ｐゴシック" charset="-128"/>
              </a:rPr>
              <a:t>CORE SELF EVALUATION  </a:t>
            </a:r>
            <a:r>
              <a:rPr lang="en-US" baseline="0" dirty="0">
                <a:latin typeface="Times New Roman" charset="0"/>
                <a:ea typeface="ＭＳ Ｐゴシック" charset="-128"/>
              </a:rPr>
              <a:t>captures the essential aspects of personality and we’ll look at a number of tools and theories that have been developed to explore this. </a:t>
            </a:r>
          </a:p>
          <a:p>
            <a:r>
              <a:rPr lang="en-US" b="1" baseline="0" dirty="0">
                <a:latin typeface="Times New Roman" charset="0"/>
                <a:ea typeface="ＭＳ Ｐゴシック" charset="-128"/>
              </a:rPr>
              <a:t>VALUES</a:t>
            </a:r>
            <a:r>
              <a:rPr lang="en-US" baseline="0" dirty="0">
                <a:latin typeface="Times New Roman" charset="0"/>
                <a:ea typeface="ＭＳ Ｐゴシック" charset="-128"/>
              </a:rPr>
              <a:t> relates to your underlying personal standards and moral </a:t>
            </a:r>
            <a:r>
              <a:rPr lang="en-US" baseline="0" dirty="0" err="1">
                <a:latin typeface="Times New Roman" charset="0"/>
                <a:ea typeface="ＭＳ Ｐゴシック" charset="-128"/>
              </a:rPr>
              <a:t>judgement</a:t>
            </a:r>
            <a:r>
              <a:rPr lang="en-US" baseline="0" dirty="0">
                <a:latin typeface="Times New Roman" charset="0"/>
                <a:ea typeface="ＭＳ Ｐゴシック" charset="-128"/>
              </a:rPr>
              <a:t> and, in fact, recognizing your values, and those of others, is really important because values have been found to influence attitudes, preferences and </a:t>
            </a:r>
            <a:r>
              <a:rPr lang="en-US" baseline="0" dirty="0" err="1">
                <a:latin typeface="Times New Roman" charset="0"/>
                <a:ea typeface="ＭＳ Ｐゴシック" charset="-128"/>
              </a:rPr>
              <a:t>behaviours</a:t>
            </a:r>
            <a:r>
              <a:rPr lang="en-US" baseline="0" dirty="0">
                <a:latin typeface="Times New Roman" charset="0"/>
                <a:ea typeface="ＭＳ Ｐゴシック" charset="-128"/>
              </a:rPr>
              <a:t>. </a:t>
            </a:r>
          </a:p>
          <a:p>
            <a:r>
              <a:rPr lang="en-US" b="1" baseline="0" dirty="0">
                <a:latin typeface="Times New Roman" charset="0"/>
                <a:ea typeface="ＭＳ Ｐゴシック" charset="-128"/>
              </a:rPr>
              <a:t>COGNITIVE STYLE </a:t>
            </a:r>
            <a:r>
              <a:rPr lang="en-US" baseline="0" dirty="0">
                <a:latin typeface="Times New Roman" charset="0"/>
                <a:ea typeface="ＭＳ Ｐゴシック" charset="-128"/>
              </a:rPr>
              <a:t>explores how individuals gather and process information and researchers have found that differences in cognitive style influence perception, learning, problem solving ability, decision making and creativity – all of which are important factors in Leadership and Management. </a:t>
            </a:r>
          </a:p>
          <a:p>
            <a:r>
              <a:rPr lang="en-US" b="1" baseline="0" dirty="0">
                <a:latin typeface="Times New Roman" charset="0"/>
                <a:ea typeface="ＭＳ Ｐゴシック" charset="-128"/>
              </a:rPr>
              <a:t>ATTITUDE TOWARDS CHANGE </a:t>
            </a:r>
            <a:r>
              <a:rPr lang="en-US" baseline="0" dirty="0">
                <a:latin typeface="Times New Roman" charset="0"/>
                <a:ea typeface="ＭＳ Ｐゴシック" charset="-128"/>
              </a:rPr>
              <a:t>focuses on an individual’s ability to cope with change and deal with ambiguity and the methods that they use to achieve this. </a:t>
            </a:r>
          </a:p>
          <a:p>
            <a:r>
              <a:rPr lang="en-US" baseline="0" dirty="0">
                <a:latin typeface="Times New Roman" charset="0"/>
                <a:ea typeface="ＭＳ Ｐゴシック" charset="-128"/>
              </a:rPr>
              <a:t>And finally, </a:t>
            </a:r>
            <a:r>
              <a:rPr lang="en-US" b="1" baseline="0" dirty="0">
                <a:latin typeface="Times New Roman" charset="0"/>
                <a:ea typeface="ＭＳ Ｐゴシック" charset="-128"/>
              </a:rPr>
              <a:t>EMOTIONAL INTELLIGENCE </a:t>
            </a:r>
            <a:r>
              <a:rPr lang="en-US" baseline="0" dirty="0">
                <a:latin typeface="Times New Roman" charset="0"/>
                <a:ea typeface="ＭＳ Ｐゴシック" charset="-128"/>
              </a:rPr>
              <a:t>relates to emotional awareness and control and the ability to manage yourself and relationships with others. In fact </a:t>
            </a:r>
            <a:r>
              <a:rPr lang="en-US" baseline="0" dirty="0" err="1">
                <a:latin typeface="Times New Roman" charset="0"/>
                <a:ea typeface="ＭＳ Ｐゴシック" charset="-128"/>
              </a:rPr>
              <a:t>emotinal</a:t>
            </a:r>
            <a:r>
              <a:rPr lang="en-US" baseline="0" dirty="0">
                <a:latin typeface="Times New Roman" charset="0"/>
                <a:ea typeface="ＭＳ Ｐゴシック" charset="-128"/>
              </a:rPr>
              <a:t> intelligence has been found by researchers to be one of the most important factors in accounting for success in Leaders and Managers.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So, we’ll look at each of these in more detail now. </a:t>
            </a:r>
          </a:p>
          <a:p>
            <a:endParaRPr lang="en-US" baseline="0" dirty="0">
              <a:latin typeface="Times New Roman" charset="0"/>
              <a:ea typeface="ＭＳ Ｐゴシック" charset="-128"/>
            </a:endParaRPr>
          </a:p>
          <a:p>
            <a:endParaRPr lang="en-US" dirty="0">
              <a:latin typeface="Times New Roman" charset="0"/>
              <a:ea typeface="ＭＳ Ｐゴシック" charset="-128"/>
            </a:endParaRPr>
          </a:p>
          <a:p>
            <a:endParaRPr lang="en-US" dirty="0">
              <a:latin typeface="Times New Roman" charset="0"/>
              <a:ea typeface="ＭＳ Ｐゴシック" charset="-128"/>
            </a:endParaRPr>
          </a:p>
        </p:txBody>
      </p:sp>
      <p:sp>
        <p:nvSpPr>
          <p:cNvPr id="27652" name="Slide Number Placeholder 3"/>
          <p:cNvSpPr>
            <a:spLocks noGrp="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D7D07C-D8AF-4D0E-9D4B-1A1D74D51CEE}"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764372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8D1366A7-725A-41FC-9340-0AC40774762D}" type="slidenum">
              <a:rPr lang="en-US" sz="1200" smtClean="0"/>
              <a:pPr>
                <a:defRPr/>
              </a:pPr>
              <a:t>15</a:t>
            </a:fld>
            <a:endParaRPr lang="en-US" sz="1200"/>
          </a:p>
        </p:txBody>
      </p:sp>
      <p:sp>
        <p:nvSpPr>
          <p:cNvPr id="45059" name="Rectangle 2"/>
          <p:cNvSpPr>
            <a:spLocks noGrp="1" noRot="1" noChangeAspect="1" noChangeArrowheads="1" noTextEdit="1"/>
          </p:cNvSpPr>
          <p:nvPr>
            <p:ph type="sldImg"/>
          </p:nvPr>
        </p:nvSpPr>
        <p:spPr>
          <a:xfrm>
            <a:off x="363538" y="690563"/>
            <a:ext cx="6132512" cy="3449637"/>
          </a:xfrm>
          <a:ln/>
        </p:spPr>
      </p:sp>
      <p:sp>
        <p:nvSpPr>
          <p:cNvPr id="450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518147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8D1366A7-725A-41FC-9340-0AC40774762D}" type="slidenum">
              <a:rPr lang="en-US" sz="1200" smtClean="0"/>
              <a:pPr>
                <a:defRPr/>
              </a:pPr>
              <a:t>16</a:t>
            </a:fld>
            <a:endParaRPr lang="en-US" sz="1200"/>
          </a:p>
        </p:txBody>
      </p:sp>
      <p:sp>
        <p:nvSpPr>
          <p:cNvPr id="45059" name="Rectangle 2"/>
          <p:cNvSpPr>
            <a:spLocks noGrp="1" noRot="1" noChangeAspect="1" noChangeArrowheads="1" noTextEdit="1"/>
          </p:cNvSpPr>
          <p:nvPr>
            <p:ph type="sldImg"/>
          </p:nvPr>
        </p:nvSpPr>
        <p:spPr>
          <a:xfrm>
            <a:off x="363538" y="690563"/>
            <a:ext cx="6132512" cy="3449637"/>
          </a:xfrm>
          <a:ln/>
        </p:spPr>
      </p:sp>
      <p:sp>
        <p:nvSpPr>
          <p:cNvPr id="450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794735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ED377D4-C6B6-74B0-F1C4-95019E2EFC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0408BC-F8F0-4A73-B092-D6673E2341F0}" type="slidenum">
              <a:rPr lang="en-US" altLang="en-US"/>
              <a:pPr>
                <a:spcBef>
                  <a:spcPct val="0"/>
                </a:spcBef>
              </a:pPr>
              <a:t>17</a:t>
            </a:fld>
            <a:endParaRPr lang="en-US" altLang="en-US"/>
          </a:p>
        </p:txBody>
      </p:sp>
      <p:sp>
        <p:nvSpPr>
          <p:cNvPr id="61443" name="Rectangle 2">
            <a:extLst>
              <a:ext uri="{FF2B5EF4-FFF2-40B4-BE49-F238E27FC236}">
                <a16:creationId xmlns:a16="http://schemas.microsoft.com/office/drawing/2014/main" id="{0564AF69-CF6D-A1B7-6C08-6E475E33FD83}"/>
              </a:ext>
            </a:extLst>
          </p:cNvPr>
          <p:cNvSpPr>
            <a:spLocks noGrp="1" noRot="1" noChangeAspect="1" noChangeArrowheads="1" noTextEdit="1"/>
          </p:cNvSpPr>
          <p:nvPr>
            <p:ph type="sldImg"/>
          </p:nvPr>
        </p:nvSpPr>
        <p:spPr>
          <a:ln/>
        </p:spPr>
      </p:sp>
      <p:sp>
        <p:nvSpPr>
          <p:cNvPr id="61444" name="Rectangle 4">
            <a:extLst>
              <a:ext uri="{FF2B5EF4-FFF2-40B4-BE49-F238E27FC236}">
                <a16:creationId xmlns:a16="http://schemas.microsoft.com/office/drawing/2014/main" id="{1093848F-C794-70D7-3A2C-4238B59F48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46254527-9405-55E7-C297-248FD70726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BB238E0-0B97-43A5-A3D6-F514BE0C26CD}" type="slidenum">
              <a:rPr lang="en-US" altLang="en-US"/>
              <a:pPr>
                <a:spcBef>
                  <a:spcPct val="0"/>
                </a:spcBef>
              </a:pPr>
              <a:t>18</a:t>
            </a:fld>
            <a:endParaRPr lang="en-US" altLang="en-US"/>
          </a:p>
        </p:txBody>
      </p:sp>
      <p:sp>
        <p:nvSpPr>
          <p:cNvPr id="65539" name="Rectangle 2">
            <a:extLst>
              <a:ext uri="{FF2B5EF4-FFF2-40B4-BE49-F238E27FC236}">
                <a16:creationId xmlns:a16="http://schemas.microsoft.com/office/drawing/2014/main" id="{DFC68562-B1B7-1592-3591-9F008B23AA55}"/>
              </a:ext>
            </a:extLst>
          </p:cNvPr>
          <p:cNvSpPr>
            <a:spLocks noGrp="1" noRot="1" noChangeAspect="1" noChangeArrowheads="1" noTextEdit="1"/>
          </p:cNvSpPr>
          <p:nvPr>
            <p:ph type="sldImg"/>
          </p:nvPr>
        </p:nvSpPr>
        <p:spPr>
          <a:ln/>
        </p:spPr>
      </p:sp>
      <p:sp>
        <p:nvSpPr>
          <p:cNvPr id="65540" name="Rectangle 4">
            <a:extLst>
              <a:ext uri="{FF2B5EF4-FFF2-40B4-BE49-F238E27FC236}">
                <a16:creationId xmlns:a16="http://schemas.microsoft.com/office/drawing/2014/main" id="{526643F4-908B-4D75-8EA7-55BBD7ABF2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9A286193-55A2-6AD9-A482-56C05DCE08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8DB6EEA-0827-4DF3-9C8A-7768CDFC8FA9}" type="slidenum">
              <a:rPr lang="en-US" altLang="en-US"/>
              <a:pPr>
                <a:spcBef>
                  <a:spcPct val="0"/>
                </a:spcBef>
              </a:pPr>
              <a:t>19</a:t>
            </a:fld>
            <a:endParaRPr lang="en-US" altLang="en-US"/>
          </a:p>
        </p:txBody>
      </p:sp>
      <p:sp>
        <p:nvSpPr>
          <p:cNvPr id="67587" name="Rectangle 2">
            <a:extLst>
              <a:ext uri="{FF2B5EF4-FFF2-40B4-BE49-F238E27FC236}">
                <a16:creationId xmlns:a16="http://schemas.microsoft.com/office/drawing/2014/main" id="{2B7E2B25-5EE7-3282-357F-549D9A9DB388}"/>
              </a:ext>
            </a:extLst>
          </p:cNvPr>
          <p:cNvSpPr>
            <a:spLocks noGrp="1" noRot="1" noChangeAspect="1" noChangeArrowheads="1" noTextEdit="1"/>
          </p:cNvSpPr>
          <p:nvPr>
            <p:ph type="sldImg"/>
          </p:nvPr>
        </p:nvSpPr>
        <p:spPr>
          <a:ln/>
        </p:spPr>
      </p:sp>
      <p:sp>
        <p:nvSpPr>
          <p:cNvPr id="67588" name="Rectangle 4">
            <a:extLst>
              <a:ext uri="{FF2B5EF4-FFF2-40B4-BE49-F238E27FC236}">
                <a16:creationId xmlns:a16="http://schemas.microsoft.com/office/drawing/2014/main" id="{8A63458B-9949-8068-6B70-23B6C5F45E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8D1366A7-725A-41FC-9340-0AC40774762D}" type="slidenum">
              <a:rPr lang="en-US" sz="1200" smtClean="0"/>
              <a:pPr>
                <a:defRPr/>
              </a:pPr>
              <a:t>20</a:t>
            </a:fld>
            <a:endParaRPr lang="en-US" sz="1200"/>
          </a:p>
        </p:txBody>
      </p:sp>
      <p:sp>
        <p:nvSpPr>
          <p:cNvPr id="45059" name="Rectangle 2"/>
          <p:cNvSpPr>
            <a:spLocks noGrp="1" noRot="1" noChangeAspect="1" noChangeArrowheads="1" noTextEdit="1"/>
          </p:cNvSpPr>
          <p:nvPr>
            <p:ph type="sldImg"/>
          </p:nvPr>
        </p:nvSpPr>
        <p:spPr>
          <a:xfrm>
            <a:off x="363538" y="690563"/>
            <a:ext cx="6132512" cy="3449637"/>
          </a:xfrm>
          <a:ln/>
        </p:spPr>
      </p:sp>
      <p:sp>
        <p:nvSpPr>
          <p:cNvPr id="450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107977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8D1366A7-725A-41FC-9340-0AC40774762D}" type="slidenum">
              <a:rPr lang="en-US" sz="1200" smtClean="0"/>
              <a:pPr>
                <a:defRPr/>
              </a:pPr>
              <a:t>21</a:t>
            </a:fld>
            <a:endParaRPr lang="en-US" sz="1200"/>
          </a:p>
        </p:txBody>
      </p:sp>
      <p:sp>
        <p:nvSpPr>
          <p:cNvPr id="45059" name="Rectangle 2"/>
          <p:cNvSpPr>
            <a:spLocks noGrp="1" noRot="1" noChangeAspect="1" noChangeArrowheads="1" noTextEdit="1"/>
          </p:cNvSpPr>
          <p:nvPr>
            <p:ph type="sldImg"/>
          </p:nvPr>
        </p:nvSpPr>
        <p:spPr>
          <a:xfrm>
            <a:off x="363538" y="690563"/>
            <a:ext cx="6132512" cy="3449637"/>
          </a:xfrm>
          <a:ln/>
        </p:spPr>
      </p:sp>
      <p:sp>
        <p:nvSpPr>
          <p:cNvPr id="450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018624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8D1366A7-725A-41FC-9340-0AC40774762D}" type="slidenum">
              <a:rPr lang="en-US" sz="1200" smtClean="0"/>
              <a:pPr>
                <a:defRPr/>
              </a:pPr>
              <a:t>22</a:t>
            </a:fld>
            <a:endParaRPr lang="en-US" sz="1200"/>
          </a:p>
        </p:txBody>
      </p:sp>
      <p:sp>
        <p:nvSpPr>
          <p:cNvPr id="45059" name="Rectangle 2"/>
          <p:cNvSpPr>
            <a:spLocks noGrp="1" noRot="1" noChangeAspect="1" noChangeArrowheads="1" noTextEdit="1"/>
          </p:cNvSpPr>
          <p:nvPr>
            <p:ph type="sldImg"/>
          </p:nvPr>
        </p:nvSpPr>
        <p:spPr>
          <a:xfrm>
            <a:off x="363538" y="690563"/>
            <a:ext cx="6132512" cy="3449637"/>
          </a:xfrm>
          <a:ln/>
        </p:spPr>
      </p:sp>
      <p:sp>
        <p:nvSpPr>
          <p:cNvPr id="450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5673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C19ED055-850B-20AB-5AAB-CC2DAA8E4D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764F7B4-ECAF-4487-96B6-985E3E07FCED}" type="slidenum">
              <a:rPr lang="en-US" altLang="en-US"/>
              <a:pPr>
                <a:spcBef>
                  <a:spcPct val="0"/>
                </a:spcBef>
              </a:pPr>
              <a:t>23</a:t>
            </a:fld>
            <a:endParaRPr lang="en-US" altLang="en-US"/>
          </a:p>
        </p:txBody>
      </p:sp>
      <p:sp>
        <p:nvSpPr>
          <p:cNvPr id="101379" name="Rectangle 2">
            <a:extLst>
              <a:ext uri="{FF2B5EF4-FFF2-40B4-BE49-F238E27FC236}">
                <a16:creationId xmlns:a16="http://schemas.microsoft.com/office/drawing/2014/main" id="{AA771318-4030-214D-E5A9-C834E68EE83F}"/>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BEE2E0B0-2878-52A6-EC6A-F6F04CFDE8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C0AB647-6A15-C5EA-CC63-898F0929A7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6DEDF5-F07C-41B0-A7CE-EBAD21792CE7}" type="slidenum">
              <a:rPr lang="en-US" altLang="en-US"/>
              <a:pPr>
                <a:spcBef>
                  <a:spcPct val="0"/>
                </a:spcBef>
              </a:pPr>
              <a:t>24</a:t>
            </a:fld>
            <a:endParaRPr lang="en-US" altLang="en-US"/>
          </a:p>
        </p:txBody>
      </p:sp>
      <p:sp>
        <p:nvSpPr>
          <p:cNvPr id="103427" name="Rectangle 2">
            <a:extLst>
              <a:ext uri="{FF2B5EF4-FFF2-40B4-BE49-F238E27FC236}">
                <a16:creationId xmlns:a16="http://schemas.microsoft.com/office/drawing/2014/main" id="{4A5A03A5-6AB7-9F62-8CAF-B4606ACA296E}"/>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28" name="Rectangle 3">
            <a:extLst>
              <a:ext uri="{FF2B5EF4-FFF2-40B4-BE49-F238E27FC236}">
                <a16:creationId xmlns:a16="http://schemas.microsoft.com/office/drawing/2014/main" id="{37EE0E61-1649-C312-2500-117F9189E474}"/>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11</a:t>
            </a:r>
          </a:p>
        </p:txBody>
      </p:sp>
      <p:sp>
        <p:nvSpPr>
          <p:cNvPr id="103429" name="Rectangle 4">
            <a:extLst>
              <a:ext uri="{FF2B5EF4-FFF2-40B4-BE49-F238E27FC236}">
                <a16:creationId xmlns:a16="http://schemas.microsoft.com/office/drawing/2014/main" id="{CE4086A1-0D5E-0C0A-6155-80CAC8B895CB}"/>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30" name="Rectangle 5">
            <a:extLst>
              <a:ext uri="{FF2B5EF4-FFF2-40B4-BE49-F238E27FC236}">
                <a16:creationId xmlns:a16="http://schemas.microsoft.com/office/drawing/2014/main" id="{FBB3A3C4-4D50-813A-5DF6-C63DBB27E722}"/>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31" name="Rectangle 6">
            <a:extLst>
              <a:ext uri="{FF2B5EF4-FFF2-40B4-BE49-F238E27FC236}">
                <a16:creationId xmlns:a16="http://schemas.microsoft.com/office/drawing/2014/main" id="{38285969-2013-9973-FF41-C121D3DEC775}"/>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32" name="Rectangle 7">
            <a:extLst>
              <a:ext uri="{FF2B5EF4-FFF2-40B4-BE49-F238E27FC236}">
                <a16:creationId xmlns:a16="http://schemas.microsoft.com/office/drawing/2014/main" id="{9BC56091-D567-4295-DBAB-E8365E12DAA7}"/>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11</a:t>
            </a:r>
          </a:p>
        </p:txBody>
      </p:sp>
      <p:sp>
        <p:nvSpPr>
          <p:cNvPr id="103433" name="Rectangle 8">
            <a:extLst>
              <a:ext uri="{FF2B5EF4-FFF2-40B4-BE49-F238E27FC236}">
                <a16:creationId xmlns:a16="http://schemas.microsoft.com/office/drawing/2014/main" id="{5472A3DF-CE45-F9E4-51DB-A6D544261FDD}"/>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34" name="Rectangle 9">
            <a:extLst>
              <a:ext uri="{FF2B5EF4-FFF2-40B4-BE49-F238E27FC236}">
                <a16:creationId xmlns:a16="http://schemas.microsoft.com/office/drawing/2014/main" id="{4B7B285F-B614-E20C-E4C2-DFC948C97944}"/>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35" name="Rectangle 10">
            <a:extLst>
              <a:ext uri="{FF2B5EF4-FFF2-40B4-BE49-F238E27FC236}">
                <a16:creationId xmlns:a16="http://schemas.microsoft.com/office/drawing/2014/main" id="{E3288AB1-633B-7D87-C540-632A076D2ED0}"/>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36" name="Rectangle 11">
            <a:extLst>
              <a:ext uri="{FF2B5EF4-FFF2-40B4-BE49-F238E27FC236}">
                <a16:creationId xmlns:a16="http://schemas.microsoft.com/office/drawing/2014/main" id="{0A16767B-F836-5625-AA2E-FCFE804D996C}"/>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11</a:t>
            </a:r>
          </a:p>
        </p:txBody>
      </p:sp>
      <p:sp>
        <p:nvSpPr>
          <p:cNvPr id="103437" name="Rectangle 12">
            <a:extLst>
              <a:ext uri="{FF2B5EF4-FFF2-40B4-BE49-F238E27FC236}">
                <a16:creationId xmlns:a16="http://schemas.microsoft.com/office/drawing/2014/main" id="{D404237B-28EE-1586-7234-A4C76F4288B8}"/>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38" name="Rectangle 13">
            <a:extLst>
              <a:ext uri="{FF2B5EF4-FFF2-40B4-BE49-F238E27FC236}">
                <a16:creationId xmlns:a16="http://schemas.microsoft.com/office/drawing/2014/main" id="{57B59EC2-7EA1-3462-D831-82953A83104C}"/>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39" name="Rectangle 14">
            <a:extLst>
              <a:ext uri="{FF2B5EF4-FFF2-40B4-BE49-F238E27FC236}">
                <a16:creationId xmlns:a16="http://schemas.microsoft.com/office/drawing/2014/main" id="{501D5ADF-0B1E-29C8-F370-299B893DECDC}"/>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40" name="Rectangle 15">
            <a:extLst>
              <a:ext uri="{FF2B5EF4-FFF2-40B4-BE49-F238E27FC236}">
                <a16:creationId xmlns:a16="http://schemas.microsoft.com/office/drawing/2014/main" id="{D526CF14-1E4E-3B34-D7D4-6ABD03C615F2}"/>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a:t>10</a:t>
            </a:r>
          </a:p>
        </p:txBody>
      </p:sp>
      <p:sp>
        <p:nvSpPr>
          <p:cNvPr id="103441" name="Rectangle 16">
            <a:extLst>
              <a:ext uri="{FF2B5EF4-FFF2-40B4-BE49-F238E27FC236}">
                <a16:creationId xmlns:a16="http://schemas.microsoft.com/office/drawing/2014/main" id="{B30FDE4E-0434-50EE-05B6-28938C28A3D4}"/>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42" name="Rectangle 17">
            <a:extLst>
              <a:ext uri="{FF2B5EF4-FFF2-40B4-BE49-F238E27FC236}">
                <a16:creationId xmlns:a16="http://schemas.microsoft.com/office/drawing/2014/main" id="{2F4FF45F-8BAD-5818-ADE0-0BA0CFFCADAE}"/>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3443" name="Rectangle 18">
            <a:extLst>
              <a:ext uri="{FF2B5EF4-FFF2-40B4-BE49-F238E27FC236}">
                <a16:creationId xmlns:a16="http://schemas.microsoft.com/office/drawing/2014/main" id="{A879AC2C-D779-A4E8-BFD2-F718F9B797A4}"/>
              </a:ext>
            </a:extLst>
          </p:cNvPr>
          <p:cNvSpPr>
            <a:spLocks noGrp="1" noRot="1" noChangeAspect="1" noChangeArrowheads="1" noTextEdit="1"/>
          </p:cNvSpPr>
          <p:nvPr>
            <p:ph type="sldImg"/>
          </p:nvPr>
        </p:nvSpPr>
        <p:spPr>
          <a:xfrm>
            <a:off x="374650" y="696913"/>
            <a:ext cx="6108700" cy="3436937"/>
          </a:xfrm>
          <a:solidFill>
            <a:srgbClr val="FFFFFF"/>
          </a:solidFill>
          <a:ln w="12700" cap="flat"/>
        </p:spPr>
      </p:sp>
      <p:sp>
        <p:nvSpPr>
          <p:cNvPr id="103444" name="Rectangle 19">
            <a:extLst>
              <a:ext uri="{FF2B5EF4-FFF2-40B4-BE49-F238E27FC236}">
                <a16:creationId xmlns:a16="http://schemas.microsoft.com/office/drawing/2014/main" id="{3F7C9736-C913-5375-11E3-6F8B787E27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Cognitive Style relates</a:t>
            </a:r>
            <a:r>
              <a:rPr lang="en-GB" baseline="0" dirty="0"/>
              <a:t> to how we perceive, interpret and respond to information. </a:t>
            </a:r>
          </a:p>
          <a:p>
            <a:endParaRPr lang="en-GB" baseline="0" dirty="0"/>
          </a:p>
          <a:p>
            <a:r>
              <a:rPr lang="en-GB" baseline="0" dirty="0"/>
              <a:t>No one is predestined to think in a particular way so cognitive style is something that you can easily change through training and practice. </a:t>
            </a:r>
          </a:p>
          <a:p>
            <a:endParaRPr lang="en-GB" baseline="0" dirty="0"/>
          </a:p>
          <a:p>
            <a:r>
              <a:rPr lang="en-GB" baseline="0" dirty="0"/>
              <a:t>Cools and van den </a:t>
            </a:r>
            <a:r>
              <a:rPr lang="en-GB" baseline="0" dirty="0" err="1"/>
              <a:t>Broeck</a:t>
            </a:r>
            <a:r>
              <a:rPr lang="en-GB" baseline="0" dirty="0"/>
              <a:t> identified three types of cognitive style: Knowing, Planning and Creating. </a:t>
            </a:r>
          </a:p>
          <a:p>
            <a:endParaRPr lang="en-GB" baseline="0" dirty="0"/>
          </a:p>
          <a:p>
            <a:r>
              <a:rPr lang="en-GB" baseline="0" dirty="0"/>
              <a:t>The three dimensions are independent so you can score high or low across all three. However, you are likely to demonstrate a preference. </a:t>
            </a:r>
          </a:p>
        </p:txBody>
      </p:sp>
      <p:sp>
        <p:nvSpPr>
          <p:cNvPr id="4" name="Slide Number Placeholder 3"/>
          <p:cNvSpPr>
            <a:spLocks noGrp="1"/>
          </p:cNvSpPr>
          <p:nvPr>
            <p:ph type="sldNum" sz="quarter" idx="10"/>
          </p:nvPr>
        </p:nvSpPr>
        <p:spPr/>
        <p:txBody>
          <a:bodyPr/>
          <a:lstStyle/>
          <a:p>
            <a:fld id="{9E265BD3-7CB6-4494-99B8-27C686D6E3D2}" type="slidenum">
              <a:rPr lang="en-GB" smtClean="0"/>
              <a:pPr/>
              <a:t>5</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5B8877E3-0A5E-1546-D040-5CF724527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EBEE708-C980-4A12-9CA3-9CCFA7F1BCF8}" type="slidenum">
              <a:rPr lang="en-US" altLang="en-US"/>
              <a:pPr>
                <a:spcBef>
                  <a:spcPct val="0"/>
                </a:spcBef>
              </a:pPr>
              <a:t>25</a:t>
            </a:fld>
            <a:endParaRPr lang="en-US" altLang="en-US"/>
          </a:p>
        </p:txBody>
      </p:sp>
      <p:sp>
        <p:nvSpPr>
          <p:cNvPr id="105475" name="Rectangle 2">
            <a:extLst>
              <a:ext uri="{FF2B5EF4-FFF2-40B4-BE49-F238E27FC236}">
                <a16:creationId xmlns:a16="http://schemas.microsoft.com/office/drawing/2014/main" id="{AA4853F4-FBE7-3C52-D5FC-78109416FF79}"/>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76" name="Rectangle 3">
            <a:extLst>
              <a:ext uri="{FF2B5EF4-FFF2-40B4-BE49-F238E27FC236}">
                <a16:creationId xmlns:a16="http://schemas.microsoft.com/office/drawing/2014/main" id="{E5E5303A-059E-897B-2EEF-D48B2C6AFD54}"/>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9</a:t>
            </a:r>
          </a:p>
        </p:txBody>
      </p:sp>
      <p:sp>
        <p:nvSpPr>
          <p:cNvPr id="105477" name="Rectangle 4">
            <a:extLst>
              <a:ext uri="{FF2B5EF4-FFF2-40B4-BE49-F238E27FC236}">
                <a16:creationId xmlns:a16="http://schemas.microsoft.com/office/drawing/2014/main" id="{B74F13F3-FCC4-4925-527D-95276191C2C4}"/>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78" name="Rectangle 5">
            <a:extLst>
              <a:ext uri="{FF2B5EF4-FFF2-40B4-BE49-F238E27FC236}">
                <a16:creationId xmlns:a16="http://schemas.microsoft.com/office/drawing/2014/main" id="{A2CD37A4-77AD-21B8-509D-79C7C45E75EE}"/>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79" name="Rectangle 6">
            <a:extLst>
              <a:ext uri="{FF2B5EF4-FFF2-40B4-BE49-F238E27FC236}">
                <a16:creationId xmlns:a16="http://schemas.microsoft.com/office/drawing/2014/main" id="{2CEB1E07-D7B4-DAA0-84B9-18DBC91044B6}"/>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0" name="Rectangle 7">
            <a:extLst>
              <a:ext uri="{FF2B5EF4-FFF2-40B4-BE49-F238E27FC236}">
                <a16:creationId xmlns:a16="http://schemas.microsoft.com/office/drawing/2014/main" id="{41374ED5-076F-EBC0-29BD-B8B2E8FC4E71}"/>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9</a:t>
            </a:r>
          </a:p>
        </p:txBody>
      </p:sp>
      <p:sp>
        <p:nvSpPr>
          <p:cNvPr id="105481" name="Rectangle 8">
            <a:extLst>
              <a:ext uri="{FF2B5EF4-FFF2-40B4-BE49-F238E27FC236}">
                <a16:creationId xmlns:a16="http://schemas.microsoft.com/office/drawing/2014/main" id="{C270FCB4-54D8-66C9-5001-A71A9A5A1868}"/>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2" name="Rectangle 9">
            <a:extLst>
              <a:ext uri="{FF2B5EF4-FFF2-40B4-BE49-F238E27FC236}">
                <a16:creationId xmlns:a16="http://schemas.microsoft.com/office/drawing/2014/main" id="{A581FD2C-1FA5-E423-6641-F6265CE3E147}"/>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3" name="Rectangle 10">
            <a:extLst>
              <a:ext uri="{FF2B5EF4-FFF2-40B4-BE49-F238E27FC236}">
                <a16:creationId xmlns:a16="http://schemas.microsoft.com/office/drawing/2014/main" id="{303E4BDA-40B8-76F3-DEEF-BBC2685EF936}"/>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4" name="Rectangle 11">
            <a:extLst>
              <a:ext uri="{FF2B5EF4-FFF2-40B4-BE49-F238E27FC236}">
                <a16:creationId xmlns:a16="http://schemas.microsoft.com/office/drawing/2014/main" id="{3470EE84-61C6-D331-25B2-0184C1E7F8EC}"/>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9</a:t>
            </a:r>
          </a:p>
        </p:txBody>
      </p:sp>
      <p:sp>
        <p:nvSpPr>
          <p:cNvPr id="105485" name="Rectangle 12">
            <a:extLst>
              <a:ext uri="{FF2B5EF4-FFF2-40B4-BE49-F238E27FC236}">
                <a16:creationId xmlns:a16="http://schemas.microsoft.com/office/drawing/2014/main" id="{277993BA-E5C1-27C9-DB78-933F670970B6}"/>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6" name="Rectangle 13">
            <a:extLst>
              <a:ext uri="{FF2B5EF4-FFF2-40B4-BE49-F238E27FC236}">
                <a16:creationId xmlns:a16="http://schemas.microsoft.com/office/drawing/2014/main" id="{78949F8A-1A55-83FE-D4C9-FE24C6E35E1E}"/>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7" name="Rectangle 14">
            <a:extLst>
              <a:ext uri="{FF2B5EF4-FFF2-40B4-BE49-F238E27FC236}">
                <a16:creationId xmlns:a16="http://schemas.microsoft.com/office/drawing/2014/main" id="{6CF5BE75-88D3-19E3-A91E-A1B722E3539E}"/>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8" name="Rectangle 15">
            <a:extLst>
              <a:ext uri="{FF2B5EF4-FFF2-40B4-BE49-F238E27FC236}">
                <a16:creationId xmlns:a16="http://schemas.microsoft.com/office/drawing/2014/main" id="{BDD5F734-0BFF-102E-6830-F79FB98A92C8}"/>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a:t>8</a:t>
            </a:r>
          </a:p>
        </p:txBody>
      </p:sp>
      <p:sp>
        <p:nvSpPr>
          <p:cNvPr id="105489" name="Rectangle 16">
            <a:extLst>
              <a:ext uri="{FF2B5EF4-FFF2-40B4-BE49-F238E27FC236}">
                <a16:creationId xmlns:a16="http://schemas.microsoft.com/office/drawing/2014/main" id="{FBA22349-4263-1C25-309F-9F23793E18AB}"/>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90" name="Rectangle 17">
            <a:extLst>
              <a:ext uri="{FF2B5EF4-FFF2-40B4-BE49-F238E27FC236}">
                <a16:creationId xmlns:a16="http://schemas.microsoft.com/office/drawing/2014/main" id="{688BAD04-3F1B-98E5-00AA-C2E3CE4C2D1B}"/>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91" name="Rectangle 18">
            <a:extLst>
              <a:ext uri="{FF2B5EF4-FFF2-40B4-BE49-F238E27FC236}">
                <a16:creationId xmlns:a16="http://schemas.microsoft.com/office/drawing/2014/main" id="{D6F9C4F1-9A75-73D2-7947-8476C9869509}"/>
              </a:ext>
            </a:extLst>
          </p:cNvPr>
          <p:cNvSpPr>
            <a:spLocks noGrp="1" noRot="1" noChangeAspect="1" noChangeArrowheads="1" noTextEdit="1"/>
          </p:cNvSpPr>
          <p:nvPr>
            <p:ph type="sldImg"/>
          </p:nvPr>
        </p:nvSpPr>
        <p:spPr>
          <a:xfrm>
            <a:off x="374650" y="696913"/>
            <a:ext cx="6108700" cy="3436937"/>
          </a:xfrm>
          <a:solidFill>
            <a:srgbClr val="FFFFFF"/>
          </a:solidFill>
          <a:ln w="12700" cap="flat"/>
        </p:spPr>
      </p:sp>
      <p:sp>
        <p:nvSpPr>
          <p:cNvPr id="105492" name="Rectangle 19">
            <a:extLst>
              <a:ext uri="{FF2B5EF4-FFF2-40B4-BE49-F238E27FC236}">
                <a16:creationId xmlns:a16="http://schemas.microsoft.com/office/drawing/2014/main" id="{658E659D-ED22-096D-FA26-1BBA0A9CFE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extLst>
      <p:ext uri="{BB962C8B-B14F-4D97-AF65-F5344CB8AC3E}">
        <p14:creationId xmlns:p14="http://schemas.microsoft.com/office/powerpoint/2010/main" val="4077995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5B8877E3-0A5E-1546-D040-5CF724527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EBEE708-C980-4A12-9CA3-9CCFA7F1BCF8}" type="slidenum">
              <a:rPr lang="en-US" altLang="en-US"/>
              <a:pPr>
                <a:spcBef>
                  <a:spcPct val="0"/>
                </a:spcBef>
              </a:pPr>
              <a:t>26</a:t>
            </a:fld>
            <a:endParaRPr lang="en-US" altLang="en-US"/>
          </a:p>
        </p:txBody>
      </p:sp>
      <p:sp>
        <p:nvSpPr>
          <p:cNvPr id="105475" name="Rectangle 2">
            <a:extLst>
              <a:ext uri="{FF2B5EF4-FFF2-40B4-BE49-F238E27FC236}">
                <a16:creationId xmlns:a16="http://schemas.microsoft.com/office/drawing/2014/main" id="{AA4853F4-FBE7-3C52-D5FC-78109416FF79}"/>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76" name="Rectangle 3">
            <a:extLst>
              <a:ext uri="{FF2B5EF4-FFF2-40B4-BE49-F238E27FC236}">
                <a16:creationId xmlns:a16="http://schemas.microsoft.com/office/drawing/2014/main" id="{E5E5303A-059E-897B-2EEF-D48B2C6AFD54}"/>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9</a:t>
            </a:r>
          </a:p>
        </p:txBody>
      </p:sp>
      <p:sp>
        <p:nvSpPr>
          <p:cNvPr id="105477" name="Rectangle 4">
            <a:extLst>
              <a:ext uri="{FF2B5EF4-FFF2-40B4-BE49-F238E27FC236}">
                <a16:creationId xmlns:a16="http://schemas.microsoft.com/office/drawing/2014/main" id="{B74F13F3-FCC4-4925-527D-95276191C2C4}"/>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78" name="Rectangle 5">
            <a:extLst>
              <a:ext uri="{FF2B5EF4-FFF2-40B4-BE49-F238E27FC236}">
                <a16:creationId xmlns:a16="http://schemas.microsoft.com/office/drawing/2014/main" id="{A2CD37A4-77AD-21B8-509D-79C7C45E75EE}"/>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79" name="Rectangle 6">
            <a:extLst>
              <a:ext uri="{FF2B5EF4-FFF2-40B4-BE49-F238E27FC236}">
                <a16:creationId xmlns:a16="http://schemas.microsoft.com/office/drawing/2014/main" id="{2CEB1E07-D7B4-DAA0-84B9-18DBC91044B6}"/>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0" name="Rectangle 7">
            <a:extLst>
              <a:ext uri="{FF2B5EF4-FFF2-40B4-BE49-F238E27FC236}">
                <a16:creationId xmlns:a16="http://schemas.microsoft.com/office/drawing/2014/main" id="{41374ED5-076F-EBC0-29BD-B8B2E8FC4E71}"/>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9</a:t>
            </a:r>
          </a:p>
        </p:txBody>
      </p:sp>
      <p:sp>
        <p:nvSpPr>
          <p:cNvPr id="105481" name="Rectangle 8">
            <a:extLst>
              <a:ext uri="{FF2B5EF4-FFF2-40B4-BE49-F238E27FC236}">
                <a16:creationId xmlns:a16="http://schemas.microsoft.com/office/drawing/2014/main" id="{C270FCB4-54D8-66C9-5001-A71A9A5A1868}"/>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2" name="Rectangle 9">
            <a:extLst>
              <a:ext uri="{FF2B5EF4-FFF2-40B4-BE49-F238E27FC236}">
                <a16:creationId xmlns:a16="http://schemas.microsoft.com/office/drawing/2014/main" id="{A581FD2C-1FA5-E423-6641-F6265CE3E147}"/>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3" name="Rectangle 10">
            <a:extLst>
              <a:ext uri="{FF2B5EF4-FFF2-40B4-BE49-F238E27FC236}">
                <a16:creationId xmlns:a16="http://schemas.microsoft.com/office/drawing/2014/main" id="{303E4BDA-40B8-76F3-DEEF-BBC2685EF936}"/>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4" name="Rectangle 11">
            <a:extLst>
              <a:ext uri="{FF2B5EF4-FFF2-40B4-BE49-F238E27FC236}">
                <a16:creationId xmlns:a16="http://schemas.microsoft.com/office/drawing/2014/main" id="{3470EE84-61C6-D331-25B2-0184C1E7F8EC}"/>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9</a:t>
            </a:r>
          </a:p>
        </p:txBody>
      </p:sp>
      <p:sp>
        <p:nvSpPr>
          <p:cNvPr id="105485" name="Rectangle 12">
            <a:extLst>
              <a:ext uri="{FF2B5EF4-FFF2-40B4-BE49-F238E27FC236}">
                <a16:creationId xmlns:a16="http://schemas.microsoft.com/office/drawing/2014/main" id="{277993BA-E5C1-27C9-DB78-933F670970B6}"/>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6" name="Rectangle 13">
            <a:extLst>
              <a:ext uri="{FF2B5EF4-FFF2-40B4-BE49-F238E27FC236}">
                <a16:creationId xmlns:a16="http://schemas.microsoft.com/office/drawing/2014/main" id="{78949F8A-1A55-83FE-D4C9-FE24C6E35E1E}"/>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7" name="Rectangle 14">
            <a:extLst>
              <a:ext uri="{FF2B5EF4-FFF2-40B4-BE49-F238E27FC236}">
                <a16:creationId xmlns:a16="http://schemas.microsoft.com/office/drawing/2014/main" id="{6CF5BE75-88D3-19E3-A91E-A1B722E3539E}"/>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88" name="Rectangle 15">
            <a:extLst>
              <a:ext uri="{FF2B5EF4-FFF2-40B4-BE49-F238E27FC236}">
                <a16:creationId xmlns:a16="http://schemas.microsoft.com/office/drawing/2014/main" id="{BDD5F734-0BFF-102E-6830-F79FB98A92C8}"/>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a:t>8</a:t>
            </a:r>
          </a:p>
        </p:txBody>
      </p:sp>
      <p:sp>
        <p:nvSpPr>
          <p:cNvPr id="105489" name="Rectangle 16">
            <a:extLst>
              <a:ext uri="{FF2B5EF4-FFF2-40B4-BE49-F238E27FC236}">
                <a16:creationId xmlns:a16="http://schemas.microsoft.com/office/drawing/2014/main" id="{FBA22349-4263-1C25-309F-9F23793E18AB}"/>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90" name="Rectangle 17">
            <a:extLst>
              <a:ext uri="{FF2B5EF4-FFF2-40B4-BE49-F238E27FC236}">
                <a16:creationId xmlns:a16="http://schemas.microsoft.com/office/drawing/2014/main" id="{688BAD04-3F1B-98E5-00AA-C2E3CE4C2D1B}"/>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5491" name="Rectangle 18">
            <a:extLst>
              <a:ext uri="{FF2B5EF4-FFF2-40B4-BE49-F238E27FC236}">
                <a16:creationId xmlns:a16="http://schemas.microsoft.com/office/drawing/2014/main" id="{D6F9C4F1-9A75-73D2-7947-8476C9869509}"/>
              </a:ext>
            </a:extLst>
          </p:cNvPr>
          <p:cNvSpPr>
            <a:spLocks noGrp="1" noRot="1" noChangeAspect="1" noChangeArrowheads="1" noTextEdit="1"/>
          </p:cNvSpPr>
          <p:nvPr>
            <p:ph type="sldImg"/>
          </p:nvPr>
        </p:nvSpPr>
        <p:spPr>
          <a:xfrm>
            <a:off x="374650" y="696913"/>
            <a:ext cx="6108700" cy="3436937"/>
          </a:xfrm>
          <a:solidFill>
            <a:srgbClr val="FFFFFF"/>
          </a:solidFill>
          <a:ln w="12700" cap="flat"/>
        </p:spPr>
      </p:sp>
      <p:sp>
        <p:nvSpPr>
          <p:cNvPr id="105492" name="Rectangle 19">
            <a:extLst>
              <a:ext uri="{FF2B5EF4-FFF2-40B4-BE49-F238E27FC236}">
                <a16:creationId xmlns:a16="http://schemas.microsoft.com/office/drawing/2014/main" id="{658E659D-ED22-096D-FA26-1BBA0A9CFE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839A7853-54EC-827C-B8B3-9D152243C5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790F372-2833-4632-8DAF-0598A9D39997}" type="slidenum">
              <a:rPr lang="en-US" altLang="en-US"/>
              <a:pPr>
                <a:spcBef>
                  <a:spcPct val="0"/>
                </a:spcBef>
              </a:pPr>
              <a:t>27</a:t>
            </a:fld>
            <a:endParaRPr lang="en-US" altLang="en-US"/>
          </a:p>
        </p:txBody>
      </p:sp>
      <p:sp>
        <p:nvSpPr>
          <p:cNvPr id="109571" name="Rectangle 2">
            <a:extLst>
              <a:ext uri="{FF2B5EF4-FFF2-40B4-BE49-F238E27FC236}">
                <a16:creationId xmlns:a16="http://schemas.microsoft.com/office/drawing/2014/main" id="{003EAD14-9AA2-33B1-3303-6B67AEA48D37}"/>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72" name="Rectangle 3">
            <a:extLst>
              <a:ext uri="{FF2B5EF4-FFF2-40B4-BE49-F238E27FC236}">
                <a16:creationId xmlns:a16="http://schemas.microsoft.com/office/drawing/2014/main" id="{075C679F-F8C0-F97E-C2C9-299953FC7AC3}"/>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10</a:t>
            </a:r>
          </a:p>
        </p:txBody>
      </p:sp>
      <p:sp>
        <p:nvSpPr>
          <p:cNvPr id="109573" name="Rectangle 4">
            <a:extLst>
              <a:ext uri="{FF2B5EF4-FFF2-40B4-BE49-F238E27FC236}">
                <a16:creationId xmlns:a16="http://schemas.microsoft.com/office/drawing/2014/main" id="{E64C2235-8EBC-E8AA-EF8E-DECE266678D2}"/>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74" name="Rectangle 5">
            <a:extLst>
              <a:ext uri="{FF2B5EF4-FFF2-40B4-BE49-F238E27FC236}">
                <a16:creationId xmlns:a16="http://schemas.microsoft.com/office/drawing/2014/main" id="{4D780FE3-E42E-A0D5-AC72-8EF031A3E1BD}"/>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75" name="Rectangle 6">
            <a:extLst>
              <a:ext uri="{FF2B5EF4-FFF2-40B4-BE49-F238E27FC236}">
                <a16:creationId xmlns:a16="http://schemas.microsoft.com/office/drawing/2014/main" id="{E05DB179-6A79-9F88-A42F-F94294F9977B}"/>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76" name="Rectangle 7">
            <a:extLst>
              <a:ext uri="{FF2B5EF4-FFF2-40B4-BE49-F238E27FC236}">
                <a16:creationId xmlns:a16="http://schemas.microsoft.com/office/drawing/2014/main" id="{8D0F5F57-659D-77EB-D773-25668D1FB9F5}"/>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10</a:t>
            </a:r>
          </a:p>
        </p:txBody>
      </p:sp>
      <p:sp>
        <p:nvSpPr>
          <p:cNvPr id="109577" name="Rectangle 8">
            <a:extLst>
              <a:ext uri="{FF2B5EF4-FFF2-40B4-BE49-F238E27FC236}">
                <a16:creationId xmlns:a16="http://schemas.microsoft.com/office/drawing/2014/main" id="{2F85F619-4F4D-67A4-4AA0-1409682748A7}"/>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78" name="Rectangle 9">
            <a:extLst>
              <a:ext uri="{FF2B5EF4-FFF2-40B4-BE49-F238E27FC236}">
                <a16:creationId xmlns:a16="http://schemas.microsoft.com/office/drawing/2014/main" id="{820B1C75-1FE5-0489-A856-AD14A74B52FE}"/>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79" name="Rectangle 10">
            <a:extLst>
              <a:ext uri="{FF2B5EF4-FFF2-40B4-BE49-F238E27FC236}">
                <a16:creationId xmlns:a16="http://schemas.microsoft.com/office/drawing/2014/main" id="{C73255FB-0C00-691C-908F-B9D3F57033E7}"/>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80" name="Rectangle 11">
            <a:extLst>
              <a:ext uri="{FF2B5EF4-FFF2-40B4-BE49-F238E27FC236}">
                <a16:creationId xmlns:a16="http://schemas.microsoft.com/office/drawing/2014/main" id="{689938C0-3D9B-8ED4-6527-DB5798FF281B}"/>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000" i="1"/>
              <a:t>10</a:t>
            </a:r>
          </a:p>
        </p:txBody>
      </p:sp>
      <p:sp>
        <p:nvSpPr>
          <p:cNvPr id="109581" name="Rectangle 12">
            <a:extLst>
              <a:ext uri="{FF2B5EF4-FFF2-40B4-BE49-F238E27FC236}">
                <a16:creationId xmlns:a16="http://schemas.microsoft.com/office/drawing/2014/main" id="{C158E896-70AA-CE14-A3C6-ADB28D3FBB73}"/>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82" name="Rectangle 13">
            <a:extLst>
              <a:ext uri="{FF2B5EF4-FFF2-40B4-BE49-F238E27FC236}">
                <a16:creationId xmlns:a16="http://schemas.microsoft.com/office/drawing/2014/main" id="{30B7C887-5A65-82A9-9B9E-1CD9A8D95C9F}"/>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83" name="Rectangle 14">
            <a:extLst>
              <a:ext uri="{FF2B5EF4-FFF2-40B4-BE49-F238E27FC236}">
                <a16:creationId xmlns:a16="http://schemas.microsoft.com/office/drawing/2014/main" id="{8CD98355-A504-43DC-4B87-E80FBD73E27C}"/>
              </a:ext>
            </a:extLst>
          </p:cNvPr>
          <p:cNvSpPr>
            <a:spLocks noChangeArrowheads="1"/>
          </p:cNvSpPr>
          <p:nvPr/>
        </p:nvSpPr>
        <p:spPr bwMode="auto">
          <a:xfrm>
            <a:off x="388620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84" name="Rectangle 15">
            <a:extLst>
              <a:ext uri="{FF2B5EF4-FFF2-40B4-BE49-F238E27FC236}">
                <a16:creationId xmlns:a16="http://schemas.microsoft.com/office/drawing/2014/main" id="{E29E5463-93AA-B3DA-F913-FDC47CD3FB4C}"/>
              </a:ext>
            </a:extLst>
          </p:cNvPr>
          <p:cNvSpPr>
            <a:spLocks noChangeArrowheads="1"/>
          </p:cNvSpPr>
          <p:nvPr/>
        </p:nvSpPr>
        <p:spPr bwMode="auto">
          <a:xfrm>
            <a:off x="388620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a:t>9</a:t>
            </a:r>
          </a:p>
        </p:txBody>
      </p:sp>
      <p:sp>
        <p:nvSpPr>
          <p:cNvPr id="109585" name="Rectangle 16">
            <a:extLst>
              <a:ext uri="{FF2B5EF4-FFF2-40B4-BE49-F238E27FC236}">
                <a16:creationId xmlns:a16="http://schemas.microsoft.com/office/drawing/2014/main" id="{DB80FA3B-268F-798F-E57A-8107A5612EF3}"/>
              </a:ext>
            </a:extLst>
          </p:cNvPr>
          <p:cNvSpPr>
            <a:spLocks noChangeArrowheads="1"/>
          </p:cNvSpPr>
          <p:nvPr/>
        </p:nvSpPr>
        <p:spPr bwMode="auto">
          <a:xfrm>
            <a:off x="0" y="873918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86" name="Rectangle 17">
            <a:extLst>
              <a:ext uri="{FF2B5EF4-FFF2-40B4-BE49-F238E27FC236}">
                <a16:creationId xmlns:a16="http://schemas.microsoft.com/office/drawing/2014/main" id="{CBD62880-62A5-3E13-7322-E3EBC1F45F1A}"/>
              </a:ext>
            </a:extLst>
          </p:cNvPr>
          <p:cNvSpPr>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endParaRPr lang="en-US" altLang="en-US" sz="3800"/>
          </a:p>
        </p:txBody>
      </p:sp>
      <p:sp>
        <p:nvSpPr>
          <p:cNvPr id="109587" name="Rectangle 18">
            <a:extLst>
              <a:ext uri="{FF2B5EF4-FFF2-40B4-BE49-F238E27FC236}">
                <a16:creationId xmlns:a16="http://schemas.microsoft.com/office/drawing/2014/main" id="{FF26A583-ED73-3006-7F5C-DBB5B1D5AA6B}"/>
              </a:ext>
            </a:extLst>
          </p:cNvPr>
          <p:cNvSpPr>
            <a:spLocks noGrp="1" noRot="1" noChangeAspect="1" noChangeArrowheads="1" noTextEdit="1"/>
          </p:cNvSpPr>
          <p:nvPr>
            <p:ph type="sldImg"/>
          </p:nvPr>
        </p:nvSpPr>
        <p:spPr>
          <a:xfrm>
            <a:off x="374650" y="696913"/>
            <a:ext cx="6108700" cy="3436937"/>
          </a:xfrm>
          <a:solidFill>
            <a:srgbClr val="FFFFFF"/>
          </a:solidFill>
          <a:ln w="12700" cap="flat"/>
        </p:spPr>
      </p:sp>
      <p:sp>
        <p:nvSpPr>
          <p:cNvPr id="109588" name="Rectangle 19">
            <a:extLst>
              <a:ext uri="{FF2B5EF4-FFF2-40B4-BE49-F238E27FC236}">
                <a16:creationId xmlns:a16="http://schemas.microsoft.com/office/drawing/2014/main" id="{5AFF4267-A2D3-E16F-61B0-5AD4944587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DD5F024F-292C-D68D-BD43-1562E4EF9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9065AC-01C9-42DD-852D-2CF6EC8AD1A4}" type="slidenum">
              <a:rPr lang="en-US" altLang="en-US"/>
              <a:pPr>
                <a:spcBef>
                  <a:spcPct val="0"/>
                </a:spcBef>
              </a:pPr>
              <a:t>28</a:t>
            </a:fld>
            <a:endParaRPr lang="en-US" altLang="en-US"/>
          </a:p>
        </p:txBody>
      </p:sp>
      <p:sp>
        <p:nvSpPr>
          <p:cNvPr id="132099" name="Rectangle 2">
            <a:extLst>
              <a:ext uri="{FF2B5EF4-FFF2-40B4-BE49-F238E27FC236}">
                <a16:creationId xmlns:a16="http://schemas.microsoft.com/office/drawing/2014/main" id="{8C499A83-A4D4-FCF3-D2B7-42B141732190}"/>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F9881ABF-E891-1A07-1669-1CBA62E7CA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8D1366A7-725A-41FC-9340-0AC40774762D}" type="slidenum">
              <a:rPr lang="en-US" sz="1200" smtClean="0"/>
              <a:pPr>
                <a:defRPr/>
              </a:pPr>
              <a:t>29</a:t>
            </a:fld>
            <a:endParaRPr lang="en-US" sz="1200"/>
          </a:p>
        </p:txBody>
      </p:sp>
      <p:sp>
        <p:nvSpPr>
          <p:cNvPr id="45059" name="Rectangle 2"/>
          <p:cNvSpPr>
            <a:spLocks noGrp="1" noRot="1" noChangeAspect="1" noChangeArrowheads="1" noTextEdit="1"/>
          </p:cNvSpPr>
          <p:nvPr>
            <p:ph type="sldImg"/>
          </p:nvPr>
        </p:nvSpPr>
        <p:spPr>
          <a:xfrm>
            <a:off x="363538" y="690563"/>
            <a:ext cx="6132512" cy="3449637"/>
          </a:xfrm>
          <a:ln/>
        </p:spPr>
      </p:sp>
      <p:sp>
        <p:nvSpPr>
          <p:cNvPr id="450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374756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A50C726D-4938-426E-8960-D7EDF28610CC}" type="slidenum">
              <a:rPr lang="en-US" sz="1200" smtClean="0"/>
              <a:pPr>
                <a:defRPr/>
              </a:pPr>
              <a:t>31</a:t>
            </a:fld>
            <a:endParaRPr lang="en-US" sz="1200"/>
          </a:p>
        </p:txBody>
      </p:sp>
      <p:sp>
        <p:nvSpPr>
          <p:cNvPr id="47107" name="Rectangle 2"/>
          <p:cNvSpPr>
            <a:spLocks noGrp="1" noRot="1" noChangeAspect="1" noChangeArrowheads="1" noTextEdit="1"/>
          </p:cNvSpPr>
          <p:nvPr>
            <p:ph type="sldImg"/>
          </p:nvPr>
        </p:nvSpPr>
        <p:spPr>
          <a:xfrm>
            <a:off x="363538" y="690563"/>
            <a:ext cx="6132512" cy="3449637"/>
          </a:xfrm>
          <a:ln/>
        </p:spPr>
      </p:sp>
      <p:sp>
        <p:nvSpPr>
          <p:cNvPr id="47108"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32BA13FB-18F3-4F58-9240-933802C66814}" type="slidenum">
              <a:rPr lang="en-US" sz="1200" smtClean="0"/>
              <a:pPr>
                <a:defRPr/>
              </a:pPr>
              <a:t>32</a:t>
            </a:fld>
            <a:endParaRPr lang="en-US" sz="1200"/>
          </a:p>
        </p:txBody>
      </p:sp>
      <p:sp>
        <p:nvSpPr>
          <p:cNvPr id="48131" name="Rectangle 2"/>
          <p:cNvSpPr>
            <a:spLocks noGrp="1" noRot="1" noChangeAspect="1" noChangeArrowheads="1" noTextEdit="1"/>
          </p:cNvSpPr>
          <p:nvPr>
            <p:ph type="sldImg"/>
          </p:nvPr>
        </p:nvSpPr>
        <p:spPr>
          <a:xfrm>
            <a:off x="363538" y="690563"/>
            <a:ext cx="6132512" cy="3449637"/>
          </a:xfrm>
          <a:ln/>
        </p:spPr>
      </p:sp>
      <p:sp>
        <p:nvSpPr>
          <p:cNvPr id="48132"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32BA13FB-18F3-4F58-9240-933802C66814}" type="slidenum">
              <a:rPr lang="en-US" sz="1200" smtClean="0"/>
              <a:pPr>
                <a:defRPr/>
              </a:pPr>
              <a:t>33</a:t>
            </a:fld>
            <a:endParaRPr lang="en-US" sz="1200"/>
          </a:p>
        </p:txBody>
      </p:sp>
      <p:sp>
        <p:nvSpPr>
          <p:cNvPr id="48131" name="Rectangle 2"/>
          <p:cNvSpPr>
            <a:spLocks noGrp="1" noRot="1" noChangeAspect="1" noChangeArrowheads="1" noTextEdit="1"/>
          </p:cNvSpPr>
          <p:nvPr>
            <p:ph type="sldImg"/>
          </p:nvPr>
        </p:nvSpPr>
        <p:spPr>
          <a:xfrm>
            <a:off x="363538" y="690563"/>
            <a:ext cx="6132512" cy="3449637"/>
          </a:xfrm>
          <a:ln/>
        </p:spPr>
      </p:sp>
      <p:sp>
        <p:nvSpPr>
          <p:cNvPr id="48132"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528375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FD887057-D77D-45AD-B731-39AAA609A3CF}" type="slidenum">
              <a:rPr lang="en-US" sz="1200" smtClean="0"/>
              <a:pPr>
                <a:defRPr/>
              </a:pPr>
              <a:t>34</a:t>
            </a:fld>
            <a:endParaRPr lang="en-US" sz="1200"/>
          </a:p>
        </p:txBody>
      </p:sp>
      <p:sp>
        <p:nvSpPr>
          <p:cNvPr id="52227" name="Rectangle 2"/>
          <p:cNvSpPr>
            <a:spLocks noGrp="1" noRot="1" noChangeAspect="1" noChangeArrowheads="1" noTextEdit="1"/>
          </p:cNvSpPr>
          <p:nvPr>
            <p:ph type="sldImg"/>
          </p:nvPr>
        </p:nvSpPr>
        <p:spPr>
          <a:xfrm>
            <a:off x="363538" y="690563"/>
            <a:ext cx="6132512" cy="3449637"/>
          </a:xfrm>
          <a:ln/>
        </p:spPr>
      </p:sp>
      <p:sp>
        <p:nvSpPr>
          <p:cNvPr id="52228"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280AF274-15E7-43FC-B2B8-0F336F6077EC}" type="slidenum">
              <a:rPr lang="en-US" sz="1200" smtClean="0"/>
              <a:pPr>
                <a:defRPr/>
              </a:pPr>
              <a:t>35</a:t>
            </a:fld>
            <a:endParaRPr lang="en-US" sz="1200"/>
          </a:p>
        </p:txBody>
      </p:sp>
      <p:sp>
        <p:nvSpPr>
          <p:cNvPr id="54275" name="Rectangle 2"/>
          <p:cNvSpPr>
            <a:spLocks noGrp="1" noRot="1" noChangeAspect="1" noChangeArrowheads="1" noTextEdit="1"/>
          </p:cNvSpPr>
          <p:nvPr>
            <p:ph type="sldImg"/>
          </p:nvPr>
        </p:nvSpPr>
        <p:spPr>
          <a:xfrm>
            <a:off x="363538" y="690563"/>
            <a:ext cx="6132512" cy="3449637"/>
          </a:xfrm>
          <a:ln/>
        </p:spPr>
      </p:sp>
      <p:sp>
        <p:nvSpPr>
          <p:cNvPr id="54276"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a:t>
            </a:r>
            <a:r>
              <a:rPr lang="en-GB" baseline="0" dirty="0"/>
              <a:t> represents a Knowing style. </a:t>
            </a:r>
          </a:p>
          <a:p>
            <a:endParaRPr lang="en-GB" baseline="0" dirty="0"/>
          </a:p>
          <a:p>
            <a:r>
              <a:rPr lang="en-GB" baseline="0" dirty="0"/>
              <a:t>If you have a Knowing style you are likely to excel at presenting convincing arguments based on evidence and prefer problems which have one correct answer. </a:t>
            </a:r>
          </a:p>
          <a:p>
            <a:endParaRPr lang="en-GB" baseline="0" dirty="0"/>
          </a:p>
          <a:p>
            <a:r>
              <a:rPr lang="en-GB" baseline="0" dirty="0"/>
              <a:t>Students with a knowing style tend towards subjects such as physical sciences, law and IT. </a:t>
            </a:r>
            <a:endParaRPr lang="en-GB" dirty="0"/>
          </a:p>
        </p:txBody>
      </p:sp>
      <p:sp>
        <p:nvSpPr>
          <p:cNvPr id="4" name="Slide Number Placeholder 3"/>
          <p:cNvSpPr>
            <a:spLocks noGrp="1"/>
          </p:cNvSpPr>
          <p:nvPr>
            <p:ph type="sldNum" sz="quarter" idx="10"/>
          </p:nvPr>
        </p:nvSpPr>
        <p:spPr/>
        <p:txBody>
          <a:bodyPr/>
          <a:lstStyle/>
          <a:p>
            <a:fld id="{8977E412-C702-412C-BAED-DF63BD89E50C}" type="slidenum">
              <a:rPr lang="en-GB" smtClean="0"/>
              <a:pPr/>
              <a:t>6</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2DCF95A-3675-4884-BF23-0BFFCDB118C0}"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69635" name="Rectangle 2"/>
          <p:cNvSpPr>
            <a:spLocks noGrp="1" noRot="1" noChangeAspect="1" noChangeArrowheads="1" noTextEdit="1"/>
          </p:cNvSpPr>
          <p:nvPr>
            <p:ph type="sldImg"/>
          </p:nvPr>
        </p:nvSpPr>
        <p:spPr>
          <a:xfrm>
            <a:off x="363538" y="690563"/>
            <a:ext cx="6132512" cy="3449637"/>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3677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2DCF95A-3675-4884-BF23-0BFFCDB118C0}"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69635" name="Rectangle 2"/>
          <p:cNvSpPr>
            <a:spLocks noGrp="1" noRot="1" noChangeAspect="1" noChangeArrowheads="1" noTextEdit="1"/>
          </p:cNvSpPr>
          <p:nvPr>
            <p:ph type="sldImg"/>
          </p:nvPr>
        </p:nvSpPr>
        <p:spPr>
          <a:xfrm>
            <a:off x="363538" y="690563"/>
            <a:ext cx="6132512" cy="3449637"/>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268088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2E0B92E5-20E4-4A22-9623-745ECB3AB9BF}" type="slidenum">
              <a:rPr lang="en-US" sz="1200" smtClean="0"/>
              <a:pPr>
                <a:defRPr/>
              </a:pPr>
              <a:t>38</a:t>
            </a:fld>
            <a:endParaRPr lang="en-US" sz="1200"/>
          </a:p>
        </p:txBody>
      </p:sp>
      <p:sp>
        <p:nvSpPr>
          <p:cNvPr id="56323" name="Rectangle 2"/>
          <p:cNvSpPr>
            <a:spLocks noGrp="1" noRot="1" noChangeAspect="1" noChangeArrowheads="1" noTextEdit="1"/>
          </p:cNvSpPr>
          <p:nvPr>
            <p:ph type="sldImg"/>
          </p:nvPr>
        </p:nvSpPr>
        <p:spPr>
          <a:xfrm>
            <a:off x="363538" y="690563"/>
            <a:ext cx="6132512" cy="3449637"/>
          </a:xfrm>
          <a:ln/>
        </p:spPr>
      </p:sp>
      <p:sp>
        <p:nvSpPr>
          <p:cNvPr id="56324"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DF29B9D9-23D4-48EF-8DEE-775CD663887F}" type="slidenum">
              <a:rPr lang="en-US" sz="1200" smtClean="0"/>
              <a:pPr>
                <a:defRPr/>
              </a:pPr>
              <a:t>39</a:t>
            </a:fld>
            <a:endParaRPr lang="en-US" sz="1200"/>
          </a:p>
        </p:txBody>
      </p:sp>
      <p:sp>
        <p:nvSpPr>
          <p:cNvPr id="58371" name="Rectangle 2"/>
          <p:cNvSpPr>
            <a:spLocks noGrp="1" noRot="1" noChangeAspect="1" noChangeArrowheads="1" noTextEdit="1"/>
          </p:cNvSpPr>
          <p:nvPr>
            <p:ph type="sldImg"/>
          </p:nvPr>
        </p:nvSpPr>
        <p:spPr>
          <a:xfrm>
            <a:off x="363538" y="690563"/>
            <a:ext cx="6132512" cy="3449637"/>
          </a:xfrm>
          <a:ln/>
        </p:spPr>
      </p:sp>
      <p:sp>
        <p:nvSpPr>
          <p:cNvPr id="58372"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5B0EB252-FA53-4469-BDC1-EA87B013AC62}" type="slidenum">
              <a:rPr lang="en-US" sz="1200" smtClean="0"/>
              <a:pPr>
                <a:defRPr/>
              </a:pPr>
              <a:t>41</a:t>
            </a:fld>
            <a:endParaRPr lang="en-US" sz="1200"/>
          </a:p>
        </p:txBody>
      </p:sp>
      <p:sp>
        <p:nvSpPr>
          <p:cNvPr id="67587" name="Rectangle 2"/>
          <p:cNvSpPr>
            <a:spLocks noGrp="1" noRot="1" noChangeAspect="1" noChangeArrowheads="1" noTextEdit="1"/>
          </p:cNvSpPr>
          <p:nvPr>
            <p:ph type="sldImg"/>
          </p:nvPr>
        </p:nvSpPr>
        <p:spPr>
          <a:xfrm>
            <a:off x="363538" y="690563"/>
            <a:ext cx="6132512" cy="3449637"/>
          </a:xfrm>
          <a:ln/>
        </p:spPr>
      </p:sp>
      <p:sp>
        <p:nvSpPr>
          <p:cNvPr id="67588"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01606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0FC3C63B-170B-441D-9042-8CA45BF74A1B}" type="slidenum">
              <a:rPr lang="en-US" sz="1200" smtClean="0"/>
              <a:pPr>
                <a:defRPr/>
              </a:pPr>
              <a:t>42</a:t>
            </a:fld>
            <a:endParaRPr lang="en-US" sz="1200"/>
          </a:p>
        </p:txBody>
      </p:sp>
      <p:sp>
        <p:nvSpPr>
          <p:cNvPr id="59395" name="Rectangle 2"/>
          <p:cNvSpPr>
            <a:spLocks noGrp="1" noRot="1" noChangeAspect="1" noChangeArrowheads="1" noTextEdit="1"/>
          </p:cNvSpPr>
          <p:nvPr>
            <p:ph type="sldImg"/>
          </p:nvPr>
        </p:nvSpPr>
        <p:spPr>
          <a:xfrm>
            <a:off x="363538" y="690563"/>
            <a:ext cx="6132512" cy="3449637"/>
          </a:xfrm>
          <a:ln/>
        </p:spPr>
      </p:sp>
      <p:sp>
        <p:nvSpPr>
          <p:cNvPr id="59396"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30CB020C-E82C-4862-9769-B5B5C0569FC5}" type="slidenum">
              <a:rPr lang="en-US" sz="1200" smtClean="0"/>
              <a:pPr>
                <a:defRPr/>
              </a:pPr>
              <a:t>43</a:t>
            </a:fld>
            <a:endParaRPr lang="en-US" sz="1200"/>
          </a:p>
        </p:txBody>
      </p:sp>
      <p:sp>
        <p:nvSpPr>
          <p:cNvPr id="60419" name="Rectangle 2"/>
          <p:cNvSpPr>
            <a:spLocks noGrp="1" noRot="1" noChangeAspect="1" noChangeArrowheads="1" noTextEdit="1"/>
          </p:cNvSpPr>
          <p:nvPr>
            <p:ph type="sldImg"/>
          </p:nvPr>
        </p:nvSpPr>
        <p:spPr>
          <a:xfrm>
            <a:off x="363538" y="690563"/>
            <a:ext cx="6132512" cy="3449637"/>
          </a:xfrm>
          <a:ln/>
        </p:spPr>
      </p:sp>
      <p:sp>
        <p:nvSpPr>
          <p:cNvPr id="6042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00B67012-5115-4F7A-B8FC-DCDC7A5D1BA9}" type="slidenum">
              <a:rPr lang="en-US" sz="1200" smtClean="0"/>
              <a:pPr>
                <a:defRPr/>
              </a:pPr>
              <a:t>44</a:t>
            </a:fld>
            <a:endParaRPr lang="en-US" sz="1200"/>
          </a:p>
        </p:txBody>
      </p:sp>
      <p:sp>
        <p:nvSpPr>
          <p:cNvPr id="62467" name="Rectangle 2"/>
          <p:cNvSpPr>
            <a:spLocks noGrp="1" noRot="1" noChangeAspect="1" noChangeArrowheads="1" noTextEdit="1"/>
          </p:cNvSpPr>
          <p:nvPr>
            <p:ph type="sldImg"/>
          </p:nvPr>
        </p:nvSpPr>
        <p:spPr>
          <a:xfrm>
            <a:off x="363538" y="690563"/>
            <a:ext cx="6132512" cy="3449637"/>
          </a:xfrm>
          <a:ln/>
        </p:spPr>
      </p:sp>
      <p:sp>
        <p:nvSpPr>
          <p:cNvPr id="62468"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A01C9278-601A-4C7D-A3DA-5734F2CAE2E9}" type="slidenum">
              <a:rPr lang="en-US" sz="1200" smtClean="0"/>
              <a:pPr>
                <a:defRPr/>
              </a:pPr>
              <a:t>45</a:t>
            </a:fld>
            <a:endParaRPr lang="en-US" sz="1200"/>
          </a:p>
        </p:txBody>
      </p:sp>
      <p:sp>
        <p:nvSpPr>
          <p:cNvPr id="64515" name="Rectangle 2"/>
          <p:cNvSpPr>
            <a:spLocks noGrp="1" noRot="1" noChangeAspect="1" noChangeArrowheads="1" noTextEdit="1"/>
          </p:cNvSpPr>
          <p:nvPr>
            <p:ph type="sldImg"/>
          </p:nvPr>
        </p:nvSpPr>
        <p:spPr>
          <a:xfrm>
            <a:off x="363538" y="690563"/>
            <a:ext cx="6132512" cy="3449637"/>
          </a:xfrm>
          <a:ln/>
        </p:spPr>
      </p:sp>
      <p:sp>
        <p:nvSpPr>
          <p:cNvPr id="64516"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32DCF95A-3675-4884-BF23-0BFFCDB118C0}" type="slidenum">
              <a:rPr lang="en-US" sz="1200" smtClean="0"/>
              <a:pPr>
                <a:defRPr/>
              </a:pPr>
              <a:t>46</a:t>
            </a:fld>
            <a:endParaRPr lang="en-US" sz="1200"/>
          </a:p>
        </p:txBody>
      </p:sp>
      <p:sp>
        <p:nvSpPr>
          <p:cNvPr id="69635" name="Rectangle 2"/>
          <p:cNvSpPr>
            <a:spLocks noGrp="1" noRot="1" noChangeAspect="1" noChangeArrowheads="1" noTextEdit="1"/>
          </p:cNvSpPr>
          <p:nvPr>
            <p:ph type="sldImg"/>
          </p:nvPr>
        </p:nvSpPr>
        <p:spPr>
          <a:xfrm>
            <a:off x="363538" y="690563"/>
            <a:ext cx="6132512" cy="3449637"/>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7013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 represents</a:t>
            </a:r>
            <a:r>
              <a:rPr lang="en-GB" baseline="0" dirty="0"/>
              <a:t> a Planning Style. </a:t>
            </a:r>
          </a:p>
          <a:p>
            <a:endParaRPr lang="en-GB" baseline="0" dirty="0"/>
          </a:p>
          <a:p>
            <a:r>
              <a:rPr lang="en-GB" baseline="0" dirty="0"/>
              <a:t>If you have Planning Style you are likely to prefer systematic methodology, organisation and logic. You are likely to excel at processing a wide range of information into concise, cohesive and logical forms. </a:t>
            </a:r>
          </a:p>
          <a:p>
            <a:endParaRPr lang="en-GB" baseline="0" dirty="0"/>
          </a:p>
          <a:p>
            <a:r>
              <a:rPr lang="en-GB" baseline="0" dirty="0"/>
              <a:t>Students with a planning style tend towards subjects such as accounting, operations and medicine and prefer jobs in which gathering information is central. </a:t>
            </a:r>
          </a:p>
        </p:txBody>
      </p:sp>
      <p:sp>
        <p:nvSpPr>
          <p:cNvPr id="4" name="Slide Number Placeholder 3"/>
          <p:cNvSpPr>
            <a:spLocks noGrp="1"/>
          </p:cNvSpPr>
          <p:nvPr>
            <p:ph type="sldNum" sz="quarter" idx="10"/>
          </p:nvPr>
        </p:nvSpPr>
        <p:spPr/>
        <p:txBody>
          <a:bodyPr/>
          <a:lstStyle/>
          <a:p>
            <a:fld id="{9E265BD3-7CB6-4494-99B8-27C686D6E3D2}" type="slidenum">
              <a:rPr lang="en-GB" smtClean="0"/>
              <a:pPr/>
              <a:t>7</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32DCF95A-3675-4884-BF23-0BFFCDB118C0}" type="slidenum">
              <a:rPr lang="en-US" sz="1200" smtClean="0"/>
              <a:pPr>
                <a:defRPr/>
              </a:pPr>
              <a:t>47</a:t>
            </a:fld>
            <a:endParaRPr lang="en-US" sz="1200"/>
          </a:p>
        </p:txBody>
      </p:sp>
      <p:sp>
        <p:nvSpPr>
          <p:cNvPr id="69635" name="Rectangle 2"/>
          <p:cNvSpPr>
            <a:spLocks noGrp="1" noRot="1" noChangeAspect="1" noChangeArrowheads="1" noTextEdit="1"/>
          </p:cNvSpPr>
          <p:nvPr>
            <p:ph type="sldImg"/>
          </p:nvPr>
        </p:nvSpPr>
        <p:spPr>
          <a:xfrm>
            <a:off x="363538" y="690563"/>
            <a:ext cx="6132512" cy="3449637"/>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501029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32DCF95A-3675-4884-BF23-0BFFCDB118C0}" type="slidenum">
              <a:rPr lang="en-US" sz="1200" smtClean="0"/>
              <a:pPr>
                <a:defRPr/>
              </a:pPr>
              <a:t>48</a:t>
            </a:fld>
            <a:endParaRPr lang="en-US" sz="1200"/>
          </a:p>
        </p:txBody>
      </p:sp>
      <p:sp>
        <p:nvSpPr>
          <p:cNvPr id="69635" name="Rectangle 2"/>
          <p:cNvSpPr>
            <a:spLocks noGrp="1" noRot="1" noChangeAspect="1" noChangeArrowheads="1" noTextEdit="1"/>
          </p:cNvSpPr>
          <p:nvPr>
            <p:ph type="sldImg"/>
          </p:nvPr>
        </p:nvSpPr>
        <p:spPr>
          <a:xfrm>
            <a:off x="363538" y="690563"/>
            <a:ext cx="6132512" cy="3449637"/>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440635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32DCF95A-3675-4884-BF23-0BFFCDB118C0}" type="slidenum">
              <a:rPr lang="en-US" sz="1200" smtClean="0"/>
              <a:pPr>
                <a:defRPr/>
              </a:pPr>
              <a:t>49</a:t>
            </a:fld>
            <a:endParaRPr lang="en-US" sz="1200"/>
          </a:p>
        </p:txBody>
      </p:sp>
      <p:sp>
        <p:nvSpPr>
          <p:cNvPr id="69635" name="Rectangle 2"/>
          <p:cNvSpPr>
            <a:spLocks noGrp="1" noRot="1" noChangeAspect="1" noChangeArrowheads="1" noTextEdit="1"/>
          </p:cNvSpPr>
          <p:nvPr>
            <p:ph type="sldImg"/>
          </p:nvPr>
        </p:nvSpPr>
        <p:spPr>
          <a:xfrm>
            <a:off x="363538" y="690563"/>
            <a:ext cx="6132512" cy="3449637"/>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939011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r>
              <a:rPr lang="en-US" dirty="0">
                <a:latin typeface="Times New Roman" charset="0"/>
                <a:ea typeface="ＭＳ Ｐゴシック" charset="-128"/>
              </a:rPr>
              <a:t>OK, so we’re going to spend some time today looking at various ways you can gain a deeper understanding of yourself. </a:t>
            </a:r>
          </a:p>
          <a:p>
            <a:endParaRPr lang="en-US" dirty="0">
              <a:latin typeface="Times New Roman" charset="0"/>
              <a:ea typeface="ＭＳ Ｐゴシック" charset="-128"/>
            </a:endParaRPr>
          </a:p>
          <a:p>
            <a:r>
              <a:rPr lang="en-US" dirty="0" err="1">
                <a:latin typeface="Times New Roman" charset="0"/>
                <a:ea typeface="ＭＳ Ｐゴシック" charset="-128"/>
              </a:rPr>
              <a:t>Whetton</a:t>
            </a:r>
            <a:r>
              <a:rPr lang="en-US" dirty="0">
                <a:latin typeface="Times New Roman" charset="0"/>
                <a:ea typeface="ＭＳ Ｐゴシック" charset="-128"/>
              </a:rPr>
              <a:t> and Cameron identify</a:t>
            </a:r>
            <a:r>
              <a:rPr lang="en-US" baseline="0" dirty="0">
                <a:latin typeface="Times New Roman" charset="0"/>
                <a:ea typeface="ＭＳ Ｐゴシック" charset="-128"/>
              </a:rPr>
              <a:t> FIVE CORE aspects of self awareness. </a:t>
            </a:r>
          </a:p>
          <a:p>
            <a:endParaRPr lang="en-US" baseline="0" dirty="0">
              <a:latin typeface="Times New Roman" charset="0"/>
              <a:ea typeface="ＭＳ Ｐゴシック" charset="-128"/>
            </a:endParaRPr>
          </a:p>
          <a:p>
            <a:r>
              <a:rPr lang="en-US" b="1" baseline="0" dirty="0">
                <a:latin typeface="Times New Roman" charset="0"/>
                <a:ea typeface="ＭＳ Ｐゴシック" charset="-128"/>
              </a:rPr>
              <a:t>CORE SELF EVALUATION  </a:t>
            </a:r>
            <a:r>
              <a:rPr lang="en-US" baseline="0" dirty="0">
                <a:latin typeface="Times New Roman" charset="0"/>
                <a:ea typeface="ＭＳ Ｐゴシック" charset="-128"/>
              </a:rPr>
              <a:t>captures the essential aspects of personality and we’ll look at a number of tools and theories that have been developed to explore this. </a:t>
            </a:r>
          </a:p>
          <a:p>
            <a:r>
              <a:rPr lang="en-US" b="1" baseline="0" dirty="0">
                <a:latin typeface="Times New Roman" charset="0"/>
                <a:ea typeface="ＭＳ Ｐゴシック" charset="-128"/>
              </a:rPr>
              <a:t>VALUES</a:t>
            </a:r>
            <a:r>
              <a:rPr lang="en-US" baseline="0" dirty="0">
                <a:latin typeface="Times New Roman" charset="0"/>
                <a:ea typeface="ＭＳ Ｐゴシック" charset="-128"/>
              </a:rPr>
              <a:t> relates to your underlying personal standards and moral </a:t>
            </a:r>
            <a:r>
              <a:rPr lang="en-US" baseline="0" dirty="0" err="1">
                <a:latin typeface="Times New Roman" charset="0"/>
                <a:ea typeface="ＭＳ Ｐゴシック" charset="-128"/>
              </a:rPr>
              <a:t>judgement</a:t>
            </a:r>
            <a:r>
              <a:rPr lang="en-US" baseline="0" dirty="0">
                <a:latin typeface="Times New Roman" charset="0"/>
                <a:ea typeface="ＭＳ Ｐゴシック" charset="-128"/>
              </a:rPr>
              <a:t> and, in fact, recognizing your values, and those of others, is really important because values have been found to influence attitudes, preferences and </a:t>
            </a:r>
            <a:r>
              <a:rPr lang="en-US" baseline="0" dirty="0" err="1">
                <a:latin typeface="Times New Roman" charset="0"/>
                <a:ea typeface="ＭＳ Ｐゴシック" charset="-128"/>
              </a:rPr>
              <a:t>behaviours</a:t>
            </a:r>
            <a:r>
              <a:rPr lang="en-US" baseline="0" dirty="0">
                <a:latin typeface="Times New Roman" charset="0"/>
                <a:ea typeface="ＭＳ Ｐゴシック" charset="-128"/>
              </a:rPr>
              <a:t>. </a:t>
            </a:r>
          </a:p>
          <a:p>
            <a:r>
              <a:rPr lang="en-US" b="1" baseline="0" dirty="0">
                <a:latin typeface="Times New Roman" charset="0"/>
                <a:ea typeface="ＭＳ Ｐゴシック" charset="-128"/>
              </a:rPr>
              <a:t>COGNITIVE STYLE </a:t>
            </a:r>
            <a:r>
              <a:rPr lang="en-US" baseline="0" dirty="0">
                <a:latin typeface="Times New Roman" charset="0"/>
                <a:ea typeface="ＭＳ Ｐゴシック" charset="-128"/>
              </a:rPr>
              <a:t>explores how individuals gather and process information and researchers have found that differences in cognitive style influence perception, learning, problem solving ability, decision making and creativity – all of which are important factors in Leadership and Management. </a:t>
            </a:r>
          </a:p>
          <a:p>
            <a:r>
              <a:rPr lang="en-US" b="1" baseline="0" dirty="0">
                <a:latin typeface="Times New Roman" charset="0"/>
                <a:ea typeface="ＭＳ Ｐゴシック" charset="-128"/>
              </a:rPr>
              <a:t>ATTITUDE TOWARDS CHANGE </a:t>
            </a:r>
            <a:r>
              <a:rPr lang="en-US" baseline="0" dirty="0">
                <a:latin typeface="Times New Roman" charset="0"/>
                <a:ea typeface="ＭＳ Ｐゴシック" charset="-128"/>
              </a:rPr>
              <a:t>focuses on an individual’s ability to cope with change and deal with ambiguity and the methods that they use to achieve this. </a:t>
            </a:r>
          </a:p>
          <a:p>
            <a:r>
              <a:rPr lang="en-US" baseline="0" dirty="0">
                <a:latin typeface="Times New Roman" charset="0"/>
                <a:ea typeface="ＭＳ Ｐゴシック" charset="-128"/>
              </a:rPr>
              <a:t>And finally, </a:t>
            </a:r>
            <a:r>
              <a:rPr lang="en-US" b="1" baseline="0" dirty="0">
                <a:latin typeface="Times New Roman" charset="0"/>
                <a:ea typeface="ＭＳ Ｐゴシック" charset="-128"/>
              </a:rPr>
              <a:t>EMOTIONAL INTELLIGENCE </a:t>
            </a:r>
            <a:r>
              <a:rPr lang="en-US" baseline="0" dirty="0">
                <a:latin typeface="Times New Roman" charset="0"/>
                <a:ea typeface="ＭＳ Ｐゴシック" charset="-128"/>
              </a:rPr>
              <a:t>relates to emotional awareness and control and the ability to manage yourself and relationships with others. In fact </a:t>
            </a:r>
            <a:r>
              <a:rPr lang="en-US" baseline="0" dirty="0" err="1">
                <a:latin typeface="Times New Roman" charset="0"/>
                <a:ea typeface="ＭＳ Ｐゴシック" charset="-128"/>
              </a:rPr>
              <a:t>emotinal</a:t>
            </a:r>
            <a:r>
              <a:rPr lang="en-US" baseline="0" dirty="0">
                <a:latin typeface="Times New Roman" charset="0"/>
                <a:ea typeface="ＭＳ Ｐゴシック" charset="-128"/>
              </a:rPr>
              <a:t> intelligence has been found by researchers to be one of the most important factors in accounting for success in Leaders and Managers. </a:t>
            </a:r>
          </a:p>
          <a:p>
            <a:endParaRPr lang="en-US" baseline="0" dirty="0">
              <a:latin typeface="Times New Roman" charset="0"/>
              <a:ea typeface="ＭＳ Ｐゴシック" charset="-128"/>
            </a:endParaRPr>
          </a:p>
          <a:p>
            <a:r>
              <a:rPr lang="en-US" baseline="0" dirty="0">
                <a:latin typeface="Times New Roman" charset="0"/>
                <a:ea typeface="ＭＳ Ｐゴシック" charset="-128"/>
              </a:rPr>
              <a:t>So, we’ll look at each of these in more detail now. </a:t>
            </a:r>
          </a:p>
          <a:p>
            <a:endParaRPr lang="en-US" baseline="0" dirty="0">
              <a:latin typeface="Times New Roman" charset="0"/>
              <a:ea typeface="ＭＳ Ｐゴシック" charset="-128"/>
            </a:endParaRPr>
          </a:p>
          <a:p>
            <a:endParaRPr lang="en-US" dirty="0">
              <a:latin typeface="Times New Roman" charset="0"/>
              <a:ea typeface="ＭＳ Ｐゴシック" charset="-128"/>
            </a:endParaRPr>
          </a:p>
          <a:p>
            <a:endParaRPr lang="en-US" dirty="0">
              <a:latin typeface="Times New Roman" charset="0"/>
              <a:ea typeface="ＭＳ Ｐゴシック" charset="-128"/>
            </a:endParaRPr>
          </a:p>
        </p:txBody>
      </p:sp>
      <p:sp>
        <p:nvSpPr>
          <p:cNvPr id="27652" name="Slide Number Placeholder 3"/>
          <p:cNvSpPr>
            <a:spLocks noGrp="1"/>
          </p:cNvSpPr>
          <p:nvPr>
            <p:ph type="sldNum" sz="quarter" idx="5"/>
          </p:nvPr>
        </p:nvSpPr>
        <p:spPr>
          <a:noFill/>
        </p:spPr>
        <p:txBody>
          <a:bodyPr/>
          <a:lstStyle/>
          <a:p>
            <a:fld id="{16D7D07C-D8AF-4D0E-9D4B-1A1D74D51CEE}" type="slidenum">
              <a:rPr lang="en-US"/>
              <a:pPr/>
              <a:t>50</a:t>
            </a:fld>
            <a:endParaRPr lang="en-US"/>
          </a:p>
        </p:txBody>
      </p:sp>
    </p:spTree>
    <p:extLst>
      <p:ext uri="{BB962C8B-B14F-4D97-AF65-F5344CB8AC3E}">
        <p14:creationId xmlns:p14="http://schemas.microsoft.com/office/powerpoint/2010/main" val="960463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51</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 represents</a:t>
            </a:r>
            <a:r>
              <a:rPr lang="en-GB" baseline="0" dirty="0"/>
              <a:t> a Creating Style. </a:t>
            </a:r>
          </a:p>
          <a:p>
            <a:endParaRPr lang="en-GB" baseline="0" dirty="0"/>
          </a:p>
          <a:p>
            <a:r>
              <a:rPr lang="en-GB" baseline="0" dirty="0"/>
              <a:t>Those with a  Creating Style tend to resist rules and procedures and enjoy brainstorming in groups. Students with a preference for a Creating Style tend towards subjects such as the arts, </a:t>
            </a:r>
            <a:r>
              <a:rPr lang="en-GB" baseline="0" dirty="0" err="1"/>
              <a:t>english</a:t>
            </a:r>
            <a:r>
              <a:rPr lang="en-GB" baseline="0" dirty="0"/>
              <a:t> and psychology. </a:t>
            </a:r>
            <a:endParaRPr lang="en-GB" dirty="0"/>
          </a:p>
        </p:txBody>
      </p:sp>
      <p:sp>
        <p:nvSpPr>
          <p:cNvPr id="4" name="Slide Number Placeholder 3"/>
          <p:cNvSpPr>
            <a:spLocks noGrp="1"/>
          </p:cNvSpPr>
          <p:nvPr>
            <p:ph type="sldNum" sz="quarter" idx="10"/>
          </p:nvPr>
        </p:nvSpPr>
        <p:spPr/>
        <p:txBody>
          <a:bodyPr/>
          <a:lstStyle/>
          <a:p>
            <a:fld id="{9E265BD3-7CB6-4494-99B8-27C686D6E3D2}" type="slidenum">
              <a:rPr lang="en-GB" smtClean="0"/>
              <a:pPr/>
              <a:t>8</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D77B7F50-D27E-49AC-B517-B9675E5937E7}" type="slidenum">
              <a:rPr lang="en-GB" smtClean="0"/>
              <a:pPr/>
              <a:t>9</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How does Cognitive Style impact on Leadership and Management? </a:t>
            </a:r>
          </a:p>
          <a:p>
            <a:endParaRPr lang="en-GB" dirty="0"/>
          </a:p>
          <a:p>
            <a:r>
              <a:rPr lang="en-GB" dirty="0"/>
              <a:t>It is important to note that Cognitive Style is NOT a determinant of general intelligence.</a:t>
            </a:r>
            <a:r>
              <a:rPr lang="en-GB" baseline="0" dirty="0"/>
              <a:t> Intelligent people may score low or high on any of the indicators. However, it will influence your behaviour and the way you respond to problems. </a:t>
            </a:r>
          </a:p>
          <a:p>
            <a:endParaRPr lang="en-GB" baseline="0" dirty="0"/>
          </a:p>
          <a:p>
            <a:r>
              <a:rPr lang="en-GB" baseline="0" dirty="0"/>
              <a:t>People tend to revert to their preferred style no matter what the problem is and managers tend to define problems according to their own preferred style e.g. in one study (</a:t>
            </a:r>
            <a:r>
              <a:rPr lang="en-GB" baseline="0" dirty="0" err="1"/>
              <a:t>Whetton</a:t>
            </a:r>
            <a:r>
              <a:rPr lang="en-GB" baseline="0" dirty="0"/>
              <a:t> and Cameron, pg 98) managers were given identical problems and asked what the solution was. Some thought the solution was to get more data (knowing), some thought a new process should be developed (planning) and some though that it required brainstorming to generate new ideas (creating).  </a:t>
            </a:r>
            <a:endParaRPr lang="en-GB" dirty="0"/>
          </a:p>
        </p:txBody>
      </p:sp>
      <p:sp>
        <p:nvSpPr>
          <p:cNvPr id="4" name="Slide Number Placeholder 3"/>
          <p:cNvSpPr>
            <a:spLocks noGrp="1"/>
          </p:cNvSpPr>
          <p:nvPr>
            <p:ph type="sldNum" sz="quarter" idx="10"/>
          </p:nvPr>
        </p:nvSpPr>
        <p:spPr/>
        <p:txBody>
          <a:bodyPr/>
          <a:lstStyle/>
          <a:p>
            <a:fld id="{9E265BD3-7CB6-4494-99B8-27C686D6E3D2}" type="slidenum">
              <a:rPr lang="en-GB" smtClean="0"/>
              <a:pPr/>
              <a:t>10</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It is also useful</a:t>
            </a:r>
            <a:r>
              <a:rPr lang="en-GB" baseline="0" dirty="0"/>
              <a:t> to be aware of possible liabilities/weaknesses associated with each style. Be aware of these tendencies both in yourself and in those you manage. </a:t>
            </a:r>
            <a:endParaRPr lang="en-GB" dirty="0"/>
          </a:p>
        </p:txBody>
      </p:sp>
      <p:sp>
        <p:nvSpPr>
          <p:cNvPr id="4" name="Slide Number Placeholder 3"/>
          <p:cNvSpPr>
            <a:spLocks noGrp="1"/>
          </p:cNvSpPr>
          <p:nvPr>
            <p:ph type="sldNum" sz="quarter" idx="10"/>
          </p:nvPr>
        </p:nvSpPr>
        <p:spPr/>
        <p:txBody>
          <a:bodyPr/>
          <a:lstStyle/>
          <a:p>
            <a:fld id="{9E265BD3-7CB6-4494-99B8-27C686D6E3D2}" type="slidenum">
              <a:rPr lang="en-GB" smtClean="0"/>
              <a:pPr/>
              <a:t>11</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It is also useful</a:t>
            </a:r>
            <a:r>
              <a:rPr lang="en-GB" baseline="0" dirty="0"/>
              <a:t> to be aware of possible liabilities/weaknesses associated with each style. Be aware of these tendencies both in yourself and in those you manage. </a:t>
            </a:r>
            <a:endParaRPr lang="en-GB" dirty="0"/>
          </a:p>
        </p:txBody>
      </p:sp>
      <p:sp>
        <p:nvSpPr>
          <p:cNvPr id="4" name="Slide Number Placeholder 3"/>
          <p:cNvSpPr>
            <a:spLocks noGrp="1"/>
          </p:cNvSpPr>
          <p:nvPr>
            <p:ph type="sldNum" sz="quarter" idx="10"/>
          </p:nvPr>
        </p:nvSpPr>
        <p:spPr/>
        <p:txBody>
          <a:bodyPr/>
          <a:lstStyle/>
          <a:p>
            <a:fld id="{9E265BD3-7CB6-4494-99B8-27C686D6E3D2}" type="slidenum">
              <a:rPr lang="en-GB" smtClean="0"/>
              <a:pPr/>
              <a:t>12</a:t>
            </a:fld>
            <a:endParaRPr lang="en-GB"/>
          </a:p>
        </p:txBody>
      </p:sp>
    </p:spTree>
    <p:extLst>
      <p:ext uri="{BB962C8B-B14F-4D97-AF65-F5344CB8AC3E}">
        <p14:creationId xmlns:p14="http://schemas.microsoft.com/office/powerpoint/2010/main" val="3210975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2 - Cognitive Style &amp; Cognitive Processes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fr-FR"/>
              <a:t>Lecture 2 - Cognitive Style &amp; Cognitive Processes</a:t>
            </a:r>
            <a:endParaRPr lang="en-US"/>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2 - Cognitive Style &amp; Cognitive Processes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2 - Cognitive Style &amp; Cognitive Processes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2 - Cognitive Style &amp; Cognitive Processes</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2 - Cognitive Style &amp; Cognitive Processes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2 - Cognitive Style &amp; Cognitive Processes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D9188F8-ACA8-0041-1A37-08029FD0E454}"/>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BF59F757-AA7D-E49D-CE02-0D99E9CF3BE7}"/>
              </a:ext>
            </a:extLst>
          </p:cNvPr>
          <p:cNvSpPr>
            <a:spLocks noGrp="1"/>
          </p:cNvSpPr>
          <p:nvPr>
            <p:ph type="ftr" sz="quarter" idx="11"/>
          </p:nvPr>
        </p:nvSpPr>
        <p:spPr/>
        <p:txBody>
          <a:bodyPr/>
          <a:lstStyle>
            <a:lvl1pPr>
              <a:defRPr/>
            </a:lvl1pPr>
          </a:lstStyle>
          <a:p>
            <a:pPr>
              <a:defRPr/>
            </a:pPr>
            <a:r>
              <a:rPr lang="fr-FR"/>
              <a:t>Lecture 2 - Cognitive Style &amp; Cognitive Processes</a:t>
            </a:r>
            <a:endParaRPr lang="en-US"/>
          </a:p>
        </p:txBody>
      </p:sp>
      <p:sp>
        <p:nvSpPr>
          <p:cNvPr id="5" name="Slide Number Placeholder 5">
            <a:extLst>
              <a:ext uri="{FF2B5EF4-FFF2-40B4-BE49-F238E27FC236}">
                <a16:creationId xmlns:a16="http://schemas.microsoft.com/office/drawing/2014/main" id="{409C155E-D48B-7B85-0132-1B84708D06B3}"/>
              </a:ext>
            </a:extLst>
          </p:cNvPr>
          <p:cNvSpPr>
            <a:spLocks noGrp="1"/>
          </p:cNvSpPr>
          <p:nvPr>
            <p:ph type="sldNum" sz="quarter" idx="12"/>
          </p:nvPr>
        </p:nvSpPr>
        <p:spPr/>
        <p:txBody>
          <a:bodyPr/>
          <a:lstStyle>
            <a:lvl1pPr>
              <a:defRPr/>
            </a:lvl1pPr>
          </a:lstStyle>
          <a:p>
            <a:pPr>
              <a:defRPr/>
            </a:pPr>
            <a:fld id="{580D1119-EA26-4D8A-B957-BDD964EA2D18}" type="slidenum">
              <a:rPr lang="en-US" altLang="en-US"/>
              <a:pPr>
                <a:defRPr/>
              </a:pPr>
              <a:t>‹#›</a:t>
            </a:fld>
            <a:endParaRPr lang="en-US" altLang="en-US"/>
          </a:p>
        </p:txBody>
      </p:sp>
    </p:spTree>
    <p:extLst>
      <p:ext uri="{BB962C8B-B14F-4D97-AF65-F5344CB8AC3E}">
        <p14:creationId xmlns:p14="http://schemas.microsoft.com/office/powerpoint/2010/main" val="1182235075"/>
      </p:ext>
    </p:extLst>
  </p:cSld>
  <p:clrMapOvr>
    <a:masterClrMapping/>
  </p:clrMapOvr>
  <p:transition>
    <p:cover dir="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2 - Cognitive Style &amp; Cognitive Processes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2 - Cognitive Style &amp; Cognitive Processes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2 - Cognitive Style &amp; Cognitive Processes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2 - Cognitive Style &amp; Cognitive Processes</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2 - Cognitive Style &amp; Cognitive Processes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350600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IT2090</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Lecture 2 - Cognitive Style &amp; Cognitive Processes</a:t>
            </a:r>
          </a:p>
        </p:txBody>
      </p:sp>
      <p:sp>
        <p:nvSpPr>
          <p:cNvPr id="7" name="Rectangle 7"/>
          <p:cNvSpPr>
            <a:spLocks noGrp="1" noChangeArrowheads="1"/>
          </p:cNvSpPr>
          <p:nvPr>
            <p:ph type="sldNum" sz="quarter" idx="12"/>
          </p:nvPr>
        </p:nvSpPr>
        <p:spPr>
          <a:ln/>
        </p:spPr>
        <p:txBody>
          <a:bodyPr/>
          <a:lstStyle>
            <a:lvl1pPr>
              <a:defRPr/>
            </a:lvl1pPr>
          </a:lstStyle>
          <a:p>
            <a:fld id="{657FB8D6-6DBC-4B4B-A3AD-409E5888E191}" type="slidenum">
              <a:rPr lang="en-US" altLang="en-US"/>
              <a:pPr/>
              <a:t>‹#›</a:t>
            </a:fld>
            <a:endParaRPr lang="en-US" altLang="en-US"/>
          </a:p>
        </p:txBody>
      </p:sp>
    </p:spTree>
    <p:extLst>
      <p:ext uri="{BB962C8B-B14F-4D97-AF65-F5344CB8AC3E}">
        <p14:creationId xmlns:p14="http://schemas.microsoft.com/office/powerpoint/2010/main" val="300895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2 - Cognitive Style &amp; Cognitive Processes</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4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2 - Cognitive Style &amp; Cognitive Processes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58613917"/>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Perception%20vs%20Reality-Dove-Evolution%20Commercial.flv"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8234;Luthans%20on%20Psychological%20Capital&#8236;&#8207;.flv" TargetMode="External"/><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hyperlink" Target="Positive%20Psychology%20Around%20the%20World.flv"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hyperlink" Target="Man%20vs%20Nature%20%20%20Lion%20Vs%20Man%20%20%20Theif%20Vs%20Lion.mp4" TargetMode="External"/><Relationship Id="rId2" Type="http://schemas.openxmlformats.org/officeDocument/2006/relationships/hyperlink" Target="Wilbur_and_Orville_Wright.flv" TargetMode="Externa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hyperlink" Target="Emotional_Intelligence_at_Work.flv" TargetMode="External"/><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hyperlink" Target="First_Moon_Landing_1969.flv"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3520;&#3538;&#3482;&#3530;&#3495;&#3549;&#3515;&#3538;&#3514;&#3535;%20&#3520;&#3546;&#3517;&#3530;&#3517;%20-%20&#3490;&#3546;.&#3462;&#3515;&#3530;%20&#3490;&#3514;&#3520;&#3515;&#3530;&#3504;&#3505;%20-%20&#3473;&#3517;&#3538;&#3523;&#3510;&#3545;&#3501;&#3530;%20&#3515;&#3536;&#3490;&#3538;&#3499;.mp4" TargetMode="External"/><Relationship Id="rId2" Type="http://schemas.openxmlformats.org/officeDocument/2006/relationships/notesSlide" Target="../notesSlides/notesSlide39.xml"/><Relationship Id="rId1" Type="http://schemas.openxmlformats.org/officeDocument/2006/relationships/slideLayout" Target="../slideLayouts/slideLayout20.xml"/><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20.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486400" y="1447800"/>
            <a:ext cx="5334000" cy="3161002"/>
          </a:xfrm>
        </p:spPr>
        <p:txBody>
          <a:bodyPr>
            <a:normAutofit fontScale="90000"/>
          </a:bodyPr>
          <a:lstStyle/>
          <a:p>
            <a:pPr algn="ctr"/>
            <a:br>
              <a:rPr lang="en-US" sz="4400" b="1" dirty="0"/>
            </a:br>
            <a:r>
              <a:rPr lang="en-US" sz="4400" b="1" dirty="0">
                <a:solidFill>
                  <a:srgbClr val="FFC000"/>
                </a:solidFill>
              </a:rPr>
              <a:t>Cognitive Style &amp; Cognitive Processes</a:t>
            </a:r>
            <a:br>
              <a:rPr lang="en-US" sz="3200" dirty="0"/>
            </a:br>
            <a:br>
              <a:rPr lang="en-US" sz="3200" dirty="0"/>
            </a:br>
            <a:r>
              <a:rPr lang="en-US" sz="2000" dirty="0">
                <a:solidFill>
                  <a:schemeClr val="accent6">
                    <a:lumMod val="75000"/>
                    <a:lumOff val="25000"/>
                  </a:schemeClr>
                </a:solidFill>
                <a:latin typeface="Segoe Print" panose="02000600000000000000" pitchFamily="2" charset="0"/>
              </a:rPr>
              <a:t>“Cognitive style refers to the way individuals think, perceive, and remember information,.</a:t>
            </a:r>
            <a:br>
              <a:rPr lang="en-US" sz="2000" dirty="0">
                <a:solidFill>
                  <a:schemeClr val="accent6">
                    <a:lumMod val="75000"/>
                    <a:lumOff val="25000"/>
                  </a:schemeClr>
                </a:solidFill>
                <a:latin typeface="Segoe Print" panose="02000600000000000000" pitchFamily="2" charset="0"/>
              </a:rPr>
            </a:br>
            <a:r>
              <a:rPr lang="en-US" sz="2000" dirty="0">
                <a:solidFill>
                  <a:schemeClr val="accent6">
                    <a:lumMod val="75000"/>
                    <a:lumOff val="25000"/>
                  </a:schemeClr>
                </a:solidFill>
                <a:latin typeface="Segoe Print" panose="02000600000000000000" pitchFamily="2" charset="0"/>
              </a:rPr>
              <a:t>Cognitive Processes includes Perception and attribution, personality and attitudes, motivation &amp; Positive Psychology”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5715000" y="4724400"/>
            <a:ext cx="5105400" cy="572798"/>
          </a:xfrm>
        </p:spPr>
        <p:txBody>
          <a:bodyPr>
            <a:normAutofit fontScale="77500" lnSpcReduction="20000"/>
          </a:bodyPr>
          <a:lstStyle/>
          <a:p>
            <a:pPr algn="ctr"/>
            <a:r>
              <a:rPr lang="en-US" dirty="0"/>
              <a:t>Sanjeeva Perera</a:t>
            </a:r>
          </a:p>
          <a:p>
            <a:pPr algn="ctr"/>
            <a:r>
              <a:rPr lang="en-US" dirty="0"/>
              <a:t>Senior Academic Fellow - Faculty of Computing </a:t>
            </a:r>
          </a:p>
        </p:txBody>
      </p:sp>
      <p:pic>
        <p:nvPicPr>
          <p:cNvPr id="3" name="Picture 2">
            <a:extLst>
              <a:ext uri="{FF2B5EF4-FFF2-40B4-BE49-F238E27FC236}">
                <a16:creationId xmlns:a16="http://schemas.microsoft.com/office/drawing/2014/main" id="{BC22D357-C439-5DF6-A6EF-046C6AD7A2B2}"/>
              </a:ext>
            </a:extLst>
          </p:cNvPr>
          <p:cNvPicPr>
            <a:picLocks noChangeAspect="1"/>
          </p:cNvPicPr>
          <p:nvPr/>
        </p:nvPicPr>
        <p:blipFill>
          <a:blip r:embed="rId2"/>
          <a:stretch>
            <a:fillRect/>
          </a:stretch>
        </p:blipFill>
        <p:spPr>
          <a:xfrm>
            <a:off x="1295400" y="1143000"/>
            <a:ext cx="4035902" cy="4590686"/>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8229600" cy="1143000"/>
          </a:xfrm>
        </p:spPr>
        <p:txBody>
          <a:bodyPr>
            <a:normAutofit/>
          </a:bodyPr>
          <a:lstStyle/>
          <a:p>
            <a:r>
              <a:rPr lang="en-GB" sz="3200" dirty="0">
                <a:effectLst>
                  <a:outerShdw blurRad="38100" dist="38100" dir="2700000" algn="tl">
                    <a:srgbClr val="000000">
                      <a:alpha val="43137"/>
                    </a:srgbClr>
                  </a:outerShdw>
                </a:effectLst>
              </a:rPr>
              <a:t>Does Cognitive Style matter?</a:t>
            </a:r>
            <a:endParaRPr lang="en-US" sz="32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2132857"/>
            <a:ext cx="10668000" cy="3124943"/>
          </a:xfrm>
        </p:spPr>
        <p:txBody>
          <a:bodyPr/>
          <a:lstStyle/>
          <a:p>
            <a:r>
              <a:rPr lang="en-GB" dirty="0"/>
              <a:t>People often use preferred style no matter what the problem is</a:t>
            </a:r>
          </a:p>
          <a:p>
            <a:endParaRPr lang="en-GB" dirty="0"/>
          </a:p>
          <a:p>
            <a:pPr lvl="1"/>
            <a:r>
              <a:rPr lang="en-GB" dirty="0"/>
              <a:t>for a given problem, some students focus of getting more information whilst others will introduce more procedures.</a:t>
            </a:r>
            <a:endParaRPr lang="en-US" dirty="0"/>
          </a:p>
        </p:txBody>
      </p:sp>
      <p:sp>
        <p:nvSpPr>
          <p:cNvPr id="4" name="Footer Placeholder 3"/>
          <p:cNvSpPr>
            <a:spLocks noGrp="1"/>
          </p:cNvSpPr>
          <p:nvPr>
            <p:ph type="ftr" sz="quarter" idx="11"/>
          </p:nvPr>
        </p:nvSpPr>
        <p:spPr/>
        <p:txBody>
          <a:bodyPr/>
          <a:lstStyle/>
          <a:p>
            <a:r>
              <a:rPr lang="en-GB"/>
              <a:t>Lecture 2 - Cognitive Style &amp; Cognitive Processes</a:t>
            </a:r>
          </a:p>
        </p:txBody>
      </p:sp>
      <p:sp>
        <p:nvSpPr>
          <p:cNvPr id="5" name="Slide Number Placeholder 4"/>
          <p:cNvSpPr>
            <a:spLocks noGrp="1"/>
          </p:cNvSpPr>
          <p:nvPr>
            <p:ph type="sldNum" sz="quarter" idx="12"/>
          </p:nvPr>
        </p:nvSpPr>
        <p:spPr/>
        <p:txBody>
          <a:bodyPr/>
          <a:lstStyle/>
          <a:p>
            <a:fld id="{8B1B4EDC-3A5D-4169-B5FC-567AA8F7EE86}" type="slidenum">
              <a:rPr lang="en-GB" smtClean="0"/>
              <a:t>10</a:t>
            </a:fld>
            <a:endParaRPr lang="en-GB"/>
          </a:p>
        </p:txBody>
      </p:sp>
      <p:sp>
        <p:nvSpPr>
          <p:cNvPr id="6" name="Date Placeholder 5">
            <a:extLst>
              <a:ext uri="{FF2B5EF4-FFF2-40B4-BE49-F238E27FC236}">
                <a16:creationId xmlns:a16="http://schemas.microsoft.com/office/drawing/2014/main" id="{A475424A-1D45-A183-8F14-630857F1610E}"/>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effectLst>
                  <a:outerShdw blurRad="38100" dist="38100" dir="2700000" algn="tl">
                    <a:srgbClr val="000000">
                      <a:alpha val="43137"/>
                    </a:srgbClr>
                  </a:outerShdw>
                </a:effectLst>
              </a:rPr>
              <a:t>Possible Problems</a:t>
            </a:r>
            <a:endParaRPr lang="en-US" sz="32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GB" dirty="0"/>
              <a:t>Knowing</a:t>
            </a:r>
          </a:p>
          <a:p>
            <a:pPr lvl="1"/>
            <a:r>
              <a:rPr lang="en-GB" dirty="0"/>
              <a:t>Slow decision making, resistant to innovation, intolerant of multiple views</a:t>
            </a:r>
          </a:p>
          <a:p>
            <a:pPr lvl="1"/>
            <a:endParaRPr lang="en-GB" dirty="0"/>
          </a:p>
          <a:p>
            <a:r>
              <a:rPr lang="en-GB" dirty="0"/>
              <a:t>Planning</a:t>
            </a:r>
          </a:p>
          <a:p>
            <a:pPr lvl="1"/>
            <a:r>
              <a:rPr lang="en-GB" dirty="0"/>
              <a:t>Intolerant of ambiguity, resistant to change, stunned by confusion, can’t handle illogical issues/views</a:t>
            </a:r>
          </a:p>
          <a:p>
            <a:pPr lvl="1"/>
            <a:endParaRPr lang="en-GB" dirty="0"/>
          </a:p>
          <a:p>
            <a:r>
              <a:rPr lang="en-GB" dirty="0"/>
              <a:t>Creating</a:t>
            </a:r>
          </a:p>
          <a:p>
            <a:pPr lvl="1"/>
            <a:r>
              <a:rPr lang="en-GB" dirty="0"/>
              <a:t>Resistant to structure, wants to break rules, can make mistakes, can ignore data and facts. </a:t>
            </a:r>
            <a:endParaRPr lang="en-US" dirty="0"/>
          </a:p>
        </p:txBody>
      </p:sp>
      <p:sp>
        <p:nvSpPr>
          <p:cNvPr id="4" name="Footer Placeholder 3"/>
          <p:cNvSpPr>
            <a:spLocks noGrp="1"/>
          </p:cNvSpPr>
          <p:nvPr>
            <p:ph type="ftr" sz="quarter" idx="11"/>
          </p:nvPr>
        </p:nvSpPr>
        <p:spPr/>
        <p:txBody>
          <a:bodyPr/>
          <a:lstStyle/>
          <a:p>
            <a:r>
              <a:rPr lang="en-GB"/>
              <a:t>Lecture 2 - Cognitive Style &amp; Cognitive Processes</a:t>
            </a:r>
          </a:p>
        </p:txBody>
      </p:sp>
      <p:sp>
        <p:nvSpPr>
          <p:cNvPr id="5" name="Slide Number Placeholder 4"/>
          <p:cNvSpPr>
            <a:spLocks noGrp="1"/>
          </p:cNvSpPr>
          <p:nvPr>
            <p:ph type="sldNum" sz="quarter" idx="12"/>
          </p:nvPr>
        </p:nvSpPr>
        <p:spPr/>
        <p:txBody>
          <a:bodyPr/>
          <a:lstStyle/>
          <a:p>
            <a:fld id="{8B1B4EDC-3A5D-4169-B5FC-567AA8F7EE86}" type="slidenum">
              <a:rPr lang="en-GB" smtClean="0"/>
              <a:t>11</a:t>
            </a:fld>
            <a:endParaRPr lang="en-GB"/>
          </a:p>
        </p:txBody>
      </p:sp>
      <p:sp>
        <p:nvSpPr>
          <p:cNvPr id="6" name="Date Placeholder 5">
            <a:extLst>
              <a:ext uri="{FF2B5EF4-FFF2-40B4-BE49-F238E27FC236}">
                <a16:creationId xmlns:a16="http://schemas.microsoft.com/office/drawing/2014/main" id="{7C89407A-749A-E2A9-F5D3-6686F86039A9}"/>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effectLst>
                  <a:outerShdw blurRad="38100" dist="38100" dir="2700000" algn="tl">
                    <a:srgbClr val="000000">
                      <a:alpha val="43137"/>
                    </a:srgbClr>
                  </a:outerShdw>
                </a:effectLst>
              </a:rPr>
              <a:t>Cognitive Style Test</a:t>
            </a:r>
          </a:p>
        </p:txBody>
      </p:sp>
      <p:sp>
        <p:nvSpPr>
          <p:cNvPr id="4" name="Footer Placeholder 3"/>
          <p:cNvSpPr>
            <a:spLocks noGrp="1"/>
          </p:cNvSpPr>
          <p:nvPr>
            <p:ph type="ftr" sz="quarter" idx="11"/>
          </p:nvPr>
        </p:nvSpPr>
        <p:spPr/>
        <p:txBody>
          <a:bodyPr/>
          <a:lstStyle/>
          <a:p>
            <a:r>
              <a:rPr lang="en-GB"/>
              <a:t>Lecture 2 - Cognitive Style &amp; Cognitive Processes</a:t>
            </a:r>
          </a:p>
        </p:txBody>
      </p:sp>
      <p:sp>
        <p:nvSpPr>
          <p:cNvPr id="5" name="Slide Number Placeholder 4"/>
          <p:cNvSpPr>
            <a:spLocks noGrp="1"/>
          </p:cNvSpPr>
          <p:nvPr>
            <p:ph type="sldNum" sz="quarter" idx="12"/>
          </p:nvPr>
        </p:nvSpPr>
        <p:spPr/>
        <p:txBody>
          <a:bodyPr/>
          <a:lstStyle/>
          <a:p>
            <a:fld id="{8B1B4EDC-3A5D-4169-B5FC-567AA8F7EE86}" type="slidenum">
              <a:rPr lang="en-GB" smtClean="0"/>
              <a:t>12</a:t>
            </a:fld>
            <a:endParaRPr lang="en-GB"/>
          </a:p>
        </p:txBody>
      </p:sp>
      <p:sp>
        <p:nvSpPr>
          <p:cNvPr id="6" name="Date Placeholder 5">
            <a:extLst>
              <a:ext uri="{FF2B5EF4-FFF2-40B4-BE49-F238E27FC236}">
                <a16:creationId xmlns:a16="http://schemas.microsoft.com/office/drawing/2014/main" id="{7C89407A-749A-E2A9-F5D3-6686F86039A9}"/>
              </a:ext>
            </a:extLst>
          </p:cNvPr>
          <p:cNvSpPr>
            <a:spLocks noGrp="1"/>
          </p:cNvSpPr>
          <p:nvPr>
            <p:ph type="dt" sz="half" idx="10"/>
          </p:nvPr>
        </p:nvSpPr>
        <p:spPr/>
        <p:txBody>
          <a:bodyPr/>
          <a:lstStyle/>
          <a:p>
            <a:r>
              <a:rPr lang="en-US"/>
              <a:t>IT2090</a:t>
            </a:r>
            <a:endParaRPr lang="en-US" dirty="0"/>
          </a:p>
        </p:txBody>
      </p:sp>
      <p:sp>
        <p:nvSpPr>
          <p:cNvPr id="9" name="TextBox 8">
            <a:extLst>
              <a:ext uri="{FF2B5EF4-FFF2-40B4-BE49-F238E27FC236}">
                <a16:creationId xmlns:a16="http://schemas.microsoft.com/office/drawing/2014/main" id="{4748A91E-0239-42EC-93F4-696CE06C148E}"/>
              </a:ext>
            </a:extLst>
          </p:cNvPr>
          <p:cNvSpPr txBox="1"/>
          <p:nvPr/>
        </p:nvSpPr>
        <p:spPr>
          <a:xfrm>
            <a:off x="1447800" y="2794541"/>
            <a:ext cx="10058400" cy="830997"/>
          </a:xfrm>
          <a:prstGeom prst="rect">
            <a:avLst/>
          </a:prstGeom>
          <a:noFill/>
        </p:spPr>
        <p:txBody>
          <a:bodyPr wrap="square">
            <a:spAutoFit/>
          </a:bodyPr>
          <a:lstStyle/>
          <a:p>
            <a:r>
              <a:rPr lang="en-US" sz="2400" dirty="0"/>
              <a:t>Cognitive Style Indicator Test and Scoring (</a:t>
            </a:r>
            <a:r>
              <a:rPr lang="en-US" sz="2400" dirty="0" err="1"/>
              <a:t>CoSI</a:t>
            </a:r>
            <a:r>
              <a:rPr lang="en-US" sz="2400" dirty="0"/>
              <a:t>) – </a:t>
            </a:r>
          </a:p>
          <a:p>
            <a:r>
              <a:rPr lang="en-US" sz="2400" dirty="0"/>
              <a:t>XLS file attached to Course web</a:t>
            </a:r>
          </a:p>
        </p:txBody>
      </p:sp>
    </p:spTree>
    <p:extLst>
      <p:ext uri="{BB962C8B-B14F-4D97-AF65-F5344CB8AC3E}">
        <p14:creationId xmlns:p14="http://schemas.microsoft.com/office/powerpoint/2010/main" val="1284611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600700" y="1371600"/>
            <a:ext cx="5334000" cy="3639199"/>
          </a:xfrm>
        </p:spPr>
        <p:txBody>
          <a:bodyPr>
            <a:normAutofit fontScale="90000"/>
          </a:bodyPr>
          <a:lstStyle/>
          <a:p>
            <a:pPr algn="ctr"/>
            <a:br>
              <a:rPr lang="en-US" sz="4400" b="1" dirty="0"/>
            </a:br>
            <a:r>
              <a:rPr lang="en-US" sz="3600" b="1" dirty="0">
                <a:solidFill>
                  <a:srgbClr val="FFC000"/>
                </a:solidFill>
              </a:rPr>
              <a:t>Cognitive Processes</a:t>
            </a:r>
            <a:br>
              <a:rPr lang="en-US" sz="3600" b="1" dirty="0">
                <a:solidFill>
                  <a:srgbClr val="FFC000"/>
                </a:solidFill>
              </a:rPr>
            </a:br>
            <a:br>
              <a:rPr lang="en-US" sz="3600" b="1" dirty="0">
                <a:solidFill>
                  <a:srgbClr val="FFC000"/>
                </a:solidFill>
              </a:rPr>
            </a:br>
            <a:br>
              <a:rPr lang="en-US" sz="3200" dirty="0"/>
            </a:br>
            <a:r>
              <a:rPr lang="en-US" sz="2000" dirty="0">
                <a:solidFill>
                  <a:schemeClr val="accent6">
                    <a:lumMod val="75000"/>
                    <a:lumOff val="25000"/>
                  </a:schemeClr>
                </a:solidFill>
                <a:latin typeface="Segoe Print" panose="02000600000000000000" pitchFamily="2" charset="0"/>
              </a:rPr>
              <a:t>Cognitive comes from the Latin </a:t>
            </a:r>
            <a:r>
              <a:rPr lang="en-US" sz="2000" b="1" dirty="0" err="1">
                <a:solidFill>
                  <a:schemeClr val="accent6">
                    <a:lumMod val="75000"/>
                    <a:lumOff val="25000"/>
                  </a:schemeClr>
                </a:solidFill>
                <a:latin typeface="Segoe Print" panose="02000600000000000000" pitchFamily="2" charset="0"/>
              </a:rPr>
              <a:t>cognito</a:t>
            </a:r>
            <a:r>
              <a:rPr lang="en-US" sz="2000" dirty="0">
                <a:solidFill>
                  <a:schemeClr val="accent6">
                    <a:lumMod val="75000"/>
                    <a:lumOff val="25000"/>
                  </a:schemeClr>
                </a:solidFill>
                <a:latin typeface="Segoe Print" panose="02000600000000000000" pitchFamily="2" charset="0"/>
              </a:rPr>
              <a:t>, meaning to Apprehend or understand</a:t>
            </a:r>
            <a:br>
              <a:rPr lang="en-US" sz="2000" dirty="0">
                <a:solidFill>
                  <a:schemeClr val="accent6">
                    <a:lumMod val="75000"/>
                    <a:lumOff val="25000"/>
                  </a:schemeClr>
                </a:solidFill>
                <a:latin typeface="Segoe Print" panose="02000600000000000000" pitchFamily="2" charset="0"/>
              </a:rPr>
            </a:br>
            <a:br>
              <a:rPr lang="en-US" sz="2000" dirty="0">
                <a:solidFill>
                  <a:schemeClr val="accent6">
                    <a:lumMod val="75000"/>
                    <a:lumOff val="25000"/>
                  </a:schemeClr>
                </a:solidFill>
                <a:latin typeface="Segoe Print" panose="02000600000000000000" pitchFamily="2" charset="0"/>
              </a:rPr>
            </a:br>
            <a:r>
              <a:rPr lang="en-US" sz="2000" dirty="0">
                <a:solidFill>
                  <a:schemeClr val="accent6">
                    <a:lumMod val="75000"/>
                    <a:lumOff val="25000"/>
                  </a:schemeClr>
                </a:solidFill>
                <a:latin typeface="Segoe Print" panose="02000600000000000000" pitchFamily="2" charset="0"/>
              </a:rPr>
              <a:t>Cognition- A general term including all mental processes by which people become aware of and understand the world.</a:t>
            </a:r>
            <a:br>
              <a:rPr lang="en-US" sz="2000" dirty="0">
                <a:solidFill>
                  <a:schemeClr val="accent6">
                    <a:lumMod val="75000"/>
                    <a:lumOff val="25000"/>
                  </a:schemeClr>
                </a:solidFill>
                <a:latin typeface="Segoe Print" panose="02000600000000000000" pitchFamily="2" charset="0"/>
              </a:rPr>
            </a:br>
            <a:r>
              <a:rPr lang="en-US" sz="2000" dirty="0">
                <a:solidFill>
                  <a:schemeClr val="accent6">
                    <a:lumMod val="75000"/>
                    <a:lumOff val="25000"/>
                  </a:schemeClr>
                </a:solidFill>
                <a:latin typeface="Segoe Print" panose="02000600000000000000" pitchFamily="2" charset="0"/>
              </a:rPr>
              <a:t>    </a:t>
            </a:r>
            <a:br>
              <a:rPr lang="en-US" sz="2000" dirty="0">
                <a:solidFill>
                  <a:schemeClr val="accent6">
                    <a:lumMod val="75000"/>
                    <a:lumOff val="25000"/>
                  </a:schemeClr>
                </a:solidFill>
                <a:latin typeface="Segoe Print" panose="02000600000000000000" pitchFamily="2" charset="0"/>
              </a:rPr>
            </a:br>
            <a:r>
              <a:rPr lang="en-US" sz="2000" b="1" dirty="0">
                <a:solidFill>
                  <a:schemeClr val="accent6">
                    <a:lumMod val="75000"/>
                    <a:lumOff val="25000"/>
                  </a:schemeClr>
                </a:solidFill>
                <a:latin typeface="Segoe Print" panose="02000600000000000000" pitchFamily="2" charset="0"/>
              </a:rPr>
              <a:t>(This explain why people are different) </a:t>
            </a:r>
            <a:br>
              <a:rPr lang="en-US" sz="2000" dirty="0">
                <a:solidFill>
                  <a:schemeClr val="accent6">
                    <a:lumMod val="75000"/>
                    <a:lumOff val="25000"/>
                  </a:schemeClr>
                </a:solidFill>
                <a:latin typeface="Segoe Print" panose="02000600000000000000" pitchFamily="2" charset="0"/>
              </a:rPr>
            </a:br>
            <a:endParaRPr lang="en-US" sz="2000" dirty="0">
              <a:solidFill>
                <a:schemeClr val="accent4"/>
              </a:solidFill>
              <a:latin typeface="Bahnschrift SemiLight Condensed" panose="020B0502040204020203" pitchFamily="34" charset="0"/>
            </a:endParaRPr>
          </a:p>
        </p:txBody>
      </p:sp>
      <p:pic>
        <p:nvPicPr>
          <p:cNvPr id="4" name="Picture 3">
            <a:extLst>
              <a:ext uri="{FF2B5EF4-FFF2-40B4-BE49-F238E27FC236}">
                <a16:creationId xmlns:a16="http://schemas.microsoft.com/office/drawing/2014/main" id="{60940A7A-328F-96C1-C99E-B37228957159}"/>
              </a:ext>
            </a:extLst>
          </p:cNvPr>
          <p:cNvPicPr>
            <a:picLocks noChangeAspect="1"/>
          </p:cNvPicPr>
          <p:nvPr/>
        </p:nvPicPr>
        <p:blipFill>
          <a:blip r:embed="rId2"/>
          <a:stretch>
            <a:fillRect/>
          </a:stretch>
        </p:blipFill>
        <p:spPr>
          <a:xfrm>
            <a:off x="1463688" y="1581799"/>
            <a:ext cx="4137012" cy="3429000"/>
          </a:xfrm>
          <a:prstGeom prst="rect">
            <a:avLst/>
          </a:prstGeom>
        </p:spPr>
      </p:pic>
    </p:spTree>
    <p:extLst>
      <p:ext uri="{BB962C8B-B14F-4D97-AF65-F5344CB8AC3E}">
        <p14:creationId xmlns:p14="http://schemas.microsoft.com/office/powerpoint/2010/main" val="3238861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90383-369E-3649-336B-A8E1F7B8D2CF}"/>
              </a:ext>
            </a:extLst>
          </p:cNvPr>
          <p:cNvSpPr>
            <a:spLocks noGrp="1"/>
          </p:cNvSpPr>
          <p:nvPr>
            <p:ph type="title"/>
          </p:nvPr>
        </p:nvSpPr>
        <p:spPr/>
        <p:txBody>
          <a:bodyPr>
            <a:normAutofit fontScale="90000"/>
          </a:bodyPr>
          <a:lstStyle/>
          <a:p>
            <a:r>
              <a:rPr lang="en-US" dirty="0"/>
              <a:t>Cognitive process (Hardwired vs </a:t>
            </a:r>
            <a:r>
              <a:rPr lang="en-US" dirty="0" err="1"/>
              <a:t>Softwired</a:t>
            </a:r>
            <a:r>
              <a:rPr lang="en-US" dirty="0"/>
              <a:t>)</a:t>
            </a:r>
          </a:p>
        </p:txBody>
      </p:sp>
      <p:sp>
        <p:nvSpPr>
          <p:cNvPr id="3" name="Date Placeholder 2">
            <a:extLst>
              <a:ext uri="{FF2B5EF4-FFF2-40B4-BE49-F238E27FC236}">
                <a16:creationId xmlns:a16="http://schemas.microsoft.com/office/drawing/2014/main" id="{DC53BC21-3F8A-C9E4-05BB-C11AE2F9199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4" name="Footer Placeholder 3">
            <a:extLst>
              <a:ext uri="{FF2B5EF4-FFF2-40B4-BE49-F238E27FC236}">
                <a16:creationId xmlns:a16="http://schemas.microsoft.com/office/drawing/2014/main" id="{6AB9B3FD-FDF3-4367-F728-9A69698981C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Quire Sans Pro Light"/>
                <a:ea typeface="+mn-ea"/>
                <a:cs typeface="+mn-cs"/>
              </a:rPr>
              <a:t>Lecture 2 - Cognitive Style &amp; Cognitive Processes</a:t>
            </a:r>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5" name="Slide Number Placeholder 4">
            <a:extLst>
              <a:ext uri="{FF2B5EF4-FFF2-40B4-BE49-F238E27FC236}">
                <a16:creationId xmlns:a16="http://schemas.microsoft.com/office/drawing/2014/main" id="{5AC5AF6A-4869-3877-D751-4E0DF44898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prstClr val="black">
                  <a:lumMod val="50000"/>
                  <a:lumOff val="50000"/>
                </a:prstClr>
              </a:solidFill>
              <a:effectLst/>
              <a:uLnTx/>
              <a:uFillTx/>
              <a:latin typeface="Quire Sans Pro Light"/>
              <a:ea typeface="+mn-ea"/>
              <a:cs typeface="+mn-cs"/>
            </a:endParaRPr>
          </a:p>
        </p:txBody>
      </p:sp>
      <p:sp>
        <p:nvSpPr>
          <p:cNvPr id="8" name="Rectangle 3">
            <a:extLst>
              <a:ext uri="{FF2B5EF4-FFF2-40B4-BE49-F238E27FC236}">
                <a16:creationId xmlns:a16="http://schemas.microsoft.com/office/drawing/2014/main" id="{46A294D8-2353-C7EB-9CD1-365EAFBE6869}"/>
              </a:ext>
            </a:extLst>
          </p:cNvPr>
          <p:cNvSpPr txBox="1">
            <a:spLocks noChangeArrowheads="1"/>
          </p:cNvSpPr>
          <p:nvPr/>
        </p:nvSpPr>
        <p:spPr>
          <a:xfrm>
            <a:off x="381000" y="1708150"/>
            <a:ext cx="1150620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The term hardwired suggests that a behavior or thought is innate and natural; that is, just the way it is. The macro-structure of the brain (including the basic plan anatomy, structure, and processing) are mostly hardwired and can't be modified. However, the human brain is also soft-wired; it is modifiable</a:t>
            </a:r>
          </a:p>
          <a:p>
            <a:pPr marL="0" marR="0" lvl="0" indent="0" algn="just" defTabSz="914400" rtl="0" eaLnBrk="1" fontAlgn="auto" latinLnBrk="0" hangingPunct="1">
              <a:lnSpc>
                <a:spcPct val="90000"/>
              </a:lnSpc>
              <a:spcBef>
                <a:spcPts val="1000"/>
              </a:spcBef>
              <a:spcAft>
                <a:spcPts val="0"/>
              </a:spcAft>
              <a:buClrTx/>
              <a:buSzTx/>
              <a:buNone/>
              <a:tabLst/>
              <a:defRPr/>
            </a:pPr>
            <a:endParaRPr kumimoji="0" lang="en-US" sz="2000" b="0" i="0" u="none" strike="noStrike" kern="1200" cap="none" spc="0" normalizeH="0" baseline="0" noProof="0" dirty="0">
              <a:ln>
                <a:noFill/>
              </a:ln>
              <a:solidFill>
                <a:srgbClr val="000000"/>
              </a:solidFill>
              <a:effectLst/>
              <a:uLnTx/>
              <a:uFillTx/>
              <a:latin typeface="Candara" panose="020E050203030302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400" b="1" i="0" u="none" strike="noStrike" kern="1200" cap="none" spc="0" normalizeH="0" baseline="0" noProof="0" dirty="0">
                <a:ln>
                  <a:noFill/>
                </a:ln>
                <a:solidFill>
                  <a:prstClr val="black"/>
                </a:solidFill>
                <a:effectLst/>
                <a:uLnTx/>
                <a:uFillTx/>
                <a:latin typeface="Quire Sans Pro Light"/>
                <a:ea typeface="+mn-ea"/>
                <a:cs typeface="+mn-cs"/>
              </a:rPr>
              <a:t>These Cognitive processes are (</a:t>
            </a:r>
            <a:r>
              <a:rPr kumimoji="0" lang="en-US" sz="2400" b="1" i="0" u="none" strike="noStrike" kern="1200" cap="none" spc="0" normalizeH="0" baseline="0" noProof="0" dirty="0" err="1">
                <a:ln>
                  <a:noFill/>
                </a:ln>
                <a:solidFill>
                  <a:prstClr val="black"/>
                </a:solidFill>
                <a:effectLst/>
                <a:uLnTx/>
                <a:uFillTx/>
                <a:latin typeface="Quire Sans Pro Light"/>
                <a:ea typeface="+mn-ea"/>
                <a:cs typeface="+mn-cs"/>
              </a:rPr>
              <a:t>softwired</a:t>
            </a:r>
            <a:r>
              <a:rPr kumimoji="0" lang="en-US" sz="2400" b="1" i="0" u="none" strike="noStrike" kern="1200" cap="none" spc="0" normalizeH="0" baseline="0" noProof="0" dirty="0">
                <a:ln>
                  <a:noFill/>
                </a:ln>
                <a:solidFill>
                  <a:prstClr val="black"/>
                </a:solidFill>
                <a:effectLst/>
                <a:uLnTx/>
                <a:uFillTx/>
                <a:latin typeface="Quire Sans Pro Light"/>
                <a:ea typeface="+mn-ea"/>
                <a:cs typeface="+mn-cs"/>
              </a:rPr>
              <a:t>)</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400" b="1" i="0" u="none" strike="noStrike" kern="1200" cap="none" spc="0" normalizeH="0" baseline="0" noProof="0" dirty="0">
              <a:ln>
                <a:noFill/>
              </a:ln>
              <a:solidFill>
                <a:prstClr val="black"/>
              </a:solidFill>
              <a:effectLst/>
              <a:uLnTx/>
              <a:uFillTx/>
              <a:latin typeface="Quire Sans Pro Light"/>
              <a:ea typeface="+mn-ea"/>
              <a:cs typeface="+mn-cs"/>
            </a:endParaRP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400" b="1" i="0" u="none" strike="noStrike" kern="1200" cap="none" spc="0" normalizeH="0" baseline="0" noProof="0" dirty="0">
                <a:ln>
                  <a:noFill/>
                </a:ln>
                <a:solidFill>
                  <a:srgbClr val="7030A0"/>
                </a:solidFill>
                <a:effectLst/>
                <a:uLnTx/>
                <a:uFillTx/>
                <a:latin typeface="Quire Sans Pro Light"/>
                <a:ea typeface="+mn-ea"/>
                <a:cs typeface="+mn-cs"/>
              </a:rPr>
              <a:t>Perception and attribution </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400" b="1" i="0" u="none" strike="noStrike" kern="1200" cap="none" spc="0" normalizeH="0" baseline="0" noProof="0" dirty="0">
                <a:ln>
                  <a:noFill/>
                </a:ln>
                <a:solidFill>
                  <a:srgbClr val="7030A0"/>
                </a:solidFill>
                <a:effectLst/>
                <a:uLnTx/>
                <a:uFillTx/>
                <a:latin typeface="Quire Sans Pro Light"/>
                <a:ea typeface="+mn-ea"/>
                <a:cs typeface="+mn-cs"/>
              </a:rPr>
              <a:t>Personality and Attitudes </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400" b="1" i="0" u="none" strike="noStrike" kern="1200" cap="none" spc="0" normalizeH="0" baseline="0" noProof="0" dirty="0">
                <a:ln>
                  <a:noFill/>
                </a:ln>
                <a:solidFill>
                  <a:srgbClr val="7030A0"/>
                </a:solidFill>
                <a:effectLst/>
                <a:uLnTx/>
                <a:uFillTx/>
                <a:latin typeface="Quire Sans Pro Light"/>
                <a:ea typeface="+mn-ea"/>
                <a:cs typeface="+mn-cs"/>
              </a:rPr>
              <a:t>Motivational needs &amp; Processes </a:t>
            </a:r>
            <a:endParaRPr lang="en-US" sz="2400" b="1" dirty="0">
              <a:solidFill>
                <a:srgbClr val="7030A0"/>
              </a:solidFill>
              <a:latin typeface="Quire Sans Pro Light"/>
            </a:endParaRP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400" b="1" i="0" u="none" strike="noStrike" kern="1200" cap="none" spc="0" normalizeH="0" baseline="0" noProof="0" dirty="0">
                <a:ln>
                  <a:noFill/>
                </a:ln>
                <a:solidFill>
                  <a:srgbClr val="7030A0"/>
                </a:solidFill>
                <a:effectLst/>
                <a:uLnTx/>
                <a:uFillTx/>
                <a:latin typeface="Quire Sans Pro Light"/>
                <a:ea typeface="+mn-ea"/>
                <a:cs typeface="+mn-cs"/>
              </a:rPr>
              <a:t>Positive Psychological Capacities</a:t>
            </a:r>
            <a:endParaRPr kumimoji="0" lang="en-US" sz="2400" b="0" i="0" u="none" strike="noStrike" kern="1200" cap="none" spc="0" normalizeH="0" baseline="0" noProof="0" dirty="0">
              <a:ln>
                <a:noFill/>
              </a:ln>
              <a:solidFill>
                <a:prstClr val="black"/>
              </a:solidFill>
              <a:effectLst/>
              <a:uLnTx/>
              <a:uFillTx/>
              <a:latin typeface="Quire Sans Pro Light"/>
              <a:ea typeface="+mn-ea"/>
              <a:cs typeface="+mn-cs"/>
            </a:endParaRPr>
          </a:p>
        </p:txBody>
      </p:sp>
      <p:pic>
        <p:nvPicPr>
          <p:cNvPr id="10" name="Picture 9">
            <a:extLst>
              <a:ext uri="{FF2B5EF4-FFF2-40B4-BE49-F238E27FC236}">
                <a16:creationId xmlns:a16="http://schemas.microsoft.com/office/drawing/2014/main" id="{8EB7D713-CD35-180A-F175-1763841F60B4}"/>
              </a:ext>
            </a:extLst>
          </p:cNvPr>
          <p:cNvPicPr>
            <a:picLocks noChangeAspect="1"/>
          </p:cNvPicPr>
          <p:nvPr/>
        </p:nvPicPr>
        <p:blipFill>
          <a:blip r:embed="rId2"/>
          <a:stretch>
            <a:fillRect/>
          </a:stretch>
        </p:blipFill>
        <p:spPr>
          <a:xfrm>
            <a:off x="9753600" y="2667000"/>
            <a:ext cx="2286000" cy="2121647"/>
          </a:xfrm>
          <a:prstGeom prst="rect">
            <a:avLst/>
          </a:prstGeom>
        </p:spPr>
      </p:pic>
    </p:spTree>
    <p:extLst>
      <p:ext uri="{BB962C8B-B14F-4D97-AF65-F5344CB8AC3E}">
        <p14:creationId xmlns:p14="http://schemas.microsoft.com/office/powerpoint/2010/main" val="3868175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685800" y="261749"/>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Perception and attribution</a:t>
            </a:r>
          </a:p>
        </p:txBody>
      </p:sp>
      <p:sp>
        <p:nvSpPr>
          <p:cNvPr id="2" name="Date Placeholder 1">
            <a:extLst>
              <a:ext uri="{FF2B5EF4-FFF2-40B4-BE49-F238E27FC236}">
                <a16:creationId xmlns:a16="http://schemas.microsoft.com/office/drawing/2014/main" id="{9EF6C4EE-A19E-1472-3A02-39451B21B75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endParaRPr lang="en-US" dirty="0"/>
          </a:p>
        </p:txBody>
      </p:sp>
      <p:sp>
        <p:nvSpPr>
          <p:cNvPr id="4" name="Slide Number Placeholder 3"/>
          <p:cNvSpPr>
            <a:spLocks noGrp="1"/>
          </p:cNvSpPr>
          <p:nvPr>
            <p:ph type="sldNum" sz="quarter" idx="12"/>
          </p:nvPr>
        </p:nvSpPr>
        <p:spPr/>
        <p:txBody>
          <a:bodyPr/>
          <a:lstStyle/>
          <a:p>
            <a:pPr>
              <a:defRPr/>
            </a:pPr>
            <a:fld id="{75BC075B-D6A5-4974-B862-70487E184796}" type="slidenum">
              <a:rPr lang="en-US" smtClean="0"/>
              <a:pPr>
                <a:defRPr/>
              </a:pPr>
              <a:t>15</a:t>
            </a:fld>
            <a:endParaRPr lang="en-US" dirty="0"/>
          </a:p>
        </p:txBody>
      </p:sp>
      <p:sp>
        <p:nvSpPr>
          <p:cNvPr id="12291" name="Rectangle 3"/>
          <p:cNvSpPr>
            <a:spLocks noGrp="1" noChangeArrowheads="1"/>
          </p:cNvSpPr>
          <p:nvPr>
            <p:ph idx="4294967295"/>
          </p:nvPr>
        </p:nvSpPr>
        <p:spPr>
          <a:xfrm>
            <a:off x="685800" y="1163578"/>
            <a:ext cx="8998003" cy="5313422"/>
          </a:xfrm>
        </p:spPr>
        <p:txBody>
          <a:bodyPr>
            <a:normAutofit fontScale="62500" lnSpcReduction="20000"/>
          </a:bodyPr>
          <a:lstStyle/>
          <a:p>
            <a:pPr marL="119062" marR="0" lvl="0" indent="0" algn="l" defTabSz="914400" rtl="0" eaLnBrk="0" fontAlgn="base" latinLnBrk="0" hangingPunct="0">
              <a:lnSpc>
                <a:spcPct val="90000"/>
              </a:lnSpc>
              <a:spcBef>
                <a:spcPct val="0"/>
              </a:spcBef>
              <a:spcAft>
                <a:spcPct val="0"/>
              </a:spcAft>
              <a:buClr>
                <a:srgbClr val="F0AD00"/>
              </a:buClr>
              <a:buSzPct val="90000"/>
              <a:buNone/>
              <a:tabLst/>
              <a:defRPr/>
            </a:pPr>
            <a:r>
              <a:rPr kumimoji="0" lang="en-US" altLang="en-US" sz="2900" b="0" i="0" u="none" strike="noStrike" kern="1200" cap="none" spc="0" normalizeH="0" baseline="0" noProof="0" dirty="0">
                <a:ln>
                  <a:noFill/>
                </a:ln>
                <a:solidFill>
                  <a:prstClr val="black"/>
                </a:solidFill>
                <a:effectLst/>
                <a:uLnTx/>
                <a:uFillTx/>
                <a:ea typeface="+mn-ea"/>
                <a:cs typeface="+mn-cs"/>
              </a:rPr>
              <a:t>Perception : The process by which people select, organize, interpret, retrieve, and respond to information.</a:t>
            </a:r>
          </a:p>
          <a:p>
            <a:pPr marL="730250" marR="0" lvl="1" indent="-273050" algn="l" defTabSz="914400" rtl="0" eaLnBrk="0" fontAlgn="base" latinLnBrk="0" hangingPunct="0">
              <a:lnSpc>
                <a:spcPct val="90000"/>
              </a:lnSpc>
              <a:spcBef>
                <a:spcPct val="20000"/>
              </a:spcBef>
              <a:spcAft>
                <a:spcPct val="0"/>
              </a:spcAft>
              <a:buClr>
                <a:srgbClr val="60B5CC"/>
              </a:buClr>
              <a:buSzPct val="90000"/>
              <a:buFont typeface="Wingdings" panose="05000000000000000000" pitchFamily="2" charset="2"/>
              <a:buNone/>
              <a:tabLst/>
              <a:defRPr/>
            </a:pPr>
            <a:r>
              <a:rPr kumimoji="0" lang="en-US" altLang="en-US" sz="2900" b="0" i="0" u="none" strike="noStrike" kern="1200" cap="none" spc="0" normalizeH="0" baseline="0" noProof="0" dirty="0">
                <a:ln>
                  <a:noFill/>
                </a:ln>
                <a:solidFill>
                  <a:prstClr val="black"/>
                </a:solidFill>
                <a:effectLst/>
                <a:uLnTx/>
                <a:uFillTx/>
                <a:ea typeface="+mn-ea"/>
                <a:cs typeface="+mn-cs"/>
              </a:rPr>
              <a:t>	</a:t>
            </a:r>
            <a:r>
              <a:rPr kumimoji="0" lang="en-US" altLang="en-US" sz="3200" b="1" i="0" u="none" strike="noStrike" kern="1200" cap="none" spc="0" normalizeH="0" baseline="0" noProof="0" dirty="0">
                <a:ln>
                  <a:noFill/>
                </a:ln>
                <a:solidFill>
                  <a:srgbClr val="7030A0"/>
                </a:solidFill>
                <a:effectLst/>
                <a:uLnTx/>
                <a:uFillTx/>
                <a:ea typeface="+mn-ea"/>
                <a:cs typeface="+mn-cs"/>
              </a:rPr>
              <a:t>Perceptual information is gathered from:</a:t>
            </a:r>
          </a:p>
          <a:p>
            <a:pPr marL="995363" marR="0" lvl="2" indent="-228600" algn="l" defTabSz="914400" rtl="0" eaLnBrk="0" fontAlgn="base" latinLnBrk="0" hangingPunct="0">
              <a:lnSpc>
                <a:spcPct val="90000"/>
              </a:lnSpc>
              <a:spcBef>
                <a:spcPct val="20000"/>
              </a:spcBef>
              <a:spcAft>
                <a:spcPct val="0"/>
              </a:spcAft>
              <a:buClr>
                <a:srgbClr val="E66C7D"/>
              </a:buClr>
              <a:buSzTx/>
              <a:buFont typeface="Arial" panose="020B0604020202020204" pitchFamily="34" charset="0"/>
              <a:buChar char="▪"/>
              <a:tabLst/>
              <a:defRPr/>
            </a:pPr>
            <a:r>
              <a:rPr kumimoji="0" lang="en-US" altLang="en-US" sz="3200" b="1" i="0" u="none" strike="noStrike" kern="1200" cap="none" spc="0" normalizeH="0" baseline="0" noProof="0" dirty="0">
                <a:ln>
                  <a:noFill/>
                </a:ln>
                <a:solidFill>
                  <a:srgbClr val="7030A0"/>
                </a:solidFill>
                <a:effectLst/>
                <a:uLnTx/>
                <a:uFillTx/>
                <a:ea typeface="+mn-ea"/>
                <a:cs typeface="+mn-cs"/>
              </a:rPr>
              <a:t>Sight.</a:t>
            </a:r>
          </a:p>
          <a:p>
            <a:pPr marL="995363" marR="0" lvl="2" indent="-228600" algn="l" defTabSz="914400" rtl="0" eaLnBrk="0" fontAlgn="base" latinLnBrk="0" hangingPunct="0">
              <a:lnSpc>
                <a:spcPct val="90000"/>
              </a:lnSpc>
              <a:spcBef>
                <a:spcPct val="20000"/>
              </a:spcBef>
              <a:spcAft>
                <a:spcPct val="0"/>
              </a:spcAft>
              <a:buClr>
                <a:srgbClr val="E66C7D"/>
              </a:buClr>
              <a:buSzTx/>
              <a:buFont typeface="Arial" panose="020B0604020202020204" pitchFamily="34" charset="0"/>
              <a:buChar char="▪"/>
              <a:tabLst/>
              <a:defRPr/>
            </a:pPr>
            <a:r>
              <a:rPr kumimoji="0" lang="en-US" altLang="en-US" sz="3200" b="1" i="0" u="none" strike="noStrike" kern="1200" cap="none" spc="0" normalizeH="0" baseline="0" noProof="0" dirty="0">
                <a:ln>
                  <a:noFill/>
                </a:ln>
                <a:solidFill>
                  <a:srgbClr val="7030A0"/>
                </a:solidFill>
                <a:effectLst/>
                <a:uLnTx/>
                <a:uFillTx/>
                <a:ea typeface="+mn-ea"/>
                <a:cs typeface="+mn-cs"/>
              </a:rPr>
              <a:t>Hearing.</a:t>
            </a:r>
          </a:p>
          <a:p>
            <a:pPr marL="995363" marR="0" lvl="2" indent="-228600" algn="l" defTabSz="914400" rtl="0" eaLnBrk="0" fontAlgn="base" latinLnBrk="0" hangingPunct="0">
              <a:lnSpc>
                <a:spcPct val="90000"/>
              </a:lnSpc>
              <a:spcBef>
                <a:spcPct val="20000"/>
              </a:spcBef>
              <a:spcAft>
                <a:spcPct val="0"/>
              </a:spcAft>
              <a:buClr>
                <a:srgbClr val="E66C7D"/>
              </a:buClr>
              <a:buSzTx/>
              <a:buFont typeface="Arial" panose="020B0604020202020204" pitchFamily="34" charset="0"/>
              <a:buChar char="▪"/>
              <a:tabLst/>
              <a:defRPr/>
            </a:pPr>
            <a:r>
              <a:rPr kumimoji="0" lang="en-US" altLang="en-US" sz="3200" b="1" i="0" u="none" strike="noStrike" kern="1200" cap="none" spc="0" normalizeH="0" baseline="0" noProof="0" dirty="0">
                <a:ln>
                  <a:noFill/>
                </a:ln>
                <a:solidFill>
                  <a:srgbClr val="7030A0"/>
                </a:solidFill>
                <a:effectLst/>
                <a:uLnTx/>
                <a:uFillTx/>
                <a:ea typeface="+mn-ea"/>
                <a:cs typeface="+mn-cs"/>
              </a:rPr>
              <a:t>Touch.</a:t>
            </a:r>
          </a:p>
          <a:p>
            <a:pPr marL="995363" marR="0" lvl="2" indent="-228600" algn="l" defTabSz="914400" rtl="0" eaLnBrk="0" fontAlgn="base" latinLnBrk="0" hangingPunct="0">
              <a:lnSpc>
                <a:spcPct val="90000"/>
              </a:lnSpc>
              <a:spcBef>
                <a:spcPct val="20000"/>
              </a:spcBef>
              <a:spcAft>
                <a:spcPct val="0"/>
              </a:spcAft>
              <a:buClr>
                <a:srgbClr val="E66C7D"/>
              </a:buClr>
              <a:buSzTx/>
              <a:buFont typeface="Arial" panose="020B0604020202020204" pitchFamily="34" charset="0"/>
              <a:buChar char="▪"/>
              <a:tabLst/>
              <a:defRPr/>
            </a:pPr>
            <a:r>
              <a:rPr kumimoji="0" lang="en-US" altLang="en-US" sz="3200" b="1" i="0" u="none" strike="noStrike" kern="1200" cap="none" spc="0" normalizeH="0" baseline="0" noProof="0" dirty="0">
                <a:ln>
                  <a:noFill/>
                </a:ln>
                <a:solidFill>
                  <a:srgbClr val="7030A0"/>
                </a:solidFill>
                <a:effectLst/>
                <a:uLnTx/>
                <a:uFillTx/>
                <a:ea typeface="+mn-ea"/>
                <a:cs typeface="+mn-cs"/>
              </a:rPr>
              <a:t>Taste.</a:t>
            </a:r>
          </a:p>
          <a:p>
            <a:pPr marL="995363" marR="0" lvl="2" indent="-228600" algn="l" defTabSz="914400" rtl="0" eaLnBrk="0" fontAlgn="base" latinLnBrk="0" hangingPunct="0">
              <a:lnSpc>
                <a:spcPct val="90000"/>
              </a:lnSpc>
              <a:spcBef>
                <a:spcPct val="20000"/>
              </a:spcBef>
              <a:spcAft>
                <a:spcPct val="0"/>
              </a:spcAft>
              <a:buClr>
                <a:srgbClr val="E66C7D"/>
              </a:buClr>
              <a:buSzTx/>
              <a:buFont typeface="Arial" panose="020B0604020202020204" pitchFamily="34" charset="0"/>
              <a:buChar char="▪"/>
              <a:tabLst/>
              <a:defRPr/>
            </a:pPr>
            <a:r>
              <a:rPr kumimoji="0" lang="en-US" altLang="en-US" sz="3200" b="1" i="0" u="none" strike="noStrike" kern="1200" cap="none" spc="0" normalizeH="0" baseline="0" noProof="0" dirty="0">
                <a:ln>
                  <a:noFill/>
                </a:ln>
                <a:solidFill>
                  <a:srgbClr val="7030A0"/>
                </a:solidFill>
                <a:effectLst/>
                <a:uLnTx/>
                <a:uFillTx/>
                <a:ea typeface="+mn-ea"/>
                <a:cs typeface="+mn-cs"/>
              </a:rPr>
              <a:t>Smell</a:t>
            </a:r>
            <a:r>
              <a:rPr kumimoji="0" lang="en-US" altLang="en-US" sz="2900" b="1" i="0" u="none" strike="noStrike" kern="1200" cap="none" spc="0" normalizeH="0" baseline="0" noProof="0" dirty="0">
                <a:ln>
                  <a:noFill/>
                </a:ln>
                <a:solidFill>
                  <a:srgbClr val="7030A0"/>
                </a:solidFill>
                <a:effectLst/>
                <a:uLnTx/>
                <a:uFillTx/>
                <a:ea typeface="+mn-ea"/>
                <a:cs typeface="+mn-cs"/>
              </a:rPr>
              <a:t>.</a:t>
            </a:r>
          </a:p>
          <a:p>
            <a:pPr marL="766763" marR="0" lvl="2" indent="0" algn="l" defTabSz="914400" rtl="0" eaLnBrk="0" fontAlgn="base" latinLnBrk="0" hangingPunct="0">
              <a:lnSpc>
                <a:spcPct val="90000"/>
              </a:lnSpc>
              <a:spcBef>
                <a:spcPct val="20000"/>
              </a:spcBef>
              <a:spcAft>
                <a:spcPct val="0"/>
              </a:spcAft>
              <a:buClr>
                <a:srgbClr val="E66C7D"/>
              </a:buClr>
              <a:buSzTx/>
              <a:buNone/>
              <a:tabLst/>
              <a:defRPr/>
            </a:pPr>
            <a:endParaRPr lang="en-US" altLang="en-US" sz="2900" dirty="0">
              <a:solidFill>
                <a:prstClr val="black"/>
              </a:solidFill>
            </a:endParaRPr>
          </a:p>
          <a:p>
            <a:pPr marL="995363" marR="0" lvl="2" indent="-228600" algn="l" defTabSz="914400" rtl="0" eaLnBrk="0" fontAlgn="base" latinLnBrk="0" hangingPunct="0">
              <a:lnSpc>
                <a:spcPct val="90000"/>
              </a:lnSpc>
              <a:spcBef>
                <a:spcPct val="20000"/>
              </a:spcBef>
              <a:spcAft>
                <a:spcPct val="0"/>
              </a:spcAft>
              <a:buClr>
                <a:srgbClr val="E66C7D"/>
              </a:buClr>
              <a:buSzTx/>
              <a:buFont typeface="Arial" panose="020B0604020202020204" pitchFamily="34" charset="0"/>
              <a:buNone/>
              <a:tabLst/>
              <a:defRPr/>
            </a:pPr>
            <a:r>
              <a:rPr kumimoji="0" lang="en-US" altLang="en-US" sz="2900" b="0" i="0" u="none" strike="noStrike" kern="1200" cap="none" spc="0" normalizeH="0" baseline="0" noProof="0" dirty="0">
                <a:ln>
                  <a:noFill/>
                </a:ln>
                <a:solidFill>
                  <a:srgbClr val="0070C0"/>
                </a:solidFill>
                <a:effectLst/>
                <a:uLnTx/>
                <a:uFillTx/>
                <a:ea typeface="+mn-ea"/>
                <a:cs typeface="+mn-cs"/>
                <a:hlinkClick r:id="rId3" action="ppaction://hlinkfile"/>
              </a:rPr>
              <a:t>Perception vs. Reality (Video-Dove commercial) </a:t>
            </a:r>
            <a:endParaRPr kumimoji="0" lang="en-US" altLang="en-US" sz="2900" b="0" i="0" u="none" strike="noStrike" kern="1200" cap="none" spc="0" normalizeH="0" baseline="0" noProof="0" dirty="0">
              <a:ln>
                <a:noFill/>
              </a:ln>
              <a:solidFill>
                <a:srgbClr val="0070C0"/>
              </a:solidFill>
              <a:effectLst/>
              <a:uLnTx/>
              <a:uFillTx/>
              <a:ea typeface="+mn-ea"/>
              <a:cs typeface="+mn-cs"/>
            </a:endParaRPr>
          </a:p>
          <a:p>
            <a:pPr marL="995363" marR="0" lvl="2" indent="-228600" algn="l" defTabSz="914400" rtl="0" eaLnBrk="0" fontAlgn="base" latinLnBrk="0" hangingPunct="0">
              <a:lnSpc>
                <a:spcPct val="90000"/>
              </a:lnSpc>
              <a:spcBef>
                <a:spcPct val="20000"/>
              </a:spcBef>
              <a:spcAft>
                <a:spcPct val="0"/>
              </a:spcAft>
              <a:buClr>
                <a:srgbClr val="E66C7D"/>
              </a:buClr>
              <a:buSzTx/>
              <a:buFont typeface="Arial" panose="020B0604020202020204" pitchFamily="34" charset="0"/>
              <a:buNone/>
              <a:tabLst/>
              <a:defRPr/>
            </a:pPr>
            <a:endParaRPr kumimoji="0" lang="en-US" altLang="en-US" sz="2900" b="0" i="0" u="none" strike="noStrike" kern="1200" cap="none" spc="0" normalizeH="0" baseline="0" noProof="0" dirty="0">
              <a:ln>
                <a:noFill/>
              </a:ln>
              <a:solidFill>
                <a:srgbClr val="0070C0"/>
              </a:solidFill>
              <a:effectLst/>
              <a:uLnTx/>
              <a:uFillTx/>
              <a:ea typeface="+mn-ea"/>
              <a:cs typeface="+mn-cs"/>
            </a:endParaRPr>
          </a:p>
          <a:p>
            <a:pPr marL="995363" marR="0" lvl="2" indent="-228600" algn="l" defTabSz="914400" rtl="0" eaLnBrk="0" fontAlgn="base" latinLnBrk="0" hangingPunct="0">
              <a:lnSpc>
                <a:spcPct val="90000"/>
              </a:lnSpc>
              <a:spcBef>
                <a:spcPct val="20000"/>
              </a:spcBef>
              <a:spcAft>
                <a:spcPct val="0"/>
              </a:spcAft>
              <a:buClr>
                <a:srgbClr val="E66C7D"/>
              </a:buClr>
              <a:buSzTx/>
              <a:buFont typeface="Arial" panose="020B0604020202020204" pitchFamily="34" charset="0"/>
              <a:buNone/>
              <a:tabLst/>
              <a:defRPr/>
            </a:pPr>
            <a:endParaRPr lang="en-US" altLang="en-US" sz="2900" dirty="0">
              <a:solidFill>
                <a:srgbClr val="0070C0"/>
              </a:solidFill>
            </a:endParaRPr>
          </a:p>
          <a:p>
            <a:pPr>
              <a:lnSpc>
                <a:spcPct val="90000"/>
              </a:lnSpc>
              <a:buSzPct val="90000"/>
              <a:buFont typeface="Wingdings" panose="05000000000000000000" pitchFamily="2" charset="2"/>
              <a:buChar char="Ø"/>
            </a:pPr>
            <a:r>
              <a:rPr lang="en-US" altLang="en-US" sz="2900" dirty="0"/>
              <a:t>Perception is more complex and much broader that sensation(Physical senses).</a:t>
            </a:r>
          </a:p>
          <a:p>
            <a:pPr>
              <a:lnSpc>
                <a:spcPct val="90000"/>
              </a:lnSpc>
              <a:buSzPct val="90000"/>
              <a:buFont typeface="Wingdings" panose="05000000000000000000" pitchFamily="2" charset="2"/>
              <a:buChar char="Ø"/>
            </a:pPr>
            <a:endParaRPr lang="en-US" altLang="en-US" sz="2900" dirty="0"/>
          </a:p>
          <a:p>
            <a:pPr>
              <a:lnSpc>
                <a:spcPct val="90000"/>
              </a:lnSpc>
              <a:buSzPct val="90000"/>
              <a:buFont typeface="Wingdings" panose="05000000000000000000" pitchFamily="2" charset="2"/>
              <a:buChar char="Ø"/>
            </a:pPr>
            <a:r>
              <a:rPr lang="en-US" altLang="en-US" sz="2900" dirty="0"/>
              <a:t>Perceptual Process (Filter) defined as complicated interaction of selection, organization, and interpretation.</a:t>
            </a:r>
          </a:p>
          <a:p>
            <a:pPr>
              <a:lnSpc>
                <a:spcPct val="90000"/>
              </a:lnSpc>
              <a:buSzPct val="90000"/>
              <a:buFont typeface="Wingdings" panose="05000000000000000000" pitchFamily="2" charset="2"/>
              <a:buChar char="Ø"/>
            </a:pPr>
            <a:endParaRPr lang="en-US" altLang="en-US" sz="2900" dirty="0"/>
          </a:p>
          <a:p>
            <a:pPr>
              <a:lnSpc>
                <a:spcPct val="90000"/>
              </a:lnSpc>
              <a:buSzPct val="90000"/>
              <a:buFont typeface="Wingdings" panose="05000000000000000000" pitchFamily="2" charset="2"/>
              <a:buChar char="Ø"/>
            </a:pPr>
            <a:r>
              <a:rPr lang="en-US" altLang="en-US" sz="2900" dirty="0"/>
              <a:t>This Filter will completely change, modify  the sensory data (Vision, hearing, touch, smell and taste).</a:t>
            </a:r>
          </a:p>
        </p:txBody>
      </p:sp>
      <p:pic>
        <p:nvPicPr>
          <p:cNvPr id="8" name="Picture 4">
            <a:extLst>
              <a:ext uri="{FF2B5EF4-FFF2-40B4-BE49-F238E27FC236}">
                <a16:creationId xmlns:a16="http://schemas.microsoft.com/office/drawing/2014/main" id="{1DA7BBFB-FCA0-41D1-A8BF-5D752D7AF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12" y="-20277"/>
            <a:ext cx="241737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a:extLst>
              <a:ext uri="{FF2B5EF4-FFF2-40B4-BE49-F238E27FC236}">
                <a16:creationId xmlns:a16="http://schemas.microsoft.com/office/drawing/2014/main" id="{3AA95638-CF32-428E-A40F-7CF6DD518E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13335" y="4218005"/>
            <a:ext cx="2071577" cy="252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82FC0D7-1FA3-5F27-C36D-AE25FAF24642}"/>
              </a:ext>
            </a:extLst>
          </p:cNvPr>
          <p:cNvPicPr>
            <a:picLocks noChangeAspect="1"/>
          </p:cNvPicPr>
          <p:nvPr/>
        </p:nvPicPr>
        <p:blipFill>
          <a:blip r:embed="rId6"/>
          <a:stretch>
            <a:fillRect/>
          </a:stretch>
        </p:blipFill>
        <p:spPr>
          <a:xfrm>
            <a:off x="5476854" y="1991542"/>
            <a:ext cx="4191000" cy="1421509"/>
          </a:xfrm>
          <a:prstGeom prst="rect">
            <a:avLst/>
          </a:prstGeom>
        </p:spPr>
      </p:pic>
      <p:pic>
        <p:nvPicPr>
          <p:cNvPr id="13" name="Picture 12">
            <a:extLst>
              <a:ext uri="{FF2B5EF4-FFF2-40B4-BE49-F238E27FC236}">
                <a16:creationId xmlns:a16="http://schemas.microsoft.com/office/drawing/2014/main" id="{A27A36EC-EFB5-EA0F-CB75-ADA0EF54A805}"/>
              </a:ext>
            </a:extLst>
          </p:cNvPr>
          <p:cNvPicPr>
            <a:picLocks noChangeAspect="1"/>
          </p:cNvPicPr>
          <p:nvPr/>
        </p:nvPicPr>
        <p:blipFill>
          <a:blip r:embed="rId7"/>
          <a:stretch>
            <a:fillRect/>
          </a:stretch>
        </p:blipFill>
        <p:spPr>
          <a:xfrm>
            <a:off x="9729212" y="2265723"/>
            <a:ext cx="2462788" cy="2005413"/>
          </a:xfrm>
          <a:prstGeom prst="rect">
            <a:avLst/>
          </a:prstGeom>
        </p:spPr>
      </p:pic>
    </p:spTree>
    <p:extLst>
      <p:ext uri="{BB962C8B-B14F-4D97-AF65-F5344CB8AC3E}">
        <p14:creationId xmlns:p14="http://schemas.microsoft.com/office/powerpoint/2010/main" val="3699351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685800" y="233614"/>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Perceptual Selectivity –External Factors</a:t>
            </a:r>
          </a:p>
        </p:txBody>
      </p:sp>
      <p:sp>
        <p:nvSpPr>
          <p:cNvPr id="2" name="Date Placeholder 1">
            <a:extLst>
              <a:ext uri="{FF2B5EF4-FFF2-40B4-BE49-F238E27FC236}">
                <a16:creationId xmlns:a16="http://schemas.microsoft.com/office/drawing/2014/main" id="{9EF6C4EE-A19E-1472-3A02-39451B21B75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endParaRPr lang="en-US" dirty="0"/>
          </a:p>
        </p:txBody>
      </p:sp>
      <p:sp>
        <p:nvSpPr>
          <p:cNvPr id="4" name="Slide Number Placeholder 3"/>
          <p:cNvSpPr>
            <a:spLocks noGrp="1"/>
          </p:cNvSpPr>
          <p:nvPr>
            <p:ph type="sldNum" sz="quarter" idx="12"/>
          </p:nvPr>
        </p:nvSpPr>
        <p:spPr/>
        <p:txBody>
          <a:bodyPr/>
          <a:lstStyle/>
          <a:p>
            <a:pPr>
              <a:defRPr/>
            </a:pPr>
            <a:fld id="{75BC075B-D6A5-4974-B862-70487E184796}" type="slidenum">
              <a:rPr lang="en-US" smtClean="0"/>
              <a:pPr>
                <a:defRPr/>
              </a:pPr>
              <a:t>16</a:t>
            </a:fld>
            <a:endParaRPr lang="en-US" dirty="0"/>
          </a:p>
        </p:txBody>
      </p:sp>
      <p:grpSp>
        <p:nvGrpSpPr>
          <p:cNvPr id="5" name="Group 17">
            <a:extLst>
              <a:ext uri="{FF2B5EF4-FFF2-40B4-BE49-F238E27FC236}">
                <a16:creationId xmlns:a16="http://schemas.microsoft.com/office/drawing/2014/main" id="{8AB789E2-300F-0CB8-D0C8-90EB1BA8B81C}"/>
              </a:ext>
            </a:extLst>
          </p:cNvPr>
          <p:cNvGrpSpPr>
            <a:grpSpLocks/>
          </p:cNvGrpSpPr>
          <p:nvPr/>
        </p:nvGrpSpPr>
        <p:grpSpPr bwMode="auto">
          <a:xfrm>
            <a:off x="2743200" y="2438400"/>
            <a:ext cx="3427412" cy="3233738"/>
            <a:chOff x="672" y="1140"/>
            <a:chExt cx="2159" cy="2037"/>
          </a:xfrm>
        </p:grpSpPr>
        <p:sp>
          <p:nvSpPr>
            <p:cNvPr id="6" name="Oval 4">
              <a:extLst>
                <a:ext uri="{FF2B5EF4-FFF2-40B4-BE49-F238E27FC236}">
                  <a16:creationId xmlns:a16="http://schemas.microsoft.com/office/drawing/2014/main" id="{5ABE6B4C-D287-4F4E-907B-E3FBC1E6AF06}"/>
                </a:ext>
              </a:extLst>
            </p:cNvPr>
            <p:cNvSpPr>
              <a:spLocks noChangeAspect="1" noChangeArrowheads="1"/>
            </p:cNvSpPr>
            <p:nvPr/>
          </p:nvSpPr>
          <p:spPr bwMode="auto">
            <a:xfrm>
              <a:off x="1498" y="1965"/>
              <a:ext cx="508" cy="508"/>
            </a:xfrm>
            <a:prstGeom prst="ellipse">
              <a:avLst/>
            </a:prstGeom>
            <a:solidFill>
              <a:srgbClr val="6800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sp>
          <p:nvSpPr>
            <p:cNvPr id="10" name="Oval 5">
              <a:extLst>
                <a:ext uri="{FF2B5EF4-FFF2-40B4-BE49-F238E27FC236}">
                  <a16:creationId xmlns:a16="http://schemas.microsoft.com/office/drawing/2014/main" id="{8A8E399C-CA16-2506-2F0A-33CF6F892C36}"/>
                </a:ext>
              </a:extLst>
            </p:cNvPr>
            <p:cNvSpPr>
              <a:spLocks noChangeAspect="1" noChangeArrowheads="1"/>
            </p:cNvSpPr>
            <p:nvPr/>
          </p:nvSpPr>
          <p:spPr bwMode="auto">
            <a:xfrm>
              <a:off x="926" y="2537"/>
              <a:ext cx="640" cy="640"/>
            </a:xfrm>
            <a:prstGeom prst="ellipse">
              <a:avLst/>
            </a:prstGeom>
            <a:solidFill>
              <a:srgbClr val="F0AD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sp>
          <p:nvSpPr>
            <p:cNvPr id="11" name="Oval 6">
              <a:extLst>
                <a:ext uri="{FF2B5EF4-FFF2-40B4-BE49-F238E27FC236}">
                  <a16:creationId xmlns:a16="http://schemas.microsoft.com/office/drawing/2014/main" id="{632B93C2-5DD8-8DE0-C0B8-4B411809AFF5}"/>
                </a:ext>
              </a:extLst>
            </p:cNvPr>
            <p:cNvSpPr>
              <a:spLocks noChangeAspect="1" noChangeArrowheads="1"/>
            </p:cNvSpPr>
            <p:nvPr/>
          </p:nvSpPr>
          <p:spPr bwMode="auto">
            <a:xfrm>
              <a:off x="1402" y="1140"/>
              <a:ext cx="641" cy="640"/>
            </a:xfrm>
            <a:prstGeom prst="ellipse">
              <a:avLst/>
            </a:prstGeom>
            <a:solidFill>
              <a:srgbClr val="F0AD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sp>
          <p:nvSpPr>
            <p:cNvPr id="12" name="Oval 7">
              <a:extLst>
                <a:ext uri="{FF2B5EF4-FFF2-40B4-BE49-F238E27FC236}">
                  <a16:creationId xmlns:a16="http://schemas.microsoft.com/office/drawing/2014/main" id="{B901AF5D-4E00-6EDA-2082-E1753EF8F1B9}"/>
                </a:ext>
              </a:extLst>
            </p:cNvPr>
            <p:cNvSpPr>
              <a:spLocks noChangeAspect="1" noChangeArrowheads="1"/>
            </p:cNvSpPr>
            <p:nvPr/>
          </p:nvSpPr>
          <p:spPr bwMode="auto">
            <a:xfrm>
              <a:off x="672" y="1648"/>
              <a:ext cx="640" cy="640"/>
            </a:xfrm>
            <a:prstGeom prst="ellipse">
              <a:avLst/>
            </a:prstGeom>
            <a:solidFill>
              <a:srgbClr val="F0AD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sp>
          <p:nvSpPr>
            <p:cNvPr id="14" name="Oval 8">
              <a:extLst>
                <a:ext uri="{FF2B5EF4-FFF2-40B4-BE49-F238E27FC236}">
                  <a16:creationId xmlns:a16="http://schemas.microsoft.com/office/drawing/2014/main" id="{84F230CD-27F1-759D-DB10-986BCEA0E70C}"/>
                </a:ext>
              </a:extLst>
            </p:cNvPr>
            <p:cNvSpPr>
              <a:spLocks noChangeAspect="1" noChangeArrowheads="1"/>
            </p:cNvSpPr>
            <p:nvPr/>
          </p:nvSpPr>
          <p:spPr bwMode="auto">
            <a:xfrm>
              <a:off x="2191" y="1648"/>
              <a:ext cx="640" cy="640"/>
            </a:xfrm>
            <a:prstGeom prst="ellipse">
              <a:avLst/>
            </a:prstGeom>
            <a:solidFill>
              <a:srgbClr val="F0AD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sp>
          <p:nvSpPr>
            <p:cNvPr id="15" name="Oval 9">
              <a:extLst>
                <a:ext uri="{FF2B5EF4-FFF2-40B4-BE49-F238E27FC236}">
                  <a16:creationId xmlns:a16="http://schemas.microsoft.com/office/drawing/2014/main" id="{636ECD39-72BD-B4D0-B9D8-F9D8F2793123}"/>
                </a:ext>
              </a:extLst>
            </p:cNvPr>
            <p:cNvSpPr>
              <a:spLocks noChangeAspect="1" noChangeArrowheads="1"/>
            </p:cNvSpPr>
            <p:nvPr/>
          </p:nvSpPr>
          <p:spPr bwMode="auto">
            <a:xfrm>
              <a:off x="1879" y="2537"/>
              <a:ext cx="640" cy="640"/>
            </a:xfrm>
            <a:prstGeom prst="ellipse">
              <a:avLst/>
            </a:prstGeom>
            <a:solidFill>
              <a:srgbClr val="F0AD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grpSp>
      <p:grpSp>
        <p:nvGrpSpPr>
          <p:cNvPr id="16" name="Group 18">
            <a:extLst>
              <a:ext uri="{FF2B5EF4-FFF2-40B4-BE49-F238E27FC236}">
                <a16:creationId xmlns:a16="http://schemas.microsoft.com/office/drawing/2014/main" id="{22DB9529-D36D-F6AA-67B3-507346CC6817}"/>
              </a:ext>
            </a:extLst>
          </p:cNvPr>
          <p:cNvGrpSpPr>
            <a:grpSpLocks/>
          </p:cNvGrpSpPr>
          <p:nvPr/>
        </p:nvGrpSpPr>
        <p:grpSpPr bwMode="auto">
          <a:xfrm>
            <a:off x="7313612" y="3124200"/>
            <a:ext cx="1966913" cy="1905000"/>
            <a:chOff x="3648" y="1608"/>
            <a:chExt cx="1239" cy="1200"/>
          </a:xfrm>
        </p:grpSpPr>
        <p:sp>
          <p:nvSpPr>
            <p:cNvPr id="17" name="Oval 11">
              <a:extLst>
                <a:ext uri="{FF2B5EF4-FFF2-40B4-BE49-F238E27FC236}">
                  <a16:creationId xmlns:a16="http://schemas.microsoft.com/office/drawing/2014/main" id="{C59DC49B-005B-A01C-EF0A-D374709856BE}"/>
                </a:ext>
              </a:extLst>
            </p:cNvPr>
            <p:cNvSpPr>
              <a:spLocks noChangeAspect="1" noChangeArrowheads="1"/>
            </p:cNvSpPr>
            <p:nvPr/>
          </p:nvSpPr>
          <p:spPr bwMode="auto">
            <a:xfrm>
              <a:off x="4009" y="2000"/>
              <a:ext cx="508" cy="508"/>
            </a:xfrm>
            <a:prstGeom prst="ellipse">
              <a:avLst/>
            </a:prstGeom>
            <a:solidFill>
              <a:srgbClr val="6800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sp>
          <p:nvSpPr>
            <p:cNvPr id="18" name="Oval 12">
              <a:extLst>
                <a:ext uri="{FF2B5EF4-FFF2-40B4-BE49-F238E27FC236}">
                  <a16:creationId xmlns:a16="http://schemas.microsoft.com/office/drawing/2014/main" id="{E515FD16-6DAB-1324-5038-7F52E2AE13D7}"/>
                </a:ext>
              </a:extLst>
            </p:cNvPr>
            <p:cNvSpPr>
              <a:spLocks noChangeAspect="1" noChangeArrowheads="1"/>
            </p:cNvSpPr>
            <p:nvPr/>
          </p:nvSpPr>
          <p:spPr bwMode="auto">
            <a:xfrm>
              <a:off x="3795" y="2523"/>
              <a:ext cx="285" cy="285"/>
            </a:xfrm>
            <a:prstGeom prst="ellipse">
              <a:avLst/>
            </a:prstGeom>
            <a:solidFill>
              <a:srgbClr val="F0AD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sp>
          <p:nvSpPr>
            <p:cNvPr id="19" name="Oval 13">
              <a:extLst>
                <a:ext uri="{FF2B5EF4-FFF2-40B4-BE49-F238E27FC236}">
                  <a16:creationId xmlns:a16="http://schemas.microsoft.com/office/drawing/2014/main" id="{71A44ECA-C907-DFFD-DBDA-93DCFA8F2803}"/>
                </a:ext>
              </a:extLst>
            </p:cNvPr>
            <p:cNvSpPr>
              <a:spLocks noChangeAspect="1" noChangeArrowheads="1"/>
            </p:cNvSpPr>
            <p:nvPr/>
          </p:nvSpPr>
          <p:spPr bwMode="auto">
            <a:xfrm>
              <a:off x="4128" y="1608"/>
              <a:ext cx="277" cy="278"/>
            </a:xfrm>
            <a:prstGeom prst="ellipse">
              <a:avLst/>
            </a:prstGeom>
            <a:solidFill>
              <a:srgbClr val="F0AD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sp>
          <p:nvSpPr>
            <p:cNvPr id="20" name="Oval 14">
              <a:extLst>
                <a:ext uri="{FF2B5EF4-FFF2-40B4-BE49-F238E27FC236}">
                  <a16:creationId xmlns:a16="http://schemas.microsoft.com/office/drawing/2014/main" id="{AF86B9D4-D07A-E7E2-9291-6E7A972B37D8}"/>
                </a:ext>
              </a:extLst>
            </p:cNvPr>
            <p:cNvSpPr>
              <a:spLocks noChangeAspect="1" noChangeArrowheads="1"/>
            </p:cNvSpPr>
            <p:nvPr/>
          </p:nvSpPr>
          <p:spPr bwMode="auto">
            <a:xfrm>
              <a:off x="3648" y="1992"/>
              <a:ext cx="279" cy="279"/>
            </a:xfrm>
            <a:prstGeom prst="ellipse">
              <a:avLst/>
            </a:prstGeom>
            <a:solidFill>
              <a:srgbClr val="F0AD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sp>
          <p:nvSpPr>
            <p:cNvPr id="21" name="Oval 15">
              <a:extLst>
                <a:ext uri="{FF2B5EF4-FFF2-40B4-BE49-F238E27FC236}">
                  <a16:creationId xmlns:a16="http://schemas.microsoft.com/office/drawing/2014/main" id="{A51020EF-2B6B-647F-30ED-2DEF92CA4656}"/>
                </a:ext>
              </a:extLst>
            </p:cNvPr>
            <p:cNvSpPr>
              <a:spLocks noChangeAspect="1" noChangeArrowheads="1"/>
            </p:cNvSpPr>
            <p:nvPr/>
          </p:nvSpPr>
          <p:spPr bwMode="auto">
            <a:xfrm>
              <a:off x="4608" y="1953"/>
              <a:ext cx="279" cy="279"/>
            </a:xfrm>
            <a:prstGeom prst="ellipse">
              <a:avLst/>
            </a:prstGeom>
            <a:solidFill>
              <a:srgbClr val="F0AD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sp>
          <p:nvSpPr>
            <p:cNvPr id="22" name="Oval 16">
              <a:extLst>
                <a:ext uri="{FF2B5EF4-FFF2-40B4-BE49-F238E27FC236}">
                  <a16:creationId xmlns:a16="http://schemas.microsoft.com/office/drawing/2014/main" id="{C7CC3557-BC4B-F04C-B752-79D7758525C1}"/>
                </a:ext>
              </a:extLst>
            </p:cNvPr>
            <p:cNvSpPr>
              <a:spLocks noChangeAspect="1" noChangeArrowheads="1"/>
            </p:cNvSpPr>
            <p:nvPr/>
          </p:nvSpPr>
          <p:spPr bwMode="auto">
            <a:xfrm>
              <a:off x="4464" y="2520"/>
              <a:ext cx="285" cy="285"/>
            </a:xfrm>
            <a:prstGeom prst="ellipse">
              <a:avLst/>
            </a:prstGeom>
            <a:solidFill>
              <a:srgbClr val="F0AD00"/>
            </a:solidFill>
            <a:ln w="9525">
              <a:solidFill>
                <a:sysClr val="windowText" lastClr="000000"/>
              </a:solidFill>
              <a:round/>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altLang="en-US" sz="3800" b="0" i="0" u="none" strike="noStrike" kern="0" cap="none" spc="0" normalizeH="0" baseline="0" noProof="0">
                <a:ln>
                  <a:noFill/>
                </a:ln>
                <a:solidFill>
                  <a:prstClr val="black"/>
                </a:solidFill>
                <a:effectLst/>
                <a:uLnTx/>
                <a:uFillTx/>
                <a:latin typeface="Times New Roman" panose="02020603050405020304" pitchFamily="18" charset="0"/>
                <a:cs typeface="Arial" panose="020B0604020202020204" pitchFamily="34" charset="0"/>
              </a:endParaRPr>
            </a:p>
          </p:txBody>
        </p:sp>
      </p:grpSp>
      <p:sp>
        <p:nvSpPr>
          <p:cNvPr id="24" name="TextBox 23">
            <a:extLst>
              <a:ext uri="{FF2B5EF4-FFF2-40B4-BE49-F238E27FC236}">
                <a16:creationId xmlns:a16="http://schemas.microsoft.com/office/drawing/2014/main" id="{D33EB0AD-9B81-F05B-948C-14083BA7B8C1}"/>
              </a:ext>
            </a:extLst>
          </p:cNvPr>
          <p:cNvSpPr txBox="1"/>
          <p:nvPr/>
        </p:nvSpPr>
        <p:spPr>
          <a:xfrm>
            <a:off x="685800" y="1007646"/>
            <a:ext cx="10134600" cy="523220"/>
          </a:xfrm>
          <a:prstGeom prst="rect">
            <a:avLst/>
          </a:prstGeom>
          <a:noFill/>
        </p:spPr>
        <p:txBody>
          <a:bodyPr wrap="square">
            <a:spAutoFit/>
          </a:bodyPr>
          <a:lstStyle/>
          <a:p>
            <a:r>
              <a:rPr lang="en-US" altLang="en-US" sz="2800" dirty="0"/>
              <a:t>Contrast ( External stimuli that stand out against the background)</a:t>
            </a:r>
            <a:endParaRPr lang="en-US" sz="2800" dirty="0"/>
          </a:p>
        </p:txBody>
      </p:sp>
    </p:spTree>
    <p:extLst>
      <p:ext uri="{BB962C8B-B14F-4D97-AF65-F5344CB8AC3E}">
        <p14:creationId xmlns:p14="http://schemas.microsoft.com/office/powerpoint/2010/main" val="3476555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8F2A2B70-7949-E61A-CFF2-EA92809D0207}"/>
              </a:ext>
            </a:extLst>
          </p:cNvPr>
          <p:cNvSpPr>
            <a:spLocks noGrp="1" noChangeArrowheads="1"/>
          </p:cNvSpPr>
          <p:nvPr>
            <p:ph type="title"/>
          </p:nvPr>
        </p:nvSpPr>
        <p:spPr/>
        <p:txBody>
          <a:bodyPr/>
          <a:lstStyle/>
          <a:p>
            <a:pPr>
              <a:defRPr/>
            </a:pPr>
            <a:r>
              <a:rPr lang="en-US" i="1" dirty="0">
                <a:solidFill>
                  <a:schemeClr val="accent2">
                    <a:lumMod val="75000"/>
                  </a:schemeClr>
                </a:solidFill>
              </a:rPr>
              <a:t>Attribution</a:t>
            </a:r>
          </a:p>
        </p:txBody>
      </p:sp>
      <p:sp>
        <p:nvSpPr>
          <p:cNvPr id="60419" name="Rectangle 3">
            <a:extLst>
              <a:ext uri="{FF2B5EF4-FFF2-40B4-BE49-F238E27FC236}">
                <a16:creationId xmlns:a16="http://schemas.microsoft.com/office/drawing/2014/main" id="{1E74BBC1-AEBF-BC7B-100E-F82225546B08}"/>
              </a:ext>
            </a:extLst>
          </p:cNvPr>
          <p:cNvSpPr>
            <a:spLocks noGrp="1"/>
          </p:cNvSpPr>
          <p:nvPr>
            <p:ph idx="1"/>
          </p:nvPr>
        </p:nvSpPr>
        <p:spPr/>
        <p:txBody>
          <a:bodyPr/>
          <a:lstStyle/>
          <a:p>
            <a:r>
              <a:rPr lang="en-US" altLang="en-US" sz="2400" b="1"/>
              <a:t>Definition:</a:t>
            </a:r>
            <a:r>
              <a:rPr lang="en-US" altLang="en-US" sz="2400"/>
              <a:t>  The ways in which people come to understand the causes of their own and others’ behaviors</a:t>
            </a:r>
          </a:p>
          <a:p>
            <a:pPr>
              <a:buFont typeface="Wingdings 2" panose="05020102010507070707" pitchFamily="18" charset="2"/>
              <a:buNone/>
            </a:pPr>
            <a:endParaRPr lang="en-US" altLang="en-US" sz="2400"/>
          </a:p>
          <a:p>
            <a:r>
              <a:rPr lang="en-US" altLang="en-US" sz="2400" b="1"/>
              <a:t>Most often an </a:t>
            </a:r>
            <a:r>
              <a:rPr lang="en-US" altLang="en-US" sz="2400" b="1" u="sng"/>
              <a:t>unconscious</a:t>
            </a:r>
            <a:r>
              <a:rPr lang="en-US" altLang="en-US" sz="2400" b="1"/>
              <a:t> process </a:t>
            </a:r>
            <a:r>
              <a:rPr lang="en-US" altLang="en-US" sz="2400"/>
              <a:t>(i.e., people are not normally aware of making attributions)</a:t>
            </a:r>
          </a:p>
          <a:p>
            <a:pPr>
              <a:buFont typeface="Wingdings 2" panose="05020102010507070707" pitchFamily="18" charset="2"/>
              <a:buNone/>
            </a:pPr>
            <a:endParaRPr lang="en-US" altLang="en-US" sz="2400"/>
          </a:p>
          <a:p>
            <a:r>
              <a:rPr lang="en-US" altLang="en-US" sz="2400"/>
              <a:t>People are constantly attributing the behavior of themselves and others to either </a:t>
            </a:r>
            <a:r>
              <a:rPr lang="en-US" altLang="en-US" sz="2400" b="1" u="sng"/>
              <a:t>internal</a:t>
            </a:r>
            <a:r>
              <a:rPr lang="en-US" altLang="en-US" sz="2400"/>
              <a:t> (i.e., personal) or </a:t>
            </a:r>
            <a:r>
              <a:rPr lang="en-US" altLang="en-US" sz="2400" b="1" u="sng"/>
              <a:t>external</a:t>
            </a:r>
            <a:r>
              <a:rPr lang="en-US" altLang="en-US" sz="2400"/>
              <a:t> (i.e., situational) causes</a:t>
            </a:r>
            <a:r>
              <a:rPr lang="en-US" altLang="en-US" sz="2400" i="1"/>
              <a:t>.</a:t>
            </a:r>
          </a:p>
        </p:txBody>
      </p:sp>
      <p:sp>
        <p:nvSpPr>
          <p:cNvPr id="60420" name="Slide Number Placeholder 3">
            <a:extLst>
              <a:ext uri="{FF2B5EF4-FFF2-40B4-BE49-F238E27FC236}">
                <a16:creationId xmlns:a16="http://schemas.microsoft.com/office/drawing/2014/main" id="{FE644CBF-2309-9654-DD72-B19CCBDC0D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FBB7EC80-CCB9-404E-A9C9-B986D9F91449}" type="slidenum">
              <a:rPr lang="en-US" altLang="en-US" sz="1200">
                <a:solidFill>
                  <a:srgbClr val="3F3F3F"/>
                </a:solidFill>
                <a:latin typeface="Times New Roman" panose="02020603050405020304" pitchFamily="18" charset="0"/>
              </a:rPr>
              <a:pPr>
                <a:buClrTx/>
                <a:buSzTx/>
                <a:buFontTx/>
                <a:buNone/>
              </a:pPr>
              <a:t>17</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0CB3B3B8-0F41-DB40-16C6-8EF898F46C4B}"/>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88FDA1BE-8084-8042-8E58-A8B5035EAC85}"/>
              </a:ext>
            </a:extLst>
          </p:cNvPr>
          <p:cNvSpPr>
            <a:spLocks noGrp="1"/>
          </p:cNvSpPr>
          <p:nvPr>
            <p:ph type="ftr" sz="quarter" idx="11"/>
          </p:nvPr>
        </p:nvSpPr>
        <p:spPr/>
        <p:txBody>
          <a:bodyPr/>
          <a:lstStyle/>
          <a:p>
            <a:pPr>
              <a:defRPr/>
            </a:pPr>
            <a:r>
              <a:rPr lang="fr-FR"/>
              <a:t>Lecture 2 - Cognitive Style &amp; Cognitive Processes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FA28689B-66F7-3929-07CF-C45485A9C43A}"/>
              </a:ext>
            </a:extLst>
          </p:cNvPr>
          <p:cNvSpPr>
            <a:spLocks noGrp="1" noChangeArrowheads="1"/>
          </p:cNvSpPr>
          <p:nvPr>
            <p:ph type="title"/>
          </p:nvPr>
        </p:nvSpPr>
        <p:spPr/>
        <p:txBody>
          <a:bodyPr/>
          <a:lstStyle/>
          <a:p>
            <a:pPr>
              <a:defRPr/>
            </a:pPr>
            <a:r>
              <a:rPr lang="en-US" i="1" dirty="0">
                <a:solidFill>
                  <a:schemeClr val="accent2">
                    <a:lumMod val="75000"/>
                  </a:schemeClr>
                </a:solidFill>
              </a:rPr>
              <a:t>Types of Attributions</a:t>
            </a:r>
          </a:p>
        </p:txBody>
      </p:sp>
      <p:sp>
        <p:nvSpPr>
          <p:cNvPr id="64515" name="Slide Number Placeholder 3">
            <a:extLst>
              <a:ext uri="{FF2B5EF4-FFF2-40B4-BE49-F238E27FC236}">
                <a16:creationId xmlns:a16="http://schemas.microsoft.com/office/drawing/2014/main" id="{EB562C0D-F51D-0523-E827-D3566448494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2A243E06-A593-4697-9EE0-9939640C5E48}" type="slidenum">
              <a:rPr lang="en-US" altLang="en-US" sz="1200">
                <a:solidFill>
                  <a:srgbClr val="3F3F3F"/>
                </a:solidFill>
                <a:latin typeface="Times New Roman" panose="02020603050405020304" pitchFamily="18" charset="0"/>
              </a:rPr>
              <a:pPr>
                <a:buClrTx/>
                <a:buSzTx/>
                <a:buFontTx/>
                <a:buNone/>
              </a:pPr>
              <a:t>18</a:t>
            </a:fld>
            <a:endParaRPr lang="en-US" altLang="en-US" sz="1200">
              <a:solidFill>
                <a:srgbClr val="3F3F3F"/>
              </a:solidFill>
              <a:latin typeface="Times New Roman" panose="02020603050405020304" pitchFamily="18" charset="0"/>
            </a:endParaRPr>
          </a:p>
        </p:txBody>
      </p:sp>
      <p:pic>
        <p:nvPicPr>
          <p:cNvPr id="64516" name="Picture 3" descr="Figure 04">
            <a:extLst>
              <a:ext uri="{FF2B5EF4-FFF2-40B4-BE49-F238E27FC236}">
                <a16:creationId xmlns:a16="http://schemas.microsoft.com/office/drawing/2014/main" id="{88FA1285-1E0B-7197-460E-D82102E2D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4557"/>
          <a:stretch>
            <a:fillRect/>
          </a:stretch>
        </p:blipFill>
        <p:spPr bwMode="auto">
          <a:xfrm>
            <a:off x="2286000" y="2057400"/>
            <a:ext cx="762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EFAB08C2-A450-2900-6096-AFBC4D34E067}"/>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AA4DDA91-35BB-6A79-F77E-E4BB01086710}"/>
              </a:ext>
            </a:extLst>
          </p:cNvPr>
          <p:cNvSpPr>
            <a:spLocks noGrp="1"/>
          </p:cNvSpPr>
          <p:nvPr>
            <p:ph type="ftr" sz="quarter" idx="11"/>
          </p:nvPr>
        </p:nvSpPr>
        <p:spPr/>
        <p:txBody>
          <a:bodyPr/>
          <a:lstStyle/>
          <a:p>
            <a:pPr>
              <a:defRPr/>
            </a:pPr>
            <a:r>
              <a:rPr lang="fr-FR"/>
              <a:t>Lecture 2 - Cognitive Style &amp; Cognitive Processes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44E1ECA5-EF42-E958-8159-6EEFA473E31F}"/>
              </a:ext>
            </a:extLst>
          </p:cNvPr>
          <p:cNvSpPr>
            <a:spLocks noGrp="1" noChangeArrowheads="1"/>
          </p:cNvSpPr>
          <p:nvPr>
            <p:ph type="title"/>
          </p:nvPr>
        </p:nvSpPr>
        <p:spPr/>
        <p:txBody>
          <a:bodyPr/>
          <a:lstStyle/>
          <a:p>
            <a:pPr>
              <a:defRPr/>
            </a:pPr>
            <a:r>
              <a:rPr lang="en-US" i="1" dirty="0">
                <a:solidFill>
                  <a:schemeClr val="accent2">
                    <a:lumMod val="75000"/>
                  </a:schemeClr>
                </a:solidFill>
              </a:rPr>
              <a:t>Attribution Biases</a:t>
            </a:r>
          </a:p>
        </p:txBody>
      </p:sp>
      <p:sp>
        <p:nvSpPr>
          <p:cNvPr id="66563" name="Rectangle 3">
            <a:extLst>
              <a:ext uri="{FF2B5EF4-FFF2-40B4-BE49-F238E27FC236}">
                <a16:creationId xmlns:a16="http://schemas.microsoft.com/office/drawing/2014/main" id="{5018C2B4-1B65-45A1-E65A-3B160A8B38F5}"/>
              </a:ext>
            </a:extLst>
          </p:cNvPr>
          <p:cNvSpPr>
            <a:spLocks noGrp="1"/>
          </p:cNvSpPr>
          <p:nvPr>
            <p:ph idx="1"/>
          </p:nvPr>
        </p:nvSpPr>
        <p:spPr/>
        <p:txBody>
          <a:bodyPr/>
          <a:lstStyle/>
          <a:p>
            <a:pPr eaLnBrk="1" hangingPunct="1">
              <a:buFontTx/>
              <a:buNone/>
            </a:pPr>
            <a:r>
              <a:rPr lang="en-US" altLang="en-US" sz="2400" b="1"/>
              <a:t>Fundamental Attribution Error -</a:t>
            </a:r>
            <a:r>
              <a:rPr lang="en-US" altLang="en-US" sz="2400"/>
              <a:t>  tendency to make attributions to internal causes when focusing on someone else’s behavior</a:t>
            </a:r>
          </a:p>
          <a:p>
            <a:pPr eaLnBrk="1" hangingPunct="1">
              <a:buFontTx/>
              <a:buNone/>
            </a:pPr>
            <a:endParaRPr lang="en-US" altLang="en-US" sz="2400"/>
          </a:p>
          <a:p>
            <a:pPr eaLnBrk="1" hangingPunct="1">
              <a:buFontTx/>
              <a:buNone/>
            </a:pPr>
            <a:r>
              <a:rPr lang="en-US" altLang="en-US" sz="2400" b="1"/>
              <a:t>Self-serving Bias -</a:t>
            </a:r>
            <a:r>
              <a:rPr lang="en-US" altLang="en-US" sz="2400"/>
              <a:t>  </a:t>
            </a:r>
            <a:br>
              <a:rPr lang="en-US" altLang="en-US" sz="2400"/>
            </a:br>
            <a:r>
              <a:rPr lang="en-US" altLang="en-US" sz="2400"/>
              <a:t>tendency to attribute one’s own successes to internal causes and one’s failures to external causes</a:t>
            </a:r>
          </a:p>
        </p:txBody>
      </p:sp>
      <p:sp>
        <p:nvSpPr>
          <p:cNvPr id="66564" name="Slide Number Placeholder 3">
            <a:extLst>
              <a:ext uri="{FF2B5EF4-FFF2-40B4-BE49-F238E27FC236}">
                <a16:creationId xmlns:a16="http://schemas.microsoft.com/office/drawing/2014/main" id="{98E262EC-1FCD-1224-4892-CB1C27D9473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C731270F-DEE2-4396-84B5-B871B60CBC44}" type="slidenum">
              <a:rPr lang="en-US" altLang="en-US" sz="1200">
                <a:solidFill>
                  <a:srgbClr val="3F3F3F"/>
                </a:solidFill>
                <a:latin typeface="Times New Roman" panose="02020603050405020304" pitchFamily="18" charset="0"/>
              </a:rPr>
              <a:pPr>
                <a:buClrTx/>
                <a:buSzTx/>
                <a:buFontTx/>
                <a:buNone/>
              </a:pPr>
              <a:t>19</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994D6B8F-ED57-9278-3870-18CA4DC7EF6C}"/>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3D55D29C-FA38-8E22-B9D8-ADCAA4C7810D}"/>
              </a:ext>
            </a:extLst>
          </p:cNvPr>
          <p:cNvSpPr>
            <a:spLocks noGrp="1"/>
          </p:cNvSpPr>
          <p:nvPr>
            <p:ph type="ftr" sz="quarter" idx="11"/>
          </p:nvPr>
        </p:nvSpPr>
        <p:spPr/>
        <p:txBody>
          <a:bodyPr/>
          <a:lstStyle/>
          <a:p>
            <a:pPr>
              <a:defRPr/>
            </a:pPr>
            <a:r>
              <a:rPr lang="fr-FR"/>
              <a:t>Lecture 2 - Cognitive Style &amp; Cognitive Processes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6565"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4850296" y="333803"/>
            <a:ext cx="6818244" cy="5446643"/>
          </a:xfrm>
        </p:spPr>
        <p:txBody>
          <a:bodyPr/>
          <a:lstStyle/>
          <a:p>
            <a:r>
              <a:rPr lang="en-US" dirty="0"/>
              <a:t>Lecture 2 – Cognitive Style and Cognitive Processes</a:t>
            </a:r>
            <a:br>
              <a:rPr lang="en-US" dirty="0"/>
            </a:br>
            <a:endParaRPr lang="en-US" dirty="0"/>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5004353" y="2446338"/>
            <a:ext cx="6510130" cy="2895600"/>
          </a:xfrm>
        </p:spPr>
        <p:txBody>
          <a:bodyPr vert="horz" lIns="91440" tIns="45720" rIns="91440" bIns="45720" rtlCol="0" anchor="t">
            <a:normAutofit/>
          </a:bodyPr>
          <a:lstStyle/>
          <a:p>
            <a:pPr marL="285750" indent="-285750">
              <a:buFont typeface="Arial" panose="020B0604020202020204" pitchFamily="34" charset="0"/>
              <a:buChar char="•"/>
            </a:pPr>
            <a:r>
              <a:rPr lang="en-US" sz="2000" dirty="0"/>
              <a:t>Cognitive style refers to the way individuals think, perceive, and remember information. It is a concept used in cognitive psychology to describe the unique patterns of thought that people employ to develop their knowledge base about the world around them.</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Cognitive style plays a significant role in personal development planning, influencing how individuals approach learning, problem-solving, and decision-making.</a:t>
            </a:r>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IT2090</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Lecture 2 - Cognitive Style &amp; Cognitive Processes</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white"/>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Tree>
    <p:extLst>
      <p:ext uri="{BB962C8B-B14F-4D97-AF65-F5344CB8AC3E}">
        <p14:creationId xmlns:p14="http://schemas.microsoft.com/office/powerpoint/2010/main" val="3175499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707888" y="177297"/>
            <a:ext cx="5121412" cy="640080"/>
          </a:xfrm>
        </p:spPr>
        <p:txBody>
          <a:bodyPr>
            <a:normAutofit fontScale="90000"/>
          </a:bodyPr>
          <a:lstStyle/>
          <a:p>
            <a:pPr eaLnBrk="1" fontAlgn="auto" hangingPunct="1">
              <a:spcAft>
                <a:spcPts val="0"/>
              </a:spcAft>
              <a:defRPr/>
            </a:pPr>
            <a:r>
              <a:rPr lang="en-US" i="1" dirty="0">
                <a:solidFill>
                  <a:schemeClr val="accent2">
                    <a:lumMod val="75000"/>
                  </a:schemeClr>
                </a:solidFill>
              </a:rPr>
              <a:t>Personality and Attitudes </a:t>
            </a:r>
          </a:p>
        </p:txBody>
      </p:sp>
      <p:sp>
        <p:nvSpPr>
          <p:cNvPr id="2" name="Date Placeholder 1">
            <a:extLst>
              <a:ext uri="{FF2B5EF4-FFF2-40B4-BE49-F238E27FC236}">
                <a16:creationId xmlns:a16="http://schemas.microsoft.com/office/drawing/2014/main" id="{9EF6C4EE-A19E-1472-3A02-39451B21B75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endParaRPr lang="en-US" dirty="0"/>
          </a:p>
        </p:txBody>
      </p:sp>
      <p:sp>
        <p:nvSpPr>
          <p:cNvPr id="4" name="Slide Number Placeholder 3"/>
          <p:cNvSpPr>
            <a:spLocks noGrp="1"/>
          </p:cNvSpPr>
          <p:nvPr>
            <p:ph type="sldNum" sz="quarter" idx="12"/>
          </p:nvPr>
        </p:nvSpPr>
        <p:spPr/>
        <p:txBody>
          <a:bodyPr/>
          <a:lstStyle/>
          <a:p>
            <a:pPr>
              <a:defRPr/>
            </a:pPr>
            <a:fld id="{75BC075B-D6A5-4974-B862-70487E184796}" type="slidenum">
              <a:rPr lang="en-US" smtClean="0"/>
              <a:pPr>
                <a:defRPr/>
              </a:pPr>
              <a:t>20</a:t>
            </a:fld>
            <a:endParaRPr lang="en-US" dirty="0"/>
          </a:p>
        </p:txBody>
      </p:sp>
      <p:sp>
        <p:nvSpPr>
          <p:cNvPr id="12291" name="Rectangle 3"/>
          <p:cNvSpPr>
            <a:spLocks noGrp="1" noChangeArrowheads="1"/>
          </p:cNvSpPr>
          <p:nvPr>
            <p:ph idx="4294967295"/>
          </p:nvPr>
        </p:nvSpPr>
        <p:spPr>
          <a:xfrm>
            <a:off x="517388" y="817377"/>
            <a:ext cx="5121412" cy="2230623"/>
          </a:xfrm>
        </p:spPr>
        <p:txBody>
          <a:bodyPr>
            <a:normAutofit/>
          </a:bodyPr>
          <a:lstStyle/>
          <a:p>
            <a:pPr marL="119062" indent="0">
              <a:buNone/>
            </a:pPr>
            <a:r>
              <a:rPr lang="en-US" sz="2400" dirty="0">
                <a:solidFill>
                  <a:srgbClr val="000000"/>
                </a:solidFill>
                <a:latin typeface="Candara" panose="020E0502030303020204" pitchFamily="34" charset="0"/>
              </a:rPr>
              <a:t>Personality</a:t>
            </a:r>
          </a:p>
          <a:p>
            <a:pPr marL="119062" indent="0">
              <a:buNone/>
            </a:pPr>
            <a:r>
              <a:rPr lang="en-US" sz="1800" dirty="0">
                <a:solidFill>
                  <a:srgbClr val="002060"/>
                </a:solidFill>
                <a:latin typeface="Candara" panose="020E0502030303020204" pitchFamily="34" charset="0"/>
              </a:rPr>
              <a:t>The unique qualities of an individual and how those qualities affect understanding of themselves and others </a:t>
            </a:r>
          </a:p>
          <a:p>
            <a:pPr marL="119062" indent="0">
              <a:buNone/>
            </a:pPr>
            <a:endParaRPr lang="en-US" sz="1800" dirty="0">
              <a:solidFill>
                <a:srgbClr val="000000"/>
              </a:solidFill>
              <a:latin typeface="Candara" panose="020E0502030303020204" pitchFamily="34" charset="0"/>
            </a:endParaRPr>
          </a:p>
          <a:p>
            <a:pPr marL="119062" indent="0">
              <a:buNone/>
            </a:pPr>
            <a:r>
              <a:rPr lang="en-US" sz="1800" b="1" dirty="0">
                <a:solidFill>
                  <a:srgbClr val="000000"/>
                </a:solidFill>
                <a:latin typeface="Candara" panose="020E0502030303020204" pitchFamily="34" charset="0"/>
              </a:rPr>
              <a:t>Is Personality Changeable?</a:t>
            </a:r>
          </a:p>
          <a:p>
            <a:endParaRPr lang="en-US" sz="2400" dirty="0">
              <a:solidFill>
                <a:srgbClr val="000000"/>
              </a:solidFill>
              <a:latin typeface="Candara" panose="020E0502030303020204" pitchFamily="34" charset="0"/>
            </a:endParaRPr>
          </a:p>
          <a:p>
            <a:endParaRPr lang="en-US" sz="2400" dirty="0"/>
          </a:p>
        </p:txBody>
      </p:sp>
      <p:pic>
        <p:nvPicPr>
          <p:cNvPr id="10" name="Picture 2">
            <a:extLst>
              <a:ext uri="{FF2B5EF4-FFF2-40B4-BE49-F238E27FC236}">
                <a16:creationId xmlns:a16="http://schemas.microsoft.com/office/drawing/2014/main" id="{CBE3B1D3-4B47-4BF8-8B43-1958EE47B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81000"/>
            <a:ext cx="6172200" cy="5701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9469EAB6-97BE-57F3-DA2A-8C09D0874635}"/>
              </a:ext>
            </a:extLst>
          </p:cNvPr>
          <p:cNvPicPr>
            <a:picLocks noChangeAspect="1"/>
          </p:cNvPicPr>
          <p:nvPr/>
        </p:nvPicPr>
        <p:blipFill>
          <a:blip r:embed="rId4"/>
          <a:stretch>
            <a:fillRect/>
          </a:stretch>
        </p:blipFill>
        <p:spPr>
          <a:xfrm>
            <a:off x="228600" y="2916422"/>
            <a:ext cx="5663663" cy="3124200"/>
          </a:xfrm>
          <a:prstGeom prst="rect">
            <a:avLst/>
          </a:prstGeom>
        </p:spPr>
      </p:pic>
    </p:spTree>
    <p:extLst>
      <p:ext uri="{BB962C8B-B14F-4D97-AF65-F5344CB8AC3E}">
        <p14:creationId xmlns:p14="http://schemas.microsoft.com/office/powerpoint/2010/main" val="3067436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707888" y="177297"/>
            <a:ext cx="5121412" cy="640080"/>
          </a:xfrm>
        </p:spPr>
        <p:txBody>
          <a:bodyPr>
            <a:normAutofit fontScale="90000"/>
          </a:bodyPr>
          <a:lstStyle/>
          <a:p>
            <a:pPr eaLnBrk="1" fontAlgn="auto" hangingPunct="1">
              <a:spcAft>
                <a:spcPts val="0"/>
              </a:spcAft>
              <a:defRPr/>
            </a:pPr>
            <a:r>
              <a:rPr lang="en-US" i="1" dirty="0">
                <a:solidFill>
                  <a:schemeClr val="accent2">
                    <a:lumMod val="75000"/>
                  </a:schemeClr>
                </a:solidFill>
              </a:rPr>
              <a:t>Big Five Personality Test</a:t>
            </a:r>
          </a:p>
        </p:txBody>
      </p:sp>
      <p:sp>
        <p:nvSpPr>
          <p:cNvPr id="2" name="Date Placeholder 1">
            <a:extLst>
              <a:ext uri="{FF2B5EF4-FFF2-40B4-BE49-F238E27FC236}">
                <a16:creationId xmlns:a16="http://schemas.microsoft.com/office/drawing/2014/main" id="{9EF6C4EE-A19E-1472-3A02-39451B21B75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endParaRPr lang="en-US" dirty="0"/>
          </a:p>
        </p:txBody>
      </p:sp>
      <p:sp>
        <p:nvSpPr>
          <p:cNvPr id="4" name="Slide Number Placeholder 3"/>
          <p:cNvSpPr>
            <a:spLocks noGrp="1"/>
          </p:cNvSpPr>
          <p:nvPr>
            <p:ph type="sldNum" sz="quarter" idx="12"/>
          </p:nvPr>
        </p:nvSpPr>
        <p:spPr/>
        <p:txBody>
          <a:bodyPr/>
          <a:lstStyle/>
          <a:p>
            <a:pPr>
              <a:defRPr/>
            </a:pPr>
            <a:fld id="{75BC075B-D6A5-4974-B862-70487E184796}" type="slidenum">
              <a:rPr lang="en-US" smtClean="0"/>
              <a:pPr>
                <a:defRPr/>
              </a:pPr>
              <a:t>21</a:t>
            </a:fld>
            <a:endParaRPr lang="en-US" dirty="0"/>
          </a:p>
        </p:txBody>
      </p:sp>
      <p:sp>
        <p:nvSpPr>
          <p:cNvPr id="12291" name="Rectangle 3"/>
          <p:cNvSpPr>
            <a:spLocks noGrp="1" noChangeArrowheads="1"/>
          </p:cNvSpPr>
          <p:nvPr>
            <p:ph idx="4294967295"/>
          </p:nvPr>
        </p:nvSpPr>
        <p:spPr>
          <a:xfrm>
            <a:off x="517388" y="817377"/>
            <a:ext cx="10684012" cy="554223"/>
          </a:xfrm>
        </p:spPr>
        <p:txBody>
          <a:bodyPr>
            <a:normAutofit/>
          </a:bodyPr>
          <a:lstStyle/>
          <a:p>
            <a:pPr marL="119062" indent="0">
              <a:buNone/>
            </a:pPr>
            <a:r>
              <a:rPr lang="en-US" sz="2400" dirty="0">
                <a:solidFill>
                  <a:srgbClr val="000000"/>
                </a:solidFill>
                <a:latin typeface="Candara" panose="020E0502030303020204" pitchFamily="34" charset="0"/>
              </a:rPr>
              <a:t>https://www.outofservice.com/bigfive/</a:t>
            </a:r>
          </a:p>
          <a:p>
            <a:endParaRPr lang="en-US" sz="2400" dirty="0"/>
          </a:p>
        </p:txBody>
      </p:sp>
      <p:pic>
        <p:nvPicPr>
          <p:cNvPr id="7" name="Picture 6">
            <a:extLst>
              <a:ext uri="{FF2B5EF4-FFF2-40B4-BE49-F238E27FC236}">
                <a16:creationId xmlns:a16="http://schemas.microsoft.com/office/drawing/2014/main" id="{518D695B-C8E0-B6A3-EC0F-05E150DE2A97}"/>
              </a:ext>
            </a:extLst>
          </p:cNvPr>
          <p:cNvPicPr>
            <a:picLocks noChangeAspect="1"/>
          </p:cNvPicPr>
          <p:nvPr/>
        </p:nvPicPr>
        <p:blipFill>
          <a:blip r:embed="rId3"/>
          <a:stretch>
            <a:fillRect/>
          </a:stretch>
        </p:blipFill>
        <p:spPr>
          <a:xfrm>
            <a:off x="2057400" y="1670566"/>
            <a:ext cx="8929688" cy="4351300"/>
          </a:xfrm>
          <a:prstGeom prst="rect">
            <a:avLst/>
          </a:prstGeom>
        </p:spPr>
      </p:pic>
    </p:spTree>
    <p:extLst>
      <p:ext uri="{BB962C8B-B14F-4D97-AF65-F5344CB8AC3E}">
        <p14:creationId xmlns:p14="http://schemas.microsoft.com/office/powerpoint/2010/main" val="3002312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1103728" y="136525"/>
            <a:ext cx="8436112" cy="640080"/>
          </a:xfrm>
        </p:spPr>
        <p:txBody>
          <a:bodyPr>
            <a:normAutofit fontScale="90000"/>
          </a:bodyPr>
          <a:lstStyle/>
          <a:p>
            <a:pPr eaLnBrk="1" fontAlgn="auto" hangingPunct="1">
              <a:spcAft>
                <a:spcPts val="0"/>
              </a:spcAft>
              <a:defRPr/>
            </a:pPr>
            <a:r>
              <a:rPr lang="en-US" i="1" dirty="0">
                <a:solidFill>
                  <a:schemeClr val="accent2">
                    <a:lumMod val="75000"/>
                  </a:schemeClr>
                </a:solidFill>
              </a:rPr>
              <a:t>Big Five Personality Test – Sample Result</a:t>
            </a:r>
          </a:p>
        </p:txBody>
      </p:sp>
      <p:sp>
        <p:nvSpPr>
          <p:cNvPr id="2" name="Date Placeholder 1">
            <a:extLst>
              <a:ext uri="{FF2B5EF4-FFF2-40B4-BE49-F238E27FC236}">
                <a16:creationId xmlns:a16="http://schemas.microsoft.com/office/drawing/2014/main" id="{9EF6C4EE-A19E-1472-3A02-39451B21B75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endParaRPr lang="en-US" dirty="0"/>
          </a:p>
        </p:txBody>
      </p:sp>
      <p:sp>
        <p:nvSpPr>
          <p:cNvPr id="4" name="Slide Number Placeholder 3"/>
          <p:cNvSpPr>
            <a:spLocks noGrp="1"/>
          </p:cNvSpPr>
          <p:nvPr>
            <p:ph type="sldNum" sz="quarter" idx="12"/>
          </p:nvPr>
        </p:nvSpPr>
        <p:spPr/>
        <p:txBody>
          <a:bodyPr/>
          <a:lstStyle/>
          <a:p>
            <a:pPr>
              <a:defRPr/>
            </a:pPr>
            <a:fld id="{75BC075B-D6A5-4974-B862-70487E184796}" type="slidenum">
              <a:rPr lang="en-US" smtClean="0"/>
              <a:pPr>
                <a:defRPr/>
              </a:pPr>
              <a:t>22</a:t>
            </a:fld>
            <a:endParaRPr lang="en-US" dirty="0"/>
          </a:p>
        </p:txBody>
      </p:sp>
      <p:pic>
        <p:nvPicPr>
          <p:cNvPr id="7" name="Picture 6">
            <a:extLst>
              <a:ext uri="{FF2B5EF4-FFF2-40B4-BE49-F238E27FC236}">
                <a16:creationId xmlns:a16="http://schemas.microsoft.com/office/drawing/2014/main" id="{6AF56452-5806-B8C2-FB29-47CDE408D20E}"/>
              </a:ext>
            </a:extLst>
          </p:cNvPr>
          <p:cNvPicPr>
            <a:picLocks noChangeAspect="1"/>
          </p:cNvPicPr>
          <p:nvPr/>
        </p:nvPicPr>
        <p:blipFill>
          <a:blip r:embed="rId3"/>
          <a:stretch>
            <a:fillRect/>
          </a:stretch>
        </p:blipFill>
        <p:spPr>
          <a:xfrm>
            <a:off x="1962150" y="1164397"/>
            <a:ext cx="8267700" cy="4703003"/>
          </a:xfrm>
          <a:prstGeom prst="rect">
            <a:avLst/>
          </a:prstGeom>
        </p:spPr>
      </p:pic>
    </p:spTree>
    <p:extLst>
      <p:ext uri="{BB962C8B-B14F-4D97-AF65-F5344CB8AC3E}">
        <p14:creationId xmlns:p14="http://schemas.microsoft.com/office/powerpoint/2010/main" val="2989416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a:extLst>
              <a:ext uri="{FF2B5EF4-FFF2-40B4-BE49-F238E27FC236}">
                <a16:creationId xmlns:a16="http://schemas.microsoft.com/office/drawing/2014/main" id="{DC9FD201-CF1C-7F75-D51A-84780B0D6669}"/>
              </a:ext>
            </a:extLst>
          </p:cNvPr>
          <p:cNvSpPr>
            <a:spLocks noGrp="1"/>
          </p:cNvSpPr>
          <p:nvPr>
            <p:ph idx="1"/>
          </p:nvPr>
        </p:nvSpPr>
        <p:spPr/>
        <p:txBody>
          <a:bodyPr/>
          <a:lstStyle/>
          <a:p>
            <a:pPr eaLnBrk="1" hangingPunct="1">
              <a:buClr>
                <a:srgbClr val="0099FF"/>
              </a:buClr>
            </a:pPr>
            <a:r>
              <a:rPr lang="en-US" altLang="en-US" dirty="0"/>
              <a:t>Self-Esteem</a:t>
            </a:r>
          </a:p>
          <a:p>
            <a:pPr lvl="1" eaLnBrk="1" hangingPunct="1"/>
            <a:r>
              <a:rPr lang="en-US" altLang="en-US" dirty="0"/>
              <a:t>Your belief as to your competence and your image</a:t>
            </a:r>
          </a:p>
          <a:p>
            <a:pPr lvl="1" eaLnBrk="1" hangingPunct="1"/>
            <a:r>
              <a:rPr lang="en-US" altLang="en-US" dirty="0"/>
              <a:t>High self-esteem – positive attitudes, feelings, and satisfaction</a:t>
            </a:r>
          </a:p>
          <a:p>
            <a:pPr eaLnBrk="1" hangingPunct="1"/>
            <a:r>
              <a:rPr lang="en-US" altLang="en-US" sz="3000" dirty="0"/>
              <a:t>Locus of Control</a:t>
            </a:r>
          </a:p>
          <a:p>
            <a:pPr eaLnBrk="1" hangingPunct="1"/>
            <a:endParaRPr lang="en-US" altLang="en-US" sz="3000" dirty="0"/>
          </a:p>
          <a:p>
            <a:pPr eaLnBrk="1" hangingPunct="1"/>
            <a:r>
              <a:rPr lang="en-US" altLang="en-US" sz="3000" dirty="0"/>
              <a:t>Generalized Self Efficacy</a:t>
            </a:r>
          </a:p>
          <a:p>
            <a:pPr eaLnBrk="1" hangingPunct="1"/>
            <a:endParaRPr lang="en-US" altLang="en-US" sz="3000" dirty="0"/>
          </a:p>
          <a:p>
            <a:pPr eaLnBrk="1" hangingPunct="1"/>
            <a:r>
              <a:rPr lang="en-US" altLang="en-US" sz="3000" dirty="0"/>
              <a:t>Neuroticism (emotional stability)</a:t>
            </a:r>
          </a:p>
          <a:p>
            <a:pPr eaLnBrk="1" hangingPunct="1">
              <a:buFont typeface="Wingdings" panose="05000000000000000000" pitchFamily="2" charset="2"/>
              <a:buNone/>
            </a:pPr>
            <a:endParaRPr lang="en-US" altLang="en-US" dirty="0"/>
          </a:p>
        </p:txBody>
      </p:sp>
      <p:sp>
        <p:nvSpPr>
          <p:cNvPr id="23555" name="Rectangle 4">
            <a:extLst>
              <a:ext uri="{FF2B5EF4-FFF2-40B4-BE49-F238E27FC236}">
                <a16:creationId xmlns:a16="http://schemas.microsoft.com/office/drawing/2014/main" id="{9333BC76-EB54-75A8-E170-2B6740F5E527}"/>
              </a:ext>
            </a:extLst>
          </p:cNvPr>
          <p:cNvSpPr>
            <a:spLocks noChangeArrowheads="1"/>
          </p:cNvSpPr>
          <p:nvPr/>
        </p:nvSpPr>
        <p:spPr bwMode="auto">
          <a:xfrm>
            <a:off x="2057400" y="304801"/>
            <a:ext cx="8229600" cy="1139825"/>
          </a:xfrm>
          <a:prstGeom prst="rect">
            <a:avLst/>
          </a:prstGeom>
          <a:noFill/>
          <a:ln w="9525">
            <a:noFill/>
            <a:miter lim="800000"/>
            <a:headEnd/>
            <a:tailEnd/>
          </a:ln>
        </p:spPr>
        <p:txBody>
          <a:bodyPr anchor="ctr" anchorCtr="1"/>
          <a:lstStyle/>
          <a:p>
            <a:pPr eaLnBrk="1" hangingPunct="1">
              <a:defRPr/>
            </a:pPr>
            <a:r>
              <a:rPr lang="en-US" sz="4400" i="1" dirty="0">
                <a:solidFill>
                  <a:schemeClr val="accent2">
                    <a:lumMod val="75000"/>
                  </a:schemeClr>
                </a:solidFill>
                <a:latin typeface="+mj-lt"/>
                <a:cs typeface="+mn-cs"/>
              </a:rPr>
              <a:t>Core Self Evaluation Traits</a:t>
            </a:r>
          </a:p>
        </p:txBody>
      </p:sp>
      <p:sp>
        <p:nvSpPr>
          <p:cNvPr id="100356" name="Slide Number Placeholder 3">
            <a:extLst>
              <a:ext uri="{FF2B5EF4-FFF2-40B4-BE49-F238E27FC236}">
                <a16:creationId xmlns:a16="http://schemas.microsoft.com/office/drawing/2014/main" id="{E3E73278-2E03-6AEB-F773-6D1372457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8A9E7DE4-264B-4604-B4C3-7FC829F44D2B}" type="slidenum">
              <a:rPr lang="en-US" altLang="en-US" sz="1200">
                <a:solidFill>
                  <a:srgbClr val="3F3F3F"/>
                </a:solidFill>
                <a:latin typeface="Times New Roman" panose="02020603050405020304" pitchFamily="18" charset="0"/>
              </a:rPr>
              <a:pPr>
                <a:buClrTx/>
                <a:buSzTx/>
                <a:buFontTx/>
                <a:buNone/>
              </a:pPr>
              <a:t>23</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E479B97F-61FA-8AA6-F181-56F2F9FF64DD}"/>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09485866-659D-8EF5-BD79-3180F03221AA}"/>
              </a:ext>
            </a:extLst>
          </p:cNvPr>
          <p:cNvSpPr>
            <a:spLocks noGrp="1"/>
          </p:cNvSpPr>
          <p:nvPr>
            <p:ph type="ftr" sz="quarter" idx="11"/>
          </p:nvPr>
        </p:nvSpPr>
        <p:spPr/>
        <p:txBody>
          <a:bodyPr/>
          <a:lstStyle/>
          <a:p>
            <a:pPr>
              <a:defRPr/>
            </a:pPr>
            <a:r>
              <a:rPr lang="fr-FR"/>
              <a:t>Lecture 2 - Cognitive Style &amp; Cognitive Processes</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074E73D7-2091-6D3D-6D24-80F65C9C8BFD}"/>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2403" name="Rectangle 3">
            <a:extLst>
              <a:ext uri="{FF2B5EF4-FFF2-40B4-BE49-F238E27FC236}">
                <a16:creationId xmlns:a16="http://schemas.microsoft.com/office/drawing/2014/main" id="{C821AA6F-7CDC-2187-A74E-D7C8D13F506A}"/>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2404" name="Rectangle 4">
            <a:extLst>
              <a:ext uri="{FF2B5EF4-FFF2-40B4-BE49-F238E27FC236}">
                <a16:creationId xmlns:a16="http://schemas.microsoft.com/office/drawing/2014/main" id="{86460720-4183-0D8A-70B3-CAA694389146}"/>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2405" name="Rectangle 5">
            <a:extLst>
              <a:ext uri="{FF2B5EF4-FFF2-40B4-BE49-F238E27FC236}">
                <a16:creationId xmlns:a16="http://schemas.microsoft.com/office/drawing/2014/main" id="{146D9336-D73A-C1D1-BA96-2E21E880501B}"/>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2406" name="Rectangle 6">
            <a:extLst>
              <a:ext uri="{FF2B5EF4-FFF2-40B4-BE49-F238E27FC236}">
                <a16:creationId xmlns:a16="http://schemas.microsoft.com/office/drawing/2014/main" id="{C0FFF0EC-2571-7FF4-E047-2F67E7AA8F36}"/>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2407" name="Rectangle 7">
            <a:extLst>
              <a:ext uri="{FF2B5EF4-FFF2-40B4-BE49-F238E27FC236}">
                <a16:creationId xmlns:a16="http://schemas.microsoft.com/office/drawing/2014/main" id="{33201206-917B-4AAD-CB2A-0181483DDF8E}"/>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2408" name="Rectangle 8">
            <a:extLst>
              <a:ext uri="{FF2B5EF4-FFF2-40B4-BE49-F238E27FC236}">
                <a16:creationId xmlns:a16="http://schemas.microsoft.com/office/drawing/2014/main" id="{BA9BEC93-4953-FF06-6F4A-418A460DBA97}"/>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2409" name="Rectangle 9">
            <a:extLst>
              <a:ext uri="{FF2B5EF4-FFF2-40B4-BE49-F238E27FC236}">
                <a16:creationId xmlns:a16="http://schemas.microsoft.com/office/drawing/2014/main" id="{56CEF45D-4847-EA31-BB12-A59B7F77296C}"/>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62474" name="Rectangle 10">
            <a:extLst>
              <a:ext uri="{FF2B5EF4-FFF2-40B4-BE49-F238E27FC236}">
                <a16:creationId xmlns:a16="http://schemas.microsoft.com/office/drawing/2014/main" id="{F838F5F2-75AB-B4A8-2FF4-55F22FA46130}"/>
              </a:ext>
            </a:extLst>
          </p:cNvPr>
          <p:cNvSpPr>
            <a:spLocks noGrp="1" noChangeArrowheads="1"/>
          </p:cNvSpPr>
          <p:nvPr>
            <p:ph type="title"/>
          </p:nvPr>
        </p:nvSpPr>
        <p:spPr>
          <a:xfrm>
            <a:off x="3886200" y="228600"/>
            <a:ext cx="7315200" cy="1143000"/>
          </a:xfrm>
        </p:spPr>
        <p:txBody>
          <a:bodyPr vert="horz" lIns="90488" tIns="44450" rIns="90488" bIns="44450" rtlCol="0" anchor="ctr">
            <a:normAutofit/>
          </a:bodyPr>
          <a:lstStyle/>
          <a:p>
            <a:pPr>
              <a:defRPr/>
            </a:pPr>
            <a:r>
              <a:rPr lang="en-US" i="1" dirty="0">
                <a:solidFill>
                  <a:schemeClr val="accent2">
                    <a:lumMod val="75000"/>
                  </a:schemeClr>
                </a:solidFill>
              </a:rPr>
              <a:t>Personality Characteristics</a:t>
            </a:r>
          </a:p>
        </p:txBody>
      </p:sp>
      <p:sp>
        <p:nvSpPr>
          <p:cNvPr id="24587" name="Rectangle 11">
            <a:extLst>
              <a:ext uri="{FF2B5EF4-FFF2-40B4-BE49-F238E27FC236}">
                <a16:creationId xmlns:a16="http://schemas.microsoft.com/office/drawing/2014/main" id="{B9CF4117-577A-63C2-26A3-093532CA0D51}"/>
              </a:ext>
            </a:extLst>
          </p:cNvPr>
          <p:cNvSpPr>
            <a:spLocks noChangeArrowheads="1"/>
          </p:cNvSpPr>
          <p:nvPr/>
        </p:nvSpPr>
        <p:spPr bwMode="auto">
          <a:xfrm>
            <a:off x="5053014" y="1676400"/>
            <a:ext cx="2502737" cy="643766"/>
          </a:xfrm>
          <a:prstGeom prst="rect">
            <a:avLst/>
          </a:prstGeom>
          <a:noFill/>
          <a:ln w="12700">
            <a:noFill/>
            <a:miter lim="800000"/>
            <a:headEnd/>
            <a:tailEnd/>
          </a:ln>
        </p:spPr>
        <p:txBody>
          <a:bodyPr wrap="none" lIns="90488" tIns="44450" rIns="90488" bIns="44450">
            <a:spAutoFit/>
          </a:bodyPr>
          <a:lstStyle/>
          <a:p>
            <a:pPr>
              <a:defRPr/>
            </a:pPr>
            <a:r>
              <a:rPr lang="en-US" sz="3600" b="1" dirty="0">
                <a:solidFill>
                  <a:schemeClr val="accent2">
                    <a:lumMod val="75000"/>
                  </a:schemeClr>
                </a:solidFill>
                <a:latin typeface="+mn-lt"/>
                <a:cs typeface="+mn-cs"/>
              </a:rPr>
              <a:t>Self-Esteem</a:t>
            </a:r>
          </a:p>
        </p:txBody>
      </p:sp>
      <p:sp>
        <p:nvSpPr>
          <p:cNvPr id="24588" name="Rectangle 13">
            <a:extLst>
              <a:ext uri="{FF2B5EF4-FFF2-40B4-BE49-F238E27FC236}">
                <a16:creationId xmlns:a16="http://schemas.microsoft.com/office/drawing/2014/main" id="{3A73FEAF-ACB6-C782-5DAB-013BED9BB642}"/>
              </a:ext>
            </a:extLst>
          </p:cNvPr>
          <p:cNvSpPr>
            <a:spLocks noChangeArrowheads="1"/>
          </p:cNvSpPr>
          <p:nvPr/>
        </p:nvSpPr>
        <p:spPr bwMode="auto">
          <a:xfrm>
            <a:off x="4648200" y="2217737"/>
            <a:ext cx="3733800" cy="515938"/>
          </a:xfrm>
          <a:prstGeom prst="rect">
            <a:avLst/>
          </a:prstGeom>
          <a:noFill/>
          <a:ln w="12700">
            <a:noFill/>
            <a:miter lim="800000"/>
            <a:headEnd/>
            <a:tailEnd/>
          </a:ln>
        </p:spPr>
        <p:txBody>
          <a:bodyPr lIns="90488" tIns="44450" rIns="90488" bIns="44450">
            <a:spAutoFit/>
          </a:bodyPr>
          <a:lstStyle/>
          <a:p>
            <a:pPr>
              <a:spcBef>
                <a:spcPct val="50000"/>
              </a:spcBef>
              <a:defRPr/>
            </a:pPr>
            <a:r>
              <a:rPr lang="en-US" sz="2800" dirty="0">
                <a:latin typeface="+mn-lt"/>
                <a:cs typeface="+mn-cs"/>
              </a:rPr>
              <a:t>Feelings of Self Worth</a:t>
            </a:r>
          </a:p>
        </p:txBody>
      </p:sp>
      <p:grpSp>
        <p:nvGrpSpPr>
          <p:cNvPr id="102413" name="Group 17">
            <a:extLst>
              <a:ext uri="{FF2B5EF4-FFF2-40B4-BE49-F238E27FC236}">
                <a16:creationId xmlns:a16="http://schemas.microsoft.com/office/drawing/2014/main" id="{C2961FFD-A41F-342C-2F69-BE883A01B3B1}"/>
              </a:ext>
            </a:extLst>
          </p:cNvPr>
          <p:cNvGrpSpPr>
            <a:grpSpLocks/>
          </p:cNvGrpSpPr>
          <p:nvPr/>
        </p:nvGrpSpPr>
        <p:grpSpPr bwMode="auto">
          <a:xfrm>
            <a:off x="3200400" y="3132138"/>
            <a:ext cx="2598738" cy="2633663"/>
            <a:chOff x="1056" y="2256"/>
            <a:chExt cx="1637" cy="1659"/>
          </a:xfrm>
        </p:grpSpPr>
        <p:sp>
          <p:nvSpPr>
            <p:cNvPr id="24593" name="Rectangle 12">
              <a:extLst>
                <a:ext uri="{FF2B5EF4-FFF2-40B4-BE49-F238E27FC236}">
                  <a16:creationId xmlns:a16="http://schemas.microsoft.com/office/drawing/2014/main" id="{70983AC4-E211-B20D-2F14-3819BF3828FA}"/>
                </a:ext>
              </a:extLst>
            </p:cNvPr>
            <p:cNvSpPr>
              <a:spLocks noChangeArrowheads="1"/>
            </p:cNvSpPr>
            <p:nvPr/>
          </p:nvSpPr>
          <p:spPr bwMode="auto">
            <a:xfrm>
              <a:off x="1056" y="2928"/>
              <a:ext cx="1637" cy="987"/>
            </a:xfrm>
            <a:prstGeom prst="rect">
              <a:avLst/>
            </a:prstGeom>
            <a:noFill/>
            <a:ln w="12700">
              <a:noFill/>
              <a:miter lim="800000"/>
              <a:headEnd/>
              <a:tailEnd/>
            </a:ln>
          </p:spPr>
          <p:txBody>
            <a:bodyPr wrap="none" lIns="90488" tIns="44450" rIns="90488" bIns="44450">
              <a:spAutoFit/>
            </a:bodyPr>
            <a:lstStyle/>
            <a:p>
              <a:pPr>
                <a:defRPr/>
              </a:pPr>
              <a:r>
                <a:rPr lang="en-US" sz="3200" dirty="0">
                  <a:latin typeface="+mn-lt"/>
                  <a:cs typeface="+mn-cs"/>
                </a:rPr>
                <a:t>Success tends</a:t>
              </a:r>
            </a:p>
            <a:p>
              <a:pPr>
                <a:defRPr/>
              </a:pPr>
              <a:r>
                <a:rPr lang="en-US" sz="3200" dirty="0">
                  <a:latin typeface="+mn-lt"/>
                  <a:cs typeface="+mn-cs"/>
                </a:rPr>
                <a:t>to increase</a:t>
              </a:r>
            </a:p>
            <a:p>
              <a:pPr>
                <a:defRPr/>
              </a:pPr>
              <a:r>
                <a:rPr lang="en-US" sz="3200" dirty="0">
                  <a:latin typeface="+mn-lt"/>
                  <a:cs typeface="+mn-cs"/>
                </a:rPr>
                <a:t>self-esteem</a:t>
              </a:r>
            </a:p>
          </p:txBody>
        </p:sp>
        <p:sp>
          <p:nvSpPr>
            <p:cNvPr id="102421" name="AutoShape 14">
              <a:extLst>
                <a:ext uri="{FF2B5EF4-FFF2-40B4-BE49-F238E27FC236}">
                  <a16:creationId xmlns:a16="http://schemas.microsoft.com/office/drawing/2014/main" id="{F89A6208-7E7C-FC8F-BF09-0D0A57C5A624}"/>
                </a:ext>
              </a:extLst>
            </p:cNvPr>
            <p:cNvSpPr>
              <a:spLocks noChangeArrowheads="1"/>
            </p:cNvSpPr>
            <p:nvPr/>
          </p:nvSpPr>
          <p:spPr bwMode="auto">
            <a:xfrm rot="-5400000">
              <a:off x="1616" y="2400"/>
              <a:ext cx="656" cy="368"/>
            </a:xfrm>
            <a:prstGeom prst="rightArrow">
              <a:avLst>
                <a:gd name="adj1" fmla="val 50000"/>
                <a:gd name="adj2" fmla="val 89205"/>
              </a:avLst>
            </a:prstGeom>
            <a:solidFill>
              <a:schemeClr val="accent1"/>
            </a:solidFill>
            <a:ln w="28575">
              <a:solidFill>
                <a:srgbClr val="000000"/>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grpSp>
      <p:grpSp>
        <p:nvGrpSpPr>
          <p:cNvPr id="102414" name="Group 18">
            <a:extLst>
              <a:ext uri="{FF2B5EF4-FFF2-40B4-BE49-F238E27FC236}">
                <a16:creationId xmlns:a16="http://schemas.microsoft.com/office/drawing/2014/main" id="{6A6B256B-4AE0-209A-A15A-2574F20B3FBF}"/>
              </a:ext>
            </a:extLst>
          </p:cNvPr>
          <p:cNvGrpSpPr>
            <a:grpSpLocks/>
          </p:cNvGrpSpPr>
          <p:nvPr/>
        </p:nvGrpSpPr>
        <p:grpSpPr bwMode="auto">
          <a:xfrm>
            <a:off x="7391402" y="3132138"/>
            <a:ext cx="2393951" cy="2633663"/>
            <a:chOff x="3696" y="2304"/>
            <a:chExt cx="1508" cy="1659"/>
          </a:xfrm>
        </p:grpSpPr>
        <p:sp>
          <p:nvSpPr>
            <p:cNvPr id="102418" name="AutoShape 15">
              <a:extLst>
                <a:ext uri="{FF2B5EF4-FFF2-40B4-BE49-F238E27FC236}">
                  <a16:creationId xmlns:a16="http://schemas.microsoft.com/office/drawing/2014/main" id="{6547E87D-AEC4-E028-BDF2-66A1B571A905}"/>
                </a:ext>
              </a:extLst>
            </p:cNvPr>
            <p:cNvSpPr>
              <a:spLocks noChangeArrowheads="1"/>
            </p:cNvSpPr>
            <p:nvPr/>
          </p:nvSpPr>
          <p:spPr bwMode="auto">
            <a:xfrm rot="16200000" flipH="1">
              <a:off x="4164" y="2448"/>
              <a:ext cx="656" cy="368"/>
            </a:xfrm>
            <a:prstGeom prst="rightArrow">
              <a:avLst>
                <a:gd name="adj1" fmla="val 50000"/>
                <a:gd name="adj2" fmla="val 89205"/>
              </a:avLst>
            </a:prstGeom>
            <a:solidFill>
              <a:schemeClr val="accent1"/>
            </a:solidFill>
            <a:ln w="28575">
              <a:solidFill>
                <a:srgbClr val="000000"/>
              </a:solidFill>
              <a:miter lim="800000"/>
              <a:headEnd/>
              <a:tailEnd/>
            </a:ln>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2" name="Rectangle 16">
              <a:extLst>
                <a:ext uri="{FF2B5EF4-FFF2-40B4-BE49-F238E27FC236}">
                  <a16:creationId xmlns:a16="http://schemas.microsoft.com/office/drawing/2014/main" id="{3DA1895D-7CA5-0858-CD96-BCFBD4E79DCC}"/>
                </a:ext>
              </a:extLst>
            </p:cNvPr>
            <p:cNvSpPr>
              <a:spLocks noChangeArrowheads="1"/>
            </p:cNvSpPr>
            <p:nvPr/>
          </p:nvSpPr>
          <p:spPr bwMode="auto">
            <a:xfrm>
              <a:off x="3696" y="2976"/>
              <a:ext cx="1508" cy="987"/>
            </a:xfrm>
            <a:prstGeom prst="rect">
              <a:avLst/>
            </a:prstGeom>
            <a:noFill/>
            <a:ln w="12700">
              <a:noFill/>
              <a:miter lim="800000"/>
              <a:headEnd/>
              <a:tailEnd/>
            </a:ln>
          </p:spPr>
          <p:txBody>
            <a:bodyPr wrap="none" lIns="90488" tIns="44450" rIns="90488" bIns="44450">
              <a:spAutoFit/>
            </a:bodyPr>
            <a:lstStyle/>
            <a:p>
              <a:pPr>
                <a:defRPr/>
              </a:pPr>
              <a:r>
                <a:rPr lang="en-US" sz="3200" dirty="0">
                  <a:latin typeface="+mn-lt"/>
                  <a:cs typeface="+mn-cs"/>
                </a:rPr>
                <a:t>Failure tends</a:t>
              </a:r>
            </a:p>
            <a:p>
              <a:pPr>
                <a:defRPr/>
              </a:pPr>
              <a:r>
                <a:rPr lang="en-US" sz="3200" dirty="0">
                  <a:latin typeface="+mn-lt"/>
                  <a:cs typeface="+mn-cs"/>
                </a:rPr>
                <a:t>to decrease</a:t>
              </a:r>
            </a:p>
            <a:p>
              <a:pPr>
                <a:defRPr/>
              </a:pPr>
              <a:r>
                <a:rPr lang="en-US" sz="3200" dirty="0">
                  <a:latin typeface="+mn-lt"/>
                  <a:cs typeface="+mn-cs"/>
                </a:rPr>
                <a:t>self-esteem</a:t>
              </a:r>
            </a:p>
          </p:txBody>
        </p:sp>
      </p:grpSp>
      <p:sp>
        <p:nvSpPr>
          <p:cNvPr id="102415" name="Slide Number Placeholder 18">
            <a:extLst>
              <a:ext uri="{FF2B5EF4-FFF2-40B4-BE49-F238E27FC236}">
                <a16:creationId xmlns:a16="http://schemas.microsoft.com/office/drawing/2014/main" id="{D21414E0-3B27-92BD-0E1B-AE23FC182A8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9D676F86-C952-4ACD-B686-222EE922508C}" type="slidenum">
              <a:rPr lang="en-US" altLang="en-US" sz="1200">
                <a:solidFill>
                  <a:srgbClr val="3F3F3F"/>
                </a:solidFill>
                <a:latin typeface="Times New Roman" panose="02020603050405020304" pitchFamily="18" charset="0"/>
              </a:rPr>
              <a:pPr>
                <a:buClrTx/>
                <a:buSzTx/>
                <a:buFontTx/>
                <a:buNone/>
              </a:pPr>
              <a:t>24</a:t>
            </a:fld>
            <a:endParaRPr lang="en-US" altLang="en-US" sz="1200">
              <a:solidFill>
                <a:srgbClr val="3F3F3F"/>
              </a:solidFill>
              <a:latin typeface="Times New Roman" panose="02020603050405020304" pitchFamily="18" charset="0"/>
            </a:endParaRPr>
          </a:p>
        </p:txBody>
      </p:sp>
      <p:sp>
        <p:nvSpPr>
          <p:cNvPr id="3" name="Date Placeholder 2">
            <a:extLst>
              <a:ext uri="{FF2B5EF4-FFF2-40B4-BE49-F238E27FC236}">
                <a16:creationId xmlns:a16="http://schemas.microsoft.com/office/drawing/2014/main" id="{D05309C7-4581-A638-1383-DCFBDF4ECB51}"/>
              </a:ext>
            </a:extLst>
          </p:cNvPr>
          <p:cNvSpPr>
            <a:spLocks noGrp="1"/>
          </p:cNvSpPr>
          <p:nvPr>
            <p:ph type="dt" sz="quarter" idx="10"/>
          </p:nvPr>
        </p:nvSpPr>
        <p:spPr/>
        <p:txBody>
          <a:bodyPr/>
          <a:lstStyle/>
          <a:p>
            <a:pPr>
              <a:defRPr/>
            </a:pPr>
            <a:r>
              <a:rPr lang="en-US"/>
              <a:t>IT2090</a:t>
            </a:r>
            <a:endParaRPr lang="en-US" dirty="0"/>
          </a:p>
        </p:txBody>
      </p:sp>
      <p:sp>
        <p:nvSpPr>
          <p:cNvPr id="4" name="Footer Placeholder 3">
            <a:extLst>
              <a:ext uri="{FF2B5EF4-FFF2-40B4-BE49-F238E27FC236}">
                <a16:creationId xmlns:a16="http://schemas.microsoft.com/office/drawing/2014/main" id="{607E0E18-9790-8C2C-5412-1ED0F5A9D9AC}"/>
              </a:ext>
            </a:extLst>
          </p:cNvPr>
          <p:cNvSpPr>
            <a:spLocks noGrp="1"/>
          </p:cNvSpPr>
          <p:nvPr>
            <p:ph type="ftr" sz="quarter" idx="11"/>
          </p:nvPr>
        </p:nvSpPr>
        <p:spPr/>
        <p:txBody>
          <a:bodyPr/>
          <a:lstStyle/>
          <a:p>
            <a:pPr>
              <a:defRPr/>
            </a:pPr>
            <a:r>
              <a:rPr lang="fr-FR"/>
              <a:t>Lecture 2 - Cognitive Style &amp; Cognitive Processes</a:t>
            </a: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44BB0A5A-33D7-AF74-B8C0-5F27C665B6BF}"/>
              </a:ext>
            </a:extLst>
          </p:cNvPr>
          <p:cNvSpPr>
            <a:spLocks noChangeArrowheads="1"/>
          </p:cNvSpPr>
          <p:nvPr/>
        </p:nvSpPr>
        <p:spPr bwMode="auto">
          <a:xfrm>
            <a:off x="1981200" y="5562599"/>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4451" name="Rectangle 3">
            <a:extLst>
              <a:ext uri="{FF2B5EF4-FFF2-40B4-BE49-F238E27FC236}">
                <a16:creationId xmlns:a16="http://schemas.microsoft.com/office/drawing/2014/main" id="{25CAC897-3FA5-75E6-B4D2-CE8EFA8A330A}"/>
              </a:ext>
            </a:extLst>
          </p:cNvPr>
          <p:cNvSpPr>
            <a:spLocks noChangeArrowheads="1"/>
          </p:cNvSpPr>
          <p:nvPr/>
        </p:nvSpPr>
        <p:spPr bwMode="auto">
          <a:xfrm>
            <a:off x="4419600" y="5562599"/>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4452" name="Rectangle 4">
            <a:extLst>
              <a:ext uri="{FF2B5EF4-FFF2-40B4-BE49-F238E27FC236}">
                <a16:creationId xmlns:a16="http://schemas.microsoft.com/office/drawing/2014/main" id="{F10A69DA-AAED-738C-9482-C9428C9D611E}"/>
              </a:ext>
            </a:extLst>
          </p:cNvPr>
          <p:cNvSpPr>
            <a:spLocks noChangeArrowheads="1"/>
          </p:cNvSpPr>
          <p:nvPr/>
        </p:nvSpPr>
        <p:spPr bwMode="auto">
          <a:xfrm>
            <a:off x="1981200" y="5562599"/>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4453" name="Rectangle 5">
            <a:extLst>
              <a:ext uri="{FF2B5EF4-FFF2-40B4-BE49-F238E27FC236}">
                <a16:creationId xmlns:a16="http://schemas.microsoft.com/office/drawing/2014/main" id="{CC3F5AB7-EAFD-4A82-2896-7035DC107BBC}"/>
              </a:ext>
            </a:extLst>
          </p:cNvPr>
          <p:cNvSpPr>
            <a:spLocks noChangeArrowheads="1"/>
          </p:cNvSpPr>
          <p:nvPr/>
        </p:nvSpPr>
        <p:spPr bwMode="auto">
          <a:xfrm>
            <a:off x="4419600" y="5562599"/>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4454" name="Rectangle 6">
            <a:extLst>
              <a:ext uri="{FF2B5EF4-FFF2-40B4-BE49-F238E27FC236}">
                <a16:creationId xmlns:a16="http://schemas.microsoft.com/office/drawing/2014/main" id="{6A9361DA-7429-E29F-F259-8F67BC0BAC2F}"/>
              </a:ext>
            </a:extLst>
          </p:cNvPr>
          <p:cNvSpPr>
            <a:spLocks noChangeArrowheads="1"/>
          </p:cNvSpPr>
          <p:nvPr/>
        </p:nvSpPr>
        <p:spPr bwMode="auto">
          <a:xfrm>
            <a:off x="1981200" y="5562599"/>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4455" name="Rectangle 7">
            <a:extLst>
              <a:ext uri="{FF2B5EF4-FFF2-40B4-BE49-F238E27FC236}">
                <a16:creationId xmlns:a16="http://schemas.microsoft.com/office/drawing/2014/main" id="{A3EC6118-80DF-3008-B77B-70EEE36BB85A}"/>
              </a:ext>
            </a:extLst>
          </p:cNvPr>
          <p:cNvSpPr>
            <a:spLocks noChangeArrowheads="1"/>
          </p:cNvSpPr>
          <p:nvPr/>
        </p:nvSpPr>
        <p:spPr bwMode="auto">
          <a:xfrm>
            <a:off x="4419600" y="5562599"/>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4456" name="Rectangle 18">
            <a:extLst>
              <a:ext uri="{FF2B5EF4-FFF2-40B4-BE49-F238E27FC236}">
                <a16:creationId xmlns:a16="http://schemas.microsoft.com/office/drawing/2014/main" id="{A2AB5BBB-112B-3CD9-CF6D-463ACC747052}"/>
              </a:ext>
            </a:extLst>
          </p:cNvPr>
          <p:cNvSpPr>
            <a:spLocks noChangeArrowheads="1"/>
          </p:cNvSpPr>
          <p:nvPr/>
        </p:nvSpPr>
        <p:spPr bwMode="auto">
          <a:xfrm>
            <a:off x="1981200" y="5562599"/>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4457" name="Rectangle 19">
            <a:extLst>
              <a:ext uri="{FF2B5EF4-FFF2-40B4-BE49-F238E27FC236}">
                <a16:creationId xmlns:a16="http://schemas.microsoft.com/office/drawing/2014/main" id="{34957A80-9395-1C4B-129E-196ABA6B170A}"/>
              </a:ext>
            </a:extLst>
          </p:cNvPr>
          <p:cNvSpPr>
            <a:spLocks noChangeArrowheads="1"/>
          </p:cNvSpPr>
          <p:nvPr/>
        </p:nvSpPr>
        <p:spPr bwMode="auto">
          <a:xfrm>
            <a:off x="4419600" y="5562599"/>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58388" name="Rectangle 20">
            <a:extLst>
              <a:ext uri="{FF2B5EF4-FFF2-40B4-BE49-F238E27FC236}">
                <a16:creationId xmlns:a16="http://schemas.microsoft.com/office/drawing/2014/main" id="{7581A71F-082E-AF84-DA9C-3A4C9EB6531D}"/>
              </a:ext>
            </a:extLst>
          </p:cNvPr>
          <p:cNvSpPr>
            <a:spLocks noGrp="1" noChangeArrowheads="1"/>
          </p:cNvSpPr>
          <p:nvPr>
            <p:ph type="title"/>
          </p:nvPr>
        </p:nvSpPr>
        <p:spPr>
          <a:xfrm>
            <a:off x="2286000" y="187970"/>
            <a:ext cx="7489828" cy="1143000"/>
          </a:xfrm>
        </p:spPr>
        <p:txBody>
          <a:bodyPr vert="horz" lIns="90488" tIns="44450" rIns="90488" bIns="44450" rtlCol="0" anchor="ctr">
            <a:normAutofit/>
          </a:bodyPr>
          <a:lstStyle/>
          <a:p>
            <a:pPr>
              <a:defRPr/>
            </a:pPr>
            <a:r>
              <a:rPr lang="en-US" dirty="0">
                <a:solidFill>
                  <a:schemeClr val="accent2">
                    <a:lumMod val="75000"/>
                  </a:schemeClr>
                </a:solidFill>
              </a:rPr>
              <a:t>Personality Characteristics in Students</a:t>
            </a:r>
          </a:p>
        </p:txBody>
      </p:sp>
      <p:sp>
        <p:nvSpPr>
          <p:cNvPr id="25611" name="Rectangle 21">
            <a:extLst>
              <a:ext uri="{FF2B5EF4-FFF2-40B4-BE49-F238E27FC236}">
                <a16:creationId xmlns:a16="http://schemas.microsoft.com/office/drawing/2014/main" id="{8FA1C750-C0D0-AC94-92E2-C174A40D0F35}"/>
              </a:ext>
            </a:extLst>
          </p:cNvPr>
          <p:cNvSpPr>
            <a:spLocks noChangeArrowheads="1"/>
          </p:cNvSpPr>
          <p:nvPr/>
        </p:nvSpPr>
        <p:spPr bwMode="auto">
          <a:xfrm>
            <a:off x="4267201" y="1371600"/>
            <a:ext cx="3508375" cy="644525"/>
          </a:xfrm>
          <a:prstGeom prst="rect">
            <a:avLst/>
          </a:prstGeom>
          <a:noFill/>
          <a:ln w="12700">
            <a:noFill/>
            <a:miter lim="800000"/>
            <a:headEnd/>
            <a:tailEnd/>
          </a:ln>
        </p:spPr>
        <p:txBody>
          <a:bodyPr wrap="none" lIns="90488" tIns="44450" rIns="90488" bIns="44450">
            <a:spAutoFit/>
          </a:bodyPr>
          <a:lstStyle/>
          <a:p>
            <a:pPr>
              <a:defRPr/>
            </a:pPr>
            <a:r>
              <a:rPr lang="en-US" sz="3600" b="1" dirty="0">
                <a:solidFill>
                  <a:schemeClr val="accent2">
                    <a:lumMod val="75000"/>
                  </a:schemeClr>
                </a:solidFill>
                <a:latin typeface="+mn-lt"/>
                <a:cs typeface="+mn-cs"/>
              </a:rPr>
              <a:t>Locus of Control</a:t>
            </a:r>
          </a:p>
        </p:txBody>
      </p:sp>
      <p:sp>
        <p:nvSpPr>
          <p:cNvPr id="25612" name="Rectangle 23">
            <a:extLst>
              <a:ext uri="{FF2B5EF4-FFF2-40B4-BE49-F238E27FC236}">
                <a16:creationId xmlns:a16="http://schemas.microsoft.com/office/drawing/2014/main" id="{3CDDC2D3-ADDC-4451-7ADA-7A6E581BD3A9}"/>
              </a:ext>
            </a:extLst>
          </p:cNvPr>
          <p:cNvSpPr>
            <a:spLocks noChangeArrowheads="1"/>
          </p:cNvSpPr>
          <p:nvPr/>
        </p:nvSpPr>
        <p:spPr bwMode="auto">
          <a:xfrm>
            <a:off x="3038476" y="1981200"/>
            <a:ext cx="1495425" cy="582613"/>
          </a:xfrm>
          <a:prstGeom prst="rect">
            <a:avLst/>
          </a:prstGeom>
          <a:noFill/>
          <a:ln w="12700">
            <a:noFill/>
            <a:miter lim="800000"/>
            <a:headEnd/>
            <a:tailEnd/>
          </a:ln>
        </p:spPr>
        <p:txBody>
          <a:bodyPr wrap="none" lIns="90488" tIns="44450" rIns="90488" bIns="44450">
            <a:spAutoFit/>
          </a:bodyPr>
          <a:lstStyle/>
          <a:p>
            <a:pPr>
              <a:defRPr/>
            </a:pPr>
            <a:r>
              <a:rPr lang="en-US" sz="3200" dirty="0">
                <a:solidFill>
                  <a:schemeClr val="folHlink"/>
                </a:solidFill>
                <a:latin typeface="+mn-lt"/>
                <a:cs typeface="+mn-cs"/>
              </a:rPr>
              <a:t>Internal</a:t>
            </a:r>
          </a:p>
        </p:txBody>
      </p:sp>
      <p:sp>
        <p:nvSpPr>
          <p:cNvPr id="25613" name="Rectangle 24">
            <a:extLst>
              <a:ext uri="{FF2B5EF4-FFF2-40B4-BE49-F238E27FC236}">
                <a16:creationId xmlns:a16="http://schemas.microsoft.com/office/drawing/2014/main" id="{A8A80717-484C-1143-514D-402D77B28E12}"/>
              </a:ext>
            </a:extLst>
          </p:cNvPr>
          <p:cNvSpPr>
            <a:spLocks noChangeArrowheads="1"/>
          </p:cNvSpPr>
          <p:nvPr/>
        </p:nvSpPr>
        <p:spPr bwMode="auto">
          <a:xfrm>
            <a:off x="7623176" y="1981200"/>
            <a:ext cx="1592263" cy="582613"/>
          </a:xfrm>
          <a:prstGeom prst="rect">
            <a:avLst/>
          </a:prstGeom>
          <a:noFill/>
          <a:ln w="12700">
            <a:noFill/>
            <a:miter lim="800000"/>
            <a:headEnd/>
            <a:tailEnd/>
          </a:ln>
        </p:spPr>
        <p:txBody>
          <a:bodyPr wrap="none" lIns="90488" tIns="44450" rIns="90488" bIns="44450">
            <a:spAutoFit/>
          </a:bodyPr>
          <a:lstStyle/>
          <a:p>
            <a:pPr>
              <a:defRPr/>
            </a:pPr>
            <a:r>
              <a:rPr lang="en-US" sz="3200" dirty="0">
                <a:solidFill>
                  <a:schemeClr val="folHlink"/>
                </a:solidFill>
                <a:latin typeface="+mn-lt"/>
                <a:cs typeface="+mn-cs"/>
              </a:rPr>
              <a:t>External</a:t>
            </a:r>
          </a:p>
        </p:txBody>
      </p:sp>
      <p:grpSp>
        <p:nvGrpSpPr>
          <p:cNvPr id="104462" name="Group 122">
            <a:extLst>
              <a:ext uri="{FF2B5EF4-FFF2-40B4-BE49-F238E27FC236}">
                <a16:creationId xmlns:a16="http://schemas.microsoft.com/office/drawing/2014/main" id="{42EAB3CA-3189-5BE8-17A9-8FF05153AC5B}"/>
              </a:ext>
            </a:extLst>
          </p:cNvPr>
          <p:cNvGrpSpPr>
            <a:grpSpLocks/>
          </p:cNvGrpSpPr>
          <p:nvPr/>
        </p:nvGrpSpPr>
        <p:grpSpPr bwMode="auto">
          <a:xfrm>
            <a:off x="2509838" y="2709863"/>
            <a:ext cx="2589212" cy="3343275"/>
            <a:chOff x="765" y="2139"/>
            <a:chExt cx="1631" cy="2106"/>
          </a:xfrm>
        </p:grpSpPr>
        <p:grpSp>
          <p:nvGrpSpPr>
            <p:cNvPr id="104504" name="Group 120">
              <a:extLst>
                <a:ext uri="{FF2B5EF4-FFF2-40B4-BE49-F238E27FC236}">
                  <a16:creationId xmlns:a16="http://schemas.microsoft.com/office/drawing/2014/main" id="{1DC27D2C-C034-55D3-89BB-221769B2F284}"/>
                </a:ext>
              </a:extLst>
            </p:cNvPr>
            <p:cNvGrpSpPr>
              <a:grpSpLocks/>
            </p:cNvGrpSpPr>
            <p:nvPr/>
          </p:nvGrpSpPr>
          <p:grpSpPr bwMode="auto">
            <a:xfrm>
              <a:off x="765" y="2139"/>
              <a:ext cx="1631" cy="912"/>
              <a:chOff x="721" y="2016"/>
              <a:chExt cx="1631" cy="912"/>
            </a:xfrm>
          </p:grpSpPr>
          <p:grpSp>
            <p:nvGrpSpPr>
              <p:cNvPr id="104559" name="Group 119">
                <a:extLst>
                  <a:ext uri="{FF2B5EF4-FFF2-40B4-BE49-F238E27FC236}">
                    <a16:creationId xmlns:a16="http://schemas.microsoft.com/office/drawing/2014/main" id="{A19FBE64-14C4-17AA-AFDA-4355E7D92D33}"/>
                  </a:ext>
                </a:extLst>
              </p:cNvPr>
              <p:cNvGrpSpPr>
                <a:grpSpLocks/>
              </p:cNvGrpSpPr>
              <p:nvPr/>
            </p:nvGrpSpPr>
            <p:grpSpPr bwMode="auto">
              <a:xfrm>
                <a:off x="721" y="2016"/>
                <a:ext cx="1631" cy="912"/>
                <a:chOff x="721" y="2016"/>
                <a:chExt cx="1631" cy="912"/>
              </a:xfrm>
            </p:grpSpPr>
            <p:sp>
              <p:nvSpPr>
                <p:cNvPr id="104561" name="Freeform 10">
                  <a:extLst>
                    <a:ext uri="{FF2B5EF4-FFF2-40B4-BE49-F238E27FC236}">
                      <a16:creationId xmlns:a16="http://schemas.microsoft.com/office/drawing/2014/main" id="{66051854-51F7-3984-960C-D41BABA0092D}"/>
                    </a:ext>
                  </a:extLst>
                </p:cNvPr>
                <p:cNvSpPr>
                  <a:spLocks/>
                </p:cNvSpPr>
                <p:nvPr/>
              </p:nvSpPr>
              <p:spPr bwMode="auto">
                <a:xfrm>
                  <a:off x="721" y="2016"/>
                  <a:ext cx="1631" cy="912"/>
                </a:xfrm>
                <a:custGeom>
                  <a:avLst/>
                  <a:gdLst>
                    <a:gd name="T0" fmla="*/ 431 w 1538"/>
                    <a:gd name="T1" fmla="*/ 0 h 1036"/>
                    <a:gd name="T2" fmla="*/ 348 w 1538"/>
                    <a:gd name="T3" fmla="*/ 0 h 1036"/>
                    <a:gd name="T4" fmla="*/ 265 w 1538"/>
                    <a:gd name="T5" fmla="*/ 4 h 1036"/>
                    <a:gd name="T6" fmla="*/ 192 w 1538"/>
                    <a:gd name="T7" fmla="*/ 7 h 1036"/>
                    <a:gd name="T8" fmla="*/ 127 w 1538"/>
                    <a:gd name="T9" fmla="*/ 11 h 1036"/>
                    <a:gd name="T10" fmla="*/ 75 w 1538"/>
                    <a:gd name="T11" fmla="*/ 16 h 1036"/>
                    <a:gd name="T12" fmla="*/ 37 w 1538"/>
                    <a:gd name="T13" fmla="*/ 22 h 1036"/>
                    <a:gd name="T14" fmla="*/ 6 w 1538"/>
                    <a:gd name="T15" fmla="*/ 28 h 1036"/>
                    <a:gd name="T16" fmla="*/ 0 w 1538"/>
                    <a:gd name="T17" fmla="*/ 36 h 1036"/>
                    <a:gd name="T18" fmla="*/ 0 w 1538"/>
                    <a:gd name="T19" fmla="*/ 124 h 1036"/>
                    <a:gd name="T20" fmla="*/ 0 w 1538"/>
                    <a:gd name="T21" fmla="*/ 178 h 1036"/>
                    <a:gd name="T22" fmla="*/ 6 w 1538"/>
                    <a:gd name="T23" fmla="*/ 185 h 1036"/>
                    <a:gd name="T24" fmla="*/ 37 w 1538"/>
                    <a:gd name="T25" fmla="*/ 192 h 1036"/>
                    <a:gd name="T26" fmla="*/ 75 w 1538"/>
                    <a:gd name="T27" fmla="*/ 198 h 1036"/>
                    <a:gd name="T28" fmla="*/ 127 w 1538"/>
                    <a:gd name="T29" fmla="*/ 203 h 1036"/>
                    <a:gd name="T30" fmla="*/ 192 w 1538"/>
                    <a:gd name="T31" fmla="*/ 208 h 1036"/>
                    <a:gd name="T32" fmla="*/ 265 w 1538"/>
                    <a:gd name="T33" fmla="*/ 210 h 1036"/>
                    <a:gd name="T34" fmla="*/ 348 w 1538"/>
                    <a:gd name="T35" fmla="*/ 214 h 1036"/>
                    <a:gd name="T36" fmla="*/ 431 w 1538"/>
                    <a:gd name="T37" fmla="*/ 214 h 1036"/>
                    <a:gd name="T38" fmla="*/ 1233 w 1538"/>
                    <a:gd name="T39" fmla="*/ 328 h 1036"/>
                    <a:gd name="T40" fmla="*/ 1084 w 1538"/>
                    <a:gd name="T41" fmla="*/ 214 h 1036"/>
                    <a:gd name="T42" fmla="*/ 2170 w 1538"/>
                    <a:gd name="T43" fmla="*/ 214 h 1036"/>
                    <a:gd name="T44" fmla="*/ 2253 w 1538"/>
                    <a:gd name="T45" fmla="*/ 214 h 1036"/>
                    <a:gd name="T46" fmla="*/ 2338 w 1538"/>
                    <a:gd name="T47" fmla="*/ 210 h 1036"/>
                    <a:gd name="T48" fmla="*/ 2415 w 1538"/>
                    <a:gd name="T49" fmla="*/ 208 h 1036"/>
                    <a:gd name="T50" fmla="*/ 2477 w 1538"/>
                    <a:gd name="T51" fmla="*/ 203 h 1036"/>
                    <a:gd name="T52" fmla="*/ 2532 w 1538"/>
                    <a:gd name="T53" fmla="*/ 198 h 1036"/>
                    <a:gd name="T54" fmla="*/ 2573 w 1538"/>
                    <a:gd name="T55" fmla="*/ 192 h 1036"/>
                    <a:gd name="T56" fmla="*/ 2597 w 1538"/>
                    <a:gd name="T57" fmla="*/ 185 h 1036"/>
                    <a:gd name="T58" fmla="*/ 2609 w 1538"/>
                    <a:gd name="T59" fmla="*/ 178 h 1036"/>
                    <a:gd name="T60" fmla="*/ 2609 w 1538"/>
                    <a:gd name="T61" fmla="*/ 124 h 1036"/>
                    <a:gd name="T62" fmla="*/ 2609 w 1538"/>
                    <a:gd name="T63" fmla="*/ 36 h 1036"/>
                    <a:gd name="T64" fmla="*/ 2597 w 1538"/>
                    <a:gd name="T65" fmla="*/ 28 h 1036"/>
                    <a:gd name="T66" fmla="*/ 2573 w 1538"/>
                    <a:gd name="T67" fmla="*/ 22 h 1036"/>
                    <a:gd name="T68" fmla="*/ 2532 w 1538"/>
                    <a:gd name="T69" fmla="*/ 16 h 1036"/>
                    <a:gd name="T70" fmla="*/ 2477 w 1538"/>
                    <a:gd name="T71" fmla="*/ 11 h 1036"/>
                    <a:gd name="T72" fmla="*/ 2415 w 1538"/>
                    <a:gd name="T73" fmla="*/ 7 h 1036"/>
                    <a:gd name="T74" fmla="*/ 2338 w 1538"/>
                    <a:gd name="T75" fmla="*/ 4 h 1036"/>
                    <a:gd name="T76" fmla="*/ 2253 w 1538"/>
                    <a:gd name="T77" fmla="*/ 0 h 1036"/>
                    <a:gd name="T78" fmla="*/ 2170 w 1538"/>
                    <a:gd name="T79" fmla="*/ 0 h 1036"/>
                    <a:gd name="T80" fmla="*/ 1084 w 1538"/>
                    <a:gd name="T81" fmla="*/ 0 h 1036"/>
                    <a:gd name="T82" fmla="*/ 431 w 1538"/>
                    <a:gd name="T83" fmla="*/ 0 h 10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38"/>
                    <a:gd name="T127" fmla="*/ 0 h 1036"/>
                    <a:gd name="T128" fmla="*/ 1538 w 1538"/>
                    <a:gd name="T129" fmla="*/ 1036 h 10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38" h="1036">
                      <a:moveTo>
                        <a:pt x="255" y="0"/>
                      </a:moveTo>
                      <a:lnTo>
                        <a:pt x="204" y="0"/>
                      </a:lnTo>
                      <a:lnTo>
                        <a:pt x="157" y="10"/>
                      </a:lnTo>
                      <a:lnTo>
                        <a:pt x="113" y="20"/>
                      </a:lnTo>
                      <a:lnTo>
                        <a:pt x="75" y="34"/>
                      </a:lnTo>
                      <a:lnTo>
                        <a:pt x="44" y="49"/>
                      </a:lnTo>
                      <a:lnTo>
                        <a:pt x="22" y="68"/>
                      </a:lnTo>
                      <a:lnTo>
                        <a:pt x="6" y="88"/>
                      </a:lnTo>
                      <a:lnTo>
                        <a:pt x="0" y="112"/>
                      </a:lnTo>
                      <a:lnTo>
                        <a:pt x="0" y="391"/>
                      </a:lnTo>
                      <a:lnTo>
                        <a:pt x="0" y="561"/>
                      </a:lnTo>
                      <a:lnTo>
                        <a:pt x="6" y="581"/>
                      </a:lnTo>
                      <a:lnTo>
                        <a:pt x="22" y="605"/>
                      </a:lnTo>
                      <a:lnTo>
                        <a:pt x="44" y="625"/>
                      </a:lnTo>
                      <a:lnTo>
                        <a:pt x="75" y="640"/>
                      </a:lnTo>
                      <a:lnTo>
                        <a:pt x="113" y="654"/>
                      </a:lnTo>
                      <a:lnTo>
                        <a:pt x="157" y="664"/>
                      </a:lnTo>
                      <a:lnTo>
                        <a:pt x="204" y="674"/>
                      </a:lnTo>
                      <a:lnTo>
                        <a:pt x="255" y="674"/>
                      </a:lnTo>
                      <a:lnTo>
                        <a:pt x="727" y="1035"/>
                      </a:lnTo>
                      <a:lnTo>
                        <a:pt x="639" y="674"/>
                      </a:lnTo>
                      <a:lnTo>
                        <a:pt x="1279" y="674"/>
                      </a:lnTo>
                      <a:lnTo>
                        <a:pt x="1329" y="674"/>
                      </a:lnTo>
                      <a:lnTo>
                        <a:pt x="1379" y="664"/>
                      </a:lnTo>
                      <a:lnTo>
                        <a:pt x="1424" y="654"/>
                      </a:lnTo>
                      <a:lnTo>
                        <a:pt x="1461" y="640"/>
                      </a:lnTo>
                      <a:lnTo>
                        <a:pt x="1493" y="625"/>
                      </a:lnTo>
                      <a:lnTo>
                        <a:pt x="1518" y="605"/>
                      </a:lnTo>
                      <a:lnTo>
                        <a:pt x="1531" y="581"/>
                      </a:lnTo>
                      <a:lnTo>
                        <a:pt x="1537" y="561"/>
                      </a:lnTo>
                      <a:lnTo>
                        <a:pt x="1537" y="391"/>
                      </a:lnTo>
                      <a:lnTo>
                        <a:pt x="1537" y="112"/>
                      </a:lnTo>
                      <a:lnTo>
                        <a:pt x="1531" y="88"/>
                      </a:lnTo>
                      <a:lnTo>
                        <a:pt x="1518" y="68"/>
                      </a:lnTo>
                      <a:lnTo>
                        <a:pt x="1493" y="49"/>
                      </a:lnTo>
                      <a:lnTo>
                        <a:pt x="1461" y="34"/>
                      </a:lnTo>
                      <a:lnTo>
                        <a:pt x="1424" y="20"/>
                      </a:lnTo>
                      <a:lnTo>
                        <a:pt x="1379" y="10"/>
                      </a:lnTo>
                      <a:lnTo>
                        <a:pt x="1329" y="0"/>
                      </a:lnTo>
                      <a:lnTo>
                        <a:pt x="1279" y="0"/>
                      </a:lnTo>
                      <a:lnTo>
                        <a:pt x="639" y="0"/>
                      </a:lnTo>
                      <a:lnTo>
                        <a:pt x="255" y="0"/>
                      </a:lnTo>
                    </a:path>
                  </a:pathLst>
                </a:custGeom>
                <a:solidFill>
                  <a:schemeClr val="accent1"/>
                </a:solidFill>
                <a:ln w="28575" cap="rnd">
                  <a:solidFill>
                    <a:srgbClr val="333333"/>
                  </a:solidFill>
                  <a:round/>
                  <a:headEnd/>
                  <a:tailEnd/>
                </a:ln>
              </p:spPr>
              <p:txBody>
                <a:bodyPr/>
                <a:lstStyle/>
                <a:p>
                  <a:endParaRPr lang="en-US"/>
                </a:p>
              </p:txBody>
            </p:sp>
            <p:sp>
              <p:nvSpPr>
                <p:cNvPr id="104562" name="Rectangle 11">
                  <a:extLst>
                    <a:ext uri="{FF2B5EF4-FFF2-40B4-BE49-F238E27FC236}">
                      <a16:creationId xmlns:a16="http://schemas.microsoft.com/office/drawing/2014/main" id="{323048A6-8898-4AE2-33D6-F22918207C02}"/>
                    </a:ext>
                  </a:extLst>
                </p:cNvPr>
                <p:cNvSpPr>
                  <a:spLocks noChangeArrowheads="1"/>
                </p:cNvSpPr>
                <p:nvPr/>
              </p:nvSpPr>
              <p:spPr bwMode="auto">
                <a:xfrm>
                  <a:off x="844" y="2067"/>
                  <a:ext cx="1383" cy="49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grpSp>
          <p:sp>
            <p:nvSpPr>
              <p:cNvPr id="2" name="Rectangle 12">
                <a:extLst>
                  <a:ext uri="{FF2B5EF4-FFF2-40B4-BE49-F238E27FC236}">
                    <a16:creationId xmlns:a16="http://schemas.microsoft.com/office/drawing/2014/main" id="{3B908236-6335-ED9B-BE33-52711C0A9459}"/>
                  </a:ext>
                </a:extLst>
              </p:cNvPr>
              <p:cNvSpPr>
                <a:spLocks noChangeArrowheads="1"/>
              </p:cNvSpPr>
              <p:nvPr/>
            </p:nvSpPr>
            <p:spPr bwMode="auto">
              <a:xfrm>
                <a:off x="852" y="2064"/>
                <a:ext cx="1367" cy="522"/>
              </a:xfrm>
              <a:prstGeom prst="rect">
                <a:avLst/>
              </a:prstGeom>
              <a:noFill/>
              <a:ln w="12700">
                <a:noFill/>
                <a:miter lim="800000"/>
                <a:headEnd/>
                <a:tailEnd/>
              </a:ln>
            </p:spPr>
            <p:txBody>
              <a:bodyPr wrap="none" lIns="90488" tIns="44450" rIns="90488" bIns="44450">
                <a:spAutoFit/>
              </a:bodyPr>
              <a:lstStyle/>
              <a:p>
                <a:pPr algn="ctr">
                  <a:defRPr/>
                </a:pPr>
                <a:r>
                  <a:rPr lang="en-US" sz="2400" dirty="0">
                    <a:solidFill>
                      <a:srgbClr val="000000"/>
                    </a:solidFill>
                    <a:latin typeface="+mn-lt"/>
                    <a:cs typeface="+mn-cs"/>
                  </a:rPr>
                  <a:t>I control what </a:t>
                </a:r>
              </a:p>
              <a:p>
                <a:pPr algn="ctr">
                  <a:defRPr/>
                </a:pPr>
                <a:r>
                  <a:rPr lang="en-US" sz="2400" dirty="0">
                    <a:solidFill>
                      <a:srgbClr val="000000"/>
                    </a:solidFill>
                    <a:latin typeface="+mn-lt"/>
                    <a:cs typeface="+mn-cs"/>
                  </a:rPr>
                  <a:t>happens to me!</a:t>
                </a:r>
              </a:p>
            </p:txBody>
          </p:sp>
        </p:grpSp>
        <p:grpSp>
          <p:nvGrpSpPr>
            <p:cNvPr id="104505" name="Group 121">
              <a:extLst>
                <a:ext uri="{FF2B5EF4-FFF2-40B4-BE49-F238E27FC236}">
                  <a16:creationId xmlns:a16="http://schemas.microsoft.com/office/drawing/2014/main" id="{8826F7D2-9763-101B-75C4-7F281EBD1C57}"/>
                </a:ext>
              </a:extLst>
            </p:cNvPr>
            <p:cNvGrpSpPr>
              <a:grpSpLocks/>
            </p:cNvGrpSpPr>
            <p:nvPr/>
          </p:nvGrpSpPr>
          <p:grpSpPr bwMode="auto">
            <a:xfrm>
              <a:off x="913" y="3072"/>
              <a:ext cx="1337" cy="1173"/>
              <a:chOff x="1159" y="2907"/>
              <a:chExt cx="1472" cy="1400"/>
            </a:xfrm>
          </p:grpSpPr>
          <p:sp>
            <p:nvSpPr>
              <p:cNvPr id="104506" name="Freeform 62">
                <a:extLst>
                  <a:ext uri="{FF2B5EF4-FFF2-40B4-BE49-F238E27FC236}">
                    <a16:creationId xmlns:a16="http://schemas.microsoft.com/office/drawing/2014/main" id="{8A89C641-ACF4-E6CA-CA3F-ED7130B06D8C}"/>
                  </a:ext>
                </a:extLst>
              </p:cNvPr>
              <p:cNvSpPr>
                <a:spLocks/>
              </p:cNvSpPr>
              <p:nvPr/>
            </p:nvSpPr>
            <p:spPr bwMode="auto">
              <a:xfrm>
                <a:off x="1195" y="2907"/>
                <a:ext cx="835" cy="761"/>
              </a:xfrm>
              <a:custGeom>
                <a:avLst/>
                <a:gdLst>
                  <a:gd name="T0" fmla="*/ 0 w 1669"/>
                  <a:gd name="T1" fmla="*/ 3 h 1522"/>
                  <a:gd name="T2" fmla="*/ 1 w 1669"/>
                  <a:gd name="T3" fmla="*/ 3 h 1522"/>
                  <a:gd name="T4" fmla="*/ 1 w 1669"/>
                  <a:gd name="T5" fmla="*/ 3 h 1522"/>
                  <a:gd name="T6" fmla="*/ 1 w 1669"/>
                  <a:gd name="T7" fmla="*/ 3 h 1522"/>
                  <a:gd name="T8" fmla="*/ 1 w 1669"/>
                  <a:gd name="T9" fmla="*/ 3 h 1522"/>
                  <a:gd name="T10" fmla="*/ 1 w 1669"/>
                  <a:gd name="T11" fmla="*/ 3 h 1522"/>
                  <a:gd name="T12" fmla="*/ 1 w 1669"/>
                  <a:gd name="T13" fmla="*/ 3 h 1522"/>
                  <a:gd name="T14" fmla="*/ 1 w 1669"/>
                  <a:gd name="T15" fmla="*/ 3 h 1522"/>
                  <a:gd name="T16" fmla="*/ 1 w 1669"/>
                  <a:gd name="T17" fmla="*/ 3 h 1522"/>
                  <a:gd name="T18" fmla="*/ 1 w 1669"/>
                  <a:gd name="T19" fmla="*/ 2 h 1522"/>
                  <a:gd name="T20" fmla="*/ 1 w 1669"/>
                  <a:gd name="T21" fmla="*/ 2 h 1522"/>
                  <a:gd name="T22" fmla="*/ 1 w 1669"/>
                  <a:gd name="T23" fmla="*/ 2 h 1522"/>
                  <a:gd name="T24" fmla="*/ 1 w 1669"/>
                  <a:gd name="T25" fmla="*/ 2 h 1522"/>
                  <a:gd name="T26" fmla="*/ 1 w 1669"/>
                  <a:gd name="T27" fmla="*/ 2 h 1522"/>
                  <a:gd name="T28" fmla="*/ 1 w 1669"/>
                  <a:gd name="T29" fmla="*/ 2 h 1522"/>
                  <a:gd name="T30" fmla="*/ 1 w 1669"/>
                  <a:gd name="T31" fmla="*/ 2 h 1522"/>
                  <a:gd name="T32" fmla="*/ 1 w 1669"/>
                  <a:gd name="T33" fmla="*/ 1 h 1522"/>
                  <a:gd name="T34" fmla="*/ 1 w 1669"/>
                  <a:gd name="T35" fmla="*/ 1 h 1522"/>
                  <a:gd name="T36" fmla="*/ 1 w 1669"/>
                  <a:gd name="T37" fmla="*/ 1 h 1522"/>
                  <a:gd name="T38" fmla="*/ 1 w 1669"/>
                  <a:gd name="T39" fmla="*/ 1 h 1522"/>
                  <a:gd name="T40" fmla="*/ 1 w 1669"/>
                  <a:gd name="T41" fmla="*/ 1 h 1522"/>
                  <a:gd name="T42" fmla="*/ 1 w 1669"/>
                  <a:gd name="T43" fmla="*/ 1 h 1522"/>
                  <a:gd name="T44" fmla="*/ 2 w 1669"/>
                  <a:gd name="T45" fmla="*/ 1 h 1522"/>
                  <a:gd name="T46" fmla="*/ 2 w 1669"/>
                  <a:gd name="T47" fmla="*/ 1 h 1522"/>
                  <a:gd name="T48" fmla="*/ 2 w 1669"/>
                  <a:gd name="T49" fmla="*/ 1 h 1522"/>
                  <a:gd name="T50" fmla="*/ 2 w 1669"/>
                  <a:gd name="T51" fmla="*/ 1 h 1522"/>
                  <a:gd name="T52" fmla="*/ 2 w 1669"/>
                  <a:gd name="T53" fmla="*/ 1 h 1522"/>
                  <a:gd name="T54" fmla="*/ 2 w 1669"/>
                  <a:gd name="T55" fmla="*/ 1 h 1522"/>
                  <a:gd name="T56" fmla="*/ 2 w 1669"/>
                  <a:gd name="T57" fmla="*/ 1 h 1522"/>
                  <a:gd name="T58" fmla="*/ 2 w 1669"/>
                  <a:gd name="T59" fmla="*/ 1 h 1522"/>
                  <a:gd name="T60" fmla="*/ 2 w 1669"/>
                  <a:gd name="T61" fmla="*/ 1 h 1522"/>
                  <a:gd name="T62" fmla="*/ 2 w 1669"/>
                  <a:gd name="T63" fmla="*/ 1 h 1522"/>
                  <a:gd name="T64" fmla="*/ 2 w 1669"/>
                  <a:gd name="T65" fmla="*/ 1 h 1522"/>
                  <a:gd name="T66" fmla="*/ 2 w 1669"/>
                  <a:gd name="T67" fmla="*/ 1 h 1522"/>
                  <a:gd name="T68" fmla="*/ 2 w 1669"/>
                  <a:gd name="T69" fmla="*/ 1 h 1522"/>
                  <a:gd name="T70" fmla="*/ 2 w 1669"/>
                  <a:gd name="T71" fmla="*/ 1 h 1522"/>
                  <a:gd name="T72" fmla="*/ 3 w 1669"/>
                  <a:gd name="T73" fmla="*/ 1 h 1522"/>
                  <a:gd name="T74" fmla="*/ 3 w 1669"/>
                  <a:gd name="T75" fmla="*/ 1 h 1522"/>
                  <a:gd name="T76" fmla="*/ 3 w 1669"/>
                  <a:gd name="T77" fmla="*/ 1 h 1522"/>
                  <a:gd name="T78" fmla="*/ 3 w 1669"/>
                  <a:gd name="T79" fmla="*/ 1 h 1522"/>
                  <a:gd name="T80" fmla="*/ 3 w 1669"/>
                  <a:gd name="T81" fmla="*/ 1 h 1522"/>
                  <a:gd name="T82" fmla="*/ 3 w 1669"/>
                  <a:gd name="T83" fmla="*/ 1 h 1522"/>
                  <a:gd name="T84" fmla="*/ 3 w 1669"/>
                  <a:gd name="T85" fmla="*/ 1 h 1522"/>
                  <a:gd name="T86" fmla="*/ 3 w 1669"/>
                  <a:gd name="T87" fmla="*/ 1 h 1522"/>
                  <a:gd name="T88" fmla="*/ 3 w 1669"/>
                  <a:gd name="T89" fmla="*/ 0 h 1522"/>
                  <a:gd name="T90" fmla="*/ 3 w 1669"/>
                  <a:gd name="T91" fmla="*/ 1 h 1522"/>
                  <a:gd name="T92" fmla="*/ 3 w 1669"/>
                  <a:gd name="T93" fmla="*/ 1 h 1522"/>
                  <a:gd name="T94" fmla="*/ 3 w 1669"/>
                  <a:gd name="T95" fmla="*/ 1 h 1522"/>
                  <a:gd name="T96" fmla="*/ 4 w 1669"/>
                  <a:gd name="T97" fmla="*/ 1 h 1522"/>
                  <a:gd name="T98" fmla="*/ 4 w 1669"/>
                  <a:gd name="T99" fmla="*/ 1 h 1522"/>
                  <a:gd name="T100" fmla="*/ 4 w 1669"/>
                  <a:gd name="T101" fmla="*/ 1 h 1522"/>
                  <a:gd name="T102" fmla="*/ 1 w 1669"/>
                  <a:gd name="T103" fmla="*/ 3 h 1522"/>
                  <a:gd name="T104" fmla="*/ 0 w 1669"/>
                  <a:gd name="T105" fmla="*/ 3 h 1522"/>
                  <a:gd name="T106" fmla="*/ 0 w 1669"/>
                  <a:gd name="T107" fmla="*/ 3 h 15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669"/>
                  <a:gd name="T163" fmla="*/ 0 h 1522"/>
                  <a:gd name="T164" fmla="*/ 1669 w 1669"/>
                  <a:gd name="T165" fmla="*/ 1522 h 15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669" h="1522">
                    <a:moveTo>
                      <a:pt x="0" y="1394"/>
                    </a:moveTo>
                    <a:lnTo>
                      <a:pt x="36" y="1324"/>
                    </a:lnTo>
                    <a:lnTo>
                      <a:pt x="35" y="1318"/>
                    </a:lnTo>
                    <a:lnTo>
                      <a:pt x="32" y="1301"/>
                    </a:lnTo>
                    <a:lnTo>
                      <a:pt x="27" y="1273"/>
                    </a:lnTo>
                    <a:lnTo>
                      <a:pt x="22" y="1237"/>
                    </a:lnTo>
                    <a:lnTo>
                      <a:pt x="15" y="1193"/>
                    </a:lnTo>
                    <a:lnTo>
                      <a:pt x="14" y="1141"/>
                    </a:lnTo>
                    <a:lnTo>
                      <a:pt x="11" y="1083"/>
                    </a:lnTo>
                    <a:lnTo>
                      <a:pt x="14" y="1020"/>
                    </a:lnTo>
                    <a:lnTo>
                      <a:pt x="19" y="952"/>
                    </a:lnTo>
                    <a:lnTo>
                      <a:pt x="31" y="881"/>
                    </a:lnTo>
                    <a:lnTo>
                      <a:pt x="46" y="806"/>
                    </a:lnTo>
                    <a:lnTo>
                      <a:pt x="69" y="731"/>
                    </a:lnTo>
                    <a:lnTo>
                      <a:pt x="100" y="653"/>
                    </a:lnTo>
                    <a:lnTo>
                      <a:pt x="139" y="578"/>
                    </a:lnTo>
                    <a:lnTo>
                      <a:pt x="186" y="502"/>
                    </a:lnTo>
                    <a:lnTo>
                      <a:pt x="246" y="429"/>
                    </a:lnTo>
                    <a:lnTo>
                      <a:pt x="309" y="361"/>
                    </a:lnTo>
                    <a:lnTo>
                      <a:pt x="373" y="304"/>
                    </a:lnTo>
                    <a:lnTo>
                      <a:pt x="439" y="256"/>
                    </a:lnTo>
                    <a:lnTo>
                      <a:pt x="503" y="217"/>
                    </a:lnTo>
                    <a:lnTo>
                      <a:pt x="568" y="186"/>
                    </a:lnTo>
                    <a:lnTo>
                      <a:pt x="628" y="162"/>
                    </a:lnTo>
                    <a:lnTo>
                      <a:pt x="688" y="144"/>
                    </a:lnTo>
                    <a:lnTo>
                      <a:pt x="745" y="132"/>
                    </a:lnTo>
                    <a:lnTo>
                      <a:pt x="797" y="123"/>
                    </a:lnTo>
                    <a:lnTo>
                      <a:pt x="843" y="117"/>
                    </a:lnTo>
                    <a:lnTo>
                      <a:pt x="885" y="115"/>
                    </a:lnTo>
                    <a:lnTo>
                      <a:pt x="922" y="116"/>
                    </a:lnTo>
                    <a:lnTo>
                      <a:pt x="951" y="117"/>
                    </a:lnTo>
                    <a:lnTo>
                      <a:pt x="973" y="120"/>
                    </a:lnTo>
                    <a:lnTo>
                      <a:pt x="986" y="121"/>
                    </a:lnTo>
                    <a:lnTo>
                      <a:pt x="992" y="123"/>
                    </a:lnTo>
                    <a:lnTo>
                      <a:pt x="994" y="120"/>
                    </a:lnTo>
                    <a:lnTo>
                      <a:pt x="1007" y="112"/>
                    </a:lnTo>
                    <a:lnTo>
                      <a:pt x="1026" y="99"/>
                    </a:lnTo>
                    <a:lnTo>
                      <a:pt x="1051" y="86"/>
                    </a:lnTo>
                    <a:lnTo>
                      <a:pt x="1081" y="69"/>
                    </a:lnTo>
                    <a:lnTo>
                      <a:pt x="1118" y="53"/>
                    </a:lnTo>
                    <a:lnTo>
                      <a:pt x="1160" y="36"/>
                    </a:lnTo>
                    <a:lnTo>
                      <a:pt x="1206" y="23"/>
                    </a:lnTo>
                    <a:lnTo>
                      <a:pt x="1255" y="11"/>
                    </a:lnTo>
                    <a:lnTo>
                      <a:pt x="1307" y="3"/>
                    </a:lnTo>
                    <a:lnTo>
                      <a:pt x="1361" y="0"/>
                    </a:lnTo>
                    <a:lnTo>
                      <a:pt x="1419" y="4"/>
                    </a:lnTo>
                    <a:lnTo>
                      <a:pt x="1476" y="15"/>
                    </a:lnTo>
                    <a:lnTo>
                      <a:pt x="1535" y="35"/>
                    </a:lnTo>
                    <a:lnTo>
                      <a:pt x="1594" y="62"/>
                    </a:lnTo>
                    <a:lnTo>
                      <a:pt x="1652" y="102"/>
                    </a:lnTo>
                    <a:lnTo>
                      <a:pt x="1669" y="189"/>
                    </a:lnTo>
                    <a:lnTo>
                      <a:pt x="156" y="1522"/>
                    </a:lnTo>
                    <a:lnTo>
                      <a:pt x="0" y="1394"/>
                    </a:lnTo>
                    <a:close/>
                  </a:path>
                </a:pathLst>
              </a:custGeom>
              <a:solidFill>
                <a:srgbClr val="7885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07" name="Freeform 63">
                <a:extLst>
                  <a:ext uri="{FF2B5EF4-FFF2-40B4-BE49-F238E27FC236}">
                    <a16:creationId xmlns:a16="http://schemas.microsoft.com/office/drawing/2014/main" id="{8F149EBD-7E57-B7E6-42B8-2CD5BFC61169}"/>
                  </a:ext>
                </a:extLst>
              </p:cNvPr>
              <p:cNvSpPr>
                <a:spLocks/>
              </p:cNvSpPr>
              <p:nvPr/>
            </p:nvSpPr>
            <p:spPr bwMode="auto">
              <a:xfrm>
                <a:off x="1245" y="2945"/>
                <a:ext cx="822" cy="773"/>
              </a:xfrm>
              <a:custGeom>
                <a:avLst/>
                <a:gdLst>
                  <a:gd name="T0" fmla="*/ 1 w 1643"/>
                  <a:gd name="T1" fmla="*/ 2 h 1547"/>
                  <a:gd name="T2" fmla="*/ 1 w 1643"/>
                  <a:gd name="T3" fmla="*/ 2 h 1547"/>
                  <a:gd name="T4" fmla="*/ 1 w 1643"/>
                  <a:gd name="T5" fmla="*/ 2 h 1547"/>
                  <a:gd name="T6" fmla="*/ 1 w 1643"/>
                  <a:gd name="T7" fmla="*/ 2 h 1547"/>
                  <a:gd name="T8" fmla="*/ 1 w 1643"/>
                  <a:gd name="T9" fmla="*/ 2 h 1547"/>
                  <a:gd name="T10" fmla="*/ 1 w 1643"/>
                  <a:gd name="T11" fmla="*/ 2 h 1547"/>
                  <a:gd name="T12" fmla="*/ 1 w 1643"/>
                  <a:gd name="T13" fmla="*/ 2 h 1547"/>
                  <a:gd name="T14" fmla="*/ 1 w 1643"/>
                  <a:gd name="T15" fmla="*/ 2 h 1547"/>
                  <a:gd name="T16" fmla="*/ 1 w 1643"/>
                  <a:gd name="T17" fmla="*/ 2 h 1547"/>
                  <a:gd name="T18" fmla="*/ 1 w 1643"/>
                  <a:gd name="T19" fmla="*/ 2 h 1547"/>
                  <a:gd name="T20" fmla="*/ 1 w 1643"/>
                  <a:gd name="T21" fmla="*/ 2 h 1547"/>
                  <a:gd name="T22" fmla="*/ 1 w 1643"/>
                  <a:gd name="T23" fmla="*/ 2 h 1547"/>
                  <a:gd name="T24" fmla="*/ 1 w 1643"/>
                  <a:gd name="T25" fmla="*/ 2 h 1547"/>
                  <a:gd name="T26" fmla="*/ 1 w 1643"/>
                  <a:gd name="T27" fmla="*/ 2 h 1547"/>
                  <a:gd name="T28" fmla="*/ 1 w 1643"/>
                  <a:gd name="T29" fmla="*/ 2 h 1547"/>
                  <a:gd name="T30" fmla="*/ 0 w 1643"/>
                  <a:gd name="T31" fmla="*/ 1 h 1547"/>
                  <a:gd name="T32" fmla="*/ 1 w 1643"/>
                  <a:gd name="T33" fmla="*/ 1 h 1547"/>
                  <a:gd name="T34" fmla="*/ 1 w 1643"/>
                  <a:gd name="T35" fmla="*/ 1 h 1547"/>
                  <a:gd name="T36" fmla="*/ 1 w 1643"/>
                  <a:gd name="T37" fmla="*/ 1 h 1547"/>
                  <a:gd name="T38" fmla="*/ 1 w 1643"/>
                  <a:gd name="T39" fmla="*/ 1 h 1547"/>
                  <a:gd name="T40" fmla="*/ 1 w 1643"/>
                  <a:gd name="T41" fmla="*/ 1 h 1547"/>
                  <a:gd name="T42" fmla="*/ 1 w 1643"/>
                  <a:gd name="T43" fmla="*/ 1 h 1547"/>
                  <a:gd name="T44" fmla="*/ 1 w 1643"/>
                  <a:gd name="T45" fmla="*/ 1 h 1547"/>
                  <a:gd name="T46" fmla="*/ 1 w 1643"/>
                  <a:gd name="T47" fmla="*/ 0 h 1547"/>
                  <a:gd name="T48" fmla="*/ 1 w 1643"/>
                  <a:gd name="T49" fmla="*/ 0 h 1547"/>
                  <a:gd name="T50" fmla="*/ 1 w 1643"/>
                  <a:gd name="T51" fmla="*/ 0 h 1547"/>
                  <a:gd name="T52" fmla="*/ 1 w 1643"/>
                  <a:gd name="T53" fmla="*/ 0 h 1547"/>
                  <a:gd name="T54" fmla="*/ 2 w 1643"/>
                  <a:gd name="T55" fmla="*/ 0 h 1547"/>
                  <a:gd name="T56" fmla="*/ 2 w 1643"/>
                  <a:gd name="T57" fmla="*/ 0 h 1547"/>
                  <a:gd name="T58" fmla="*/ 2 w 1643"/>
                  <a:gd name="T59" fmla="*/ 0 h 1547"/>
                  <a:gd name="T60" fmla="*/ 2 w 1643"/>
                  <a:gd name="T61" fmla="*/ 0 h 1547"/>
                  <a:gd name="T62" fmla="*/ 2 w 1643"/>
                  <a:gd name="T63" fmla="*/ 0 h 1547"/>
                  <a:gd name="T64" fmla="*/ 2 w 1643"/>
                  <a:gd name="T65" fmla="*/ 0 h 1547"/>
                  <a:gd name="T66" fmla="*/ 2 w 1643"/>
                  <a:gd name="T67" fmla="*/ 0 h 1547"/>
                  <a:gd name="T68" fmla="*/ 2 w 1643"/>
                  <a:gd name="T69" fmla="*/ 0 h 1547"/>
                  <a:gd name="T70" fmla="*/ 2 w 1643"/>
                  <a:gd name="T71" fmla="*/ 0 h 1547"/>
                  <a:gd name="T72" fmla="*/ 3 w 1643"/>
                  <a:gd name="T73" fmla="*/ 0 h 1547"/>
                  <a:gd name="T74" fmla="*/ 3 w 1643"/>
                  <a:gd name="T75" fmla="*/ 0 h 1547"/>
                  <a:gd name="T76" fmla="*/ 3 w 1643"/>
                  <a:gd name="T77" fmla="*/ 0 h 1547"/>
                  <a:gd name="T78" fmla="*/ 3 w 1643"/>
                  <a:gd name="T79" fmla="*/ 0 h 1547"/>
                  <a:gd name="T80" fmla="*/ 3 w 1643"/>
                  <a:gd name="T81" fmla="*/ 0 h 1547"/>
                  <a:gd name="T82" fmla="*/ 3 w 1643"/>
                  <a:gd name="T83" fmla="*/ 0 h 1547"/>
                  <a:gd name="T84" fmla="*/ 3 w 1643"/>
                  <a:gd name="T85" fmla="*/ 0 h 1547"/>
                  <a:gd name="T86" fmla="*/ 3 w 1643"/>
                  <a:gd name="T87" fmla="*/ 0 h 1547"/>
                  <a:gd name="T88" fmla="*/ 3 w 1643"/>
                  <a:gd name="T89" fmla="*/ 0 h 1547"/>
                  <a:gd name="T90" fmla="*/ 4 w 1643"/>
                  <a:gd name="T91" fmla="*/ 0 h 1547"/>
                  <a:gd name="T92" fmla="*/ 4 w 1643"/>
                  <a:gd name="T93" fmla="*/ 0 h 1547"/>
                  <a:gd name="T94" fmla="*/ 4 w 1643"/>
                  <a:gd name="T95" fmla="*/ 0 h 1547"/>
                  <a:gd name="T96" fmla="*/ 4 w 1643"/>
                  <a:gd name="T97" fmla="*/ 0 h 1547"/>
                  <a:gd name="T98" fmla="*/ 1 w 1643"/>
                  <a:gd name="T99" fmla="*/ 2 h 15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43"/>
                  <a:gd name="T151" fmla="*/ 0 h 1547"/>
                  <a:gd name="T152" fmla="*/ 1643 w 1643"/>
                  <a:gd name="T153" fmla="*/ 1547 h 15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43" h="1547">
                    <a:moveTo>
                      <a:pt x="10" y="1397"/>
                    </a:moveTo>
                    <a:lnTo>
                      <a:pt x="10" y="1395"/>
                    </a:lnTo>
                    <a:lnTo>
                      <a:pt x="13" y="1393"/>
                    </a:lnTo>
                    <a:lnTo>
                      <a:pt x="14" y="1389"/>
                    </a:lnTo>
                    <a:lnTo>
                      <a:pt x="20" y="1384"/>
                    </a:lnTo>
                    <a:lnTo>
                      <a:pt x="24" y="1377"/>
                    </a:lnTo>
                    <a:lnTo>
                      <a:pt x="30" y="1369"/>
                    </a:lnTo>
                    <a:lnTo>
                      <a:pt x="37" y="1360"/>
                    </a:lnTo>
                    <a:lnTo>
                      <a:pt x="43" y="1351"/>
                    </a:lnTo>
                    <a:lnTo>
                      <a:pt x="50" y="1339"/>
                    </a:lnTo>
                    <a:lnTo>
                      <a:pt x="55" y="1327"/>
                    </a:lnTo>
                    <a:lnTo>
                      <a:pt x="62" y="1314"/>
                    </a:lnTo>
                    <a:lnTo>
                      <a:pt x="68" y="1299"/>
                    </a:lnTo>
                    <a:lnTo>
                      <a:pt x="73" y="1282"/>
                    </a:lnTo>
                    <a:lnTo>
                      <a:pt x="77" y="1266"/>
                    </a:lnTo>
                    <a:lnTo>
                      <a:pt x="83" y="1249"/>
                    </a:lnTo>
                    <a:lnTo>
                      <a:pt x="87" y="1231"/>
                    </a:lnTo>
                    <a:lnTo>
                      <a:pt x="84" y="1230"/>
                    </a:lnTo>
                    <a:lnTo>
                      <a:pt x="81" y="1224"/>
                    </a:lnTo>
                    <a:lnTo>
                      <a:pt x="76" y="1216"/>
                    </a:lnTo>
                    <a:lnTo>
                      <a:pt x="71" y="1209"/>
                    </a:lnTo>
                    <a:lnTo>
                      <a:pt x="64" y="1195"/>
                    </a:lnTo>
                    <a:lnTo>
                      <a:pt x="56" y="1182"/>
                    </a:lnTo>
                    <a:lnTo>
                      <a:pt x="48" y="1166"/>
                    </a:lnTo>
                    <a:lnTo>
                      <a:pt x="41" y="1152"/>
                    </a:lnTo>
                    <a:lnTo>
                      <a:pt x="31" y="1134"/>
                    </a:lnTo>
                    <a:lnTo>
                      <a:pt x="24" y="1116"/>
                    </a:lnTo>
                    <a:lnTo>
                      <a:pt x="17" y="1097"/>
                    </a:lnTo>
                    <a:lnTo>
                      <a:pt x="10" y="1078"/>
                    </a:lnTo>
                    <a:lnTo>
                      <a:pt x="4" y="1058"/>
                    </a:lnTo>
                    <a:lnTo>
                      <a:pt x="2" y="1039"/>
                    </a:lnTo>
                    <a:lnTo>
                      <a:pt x="0" y="1020"/>
                    </a:lnTo>
                    <a:lnTo>
                      <a:pt x="2" y="1005"/>
                    </a:lnTo>
                    <a:lnTo>
                      <a:pt x="2" y="999"/>
                    </a:lnTo>
                    <a:lnTo>
                      <a:pt x="4" y="986"/>
                    </a:lnTo>
                    <a:lnTo>
                      <a:pt x="8" y="968"/>
                    </a:lnTo>
                    <a:lnTo>
                      <a:pt x="14" y="943"/>
                    </a:lnTo>
                    <a:lnTo>
                      <a:pt x="18" y="910"/>
                    </a:lnTo>
                    <a:lnTo>
                      <a:pt x="27" y="874"/>
                    </a:lnTo>
                    <a:lnTo>
                      <a:pt x="39" y="833"/>
                    </a:lnTo>
                    <a:lnTo>
                      <a:pt x="52" y="789"/>
                    </a:lnTo>
                    <a:lnTo>
                      <a:pt x="67" y="741"/>
                    </a:lnTo>
                    <a:lnTo>
                      <a:pt x="84" y="693"/>
                    </a:lnTo>
                    <a:lnTo>
                      <a:pt x="102" y="641"/>
                    </a:lnTo>
                    <a:lnTo>
                      <a:pt x="125" y="591"/>
                    </a:lnTo>
                    <a:lnTo>
                      <a:pt x="148" y="539"/>
                    </a:lnTo>
                    <a:lnTo>
                      <a:pt x="176" y="489"/>
                    </a:lnTo>
                    <a:lnTo>
                      <a:pt x="205" y="440"/>
                    </a:lnTo>
                    <a:lnTo>
                      <a:pt x="239" y="394"/>
                    </a:lnTo>
                    <a:lnTo>
                      <a:pt x="275" y="350"/>
                    </a:lnTo>
                    <a:lnTo>
                      <a:pt x="320" y="312"/>
                    </a:lnTo>
                    <a:lnTo>
                      <a:pt x="367" y="278"/>
                    </a:lnTo>
                    <a:lnTo>
                      <a:pt x="421" y="250"/>
                    </a:lnTo>
                    <a:lnTo>
                      <a:pt x="475" y="224"/>
                    </a:lnTo>
                    <a:lnTo>
                      <a:pt x="531" y="203"/>
                    </a:lnTo>
                    <a:lnTo>
                      <a:pt x="589" y="185"/>
                    </a:lnTo>
                    <a:lnTo>
                      <a:pt x="646" y="170"/>
                    </a:lnTo>
                    <a:lnTo>
                      <a:pt x="700" y="157"/>
                    </a:lnTo>
                    <a:lnTo>
                      <a:pt x="751" y="148"/>
                    </a:lnTo>
                    <a:lnTo>
                      <a:pt x="797" y="140"/>
                    </a:lnTo>
                    <a:lnTo>
                      <a:pt x="838" y="135"/>
                    </a:lnTo>
                    <a:lnTo>
                      <a:pt x="871" y="131"/>
                    </a:lnTo>
                    <a:lnTo>
                      <a:pt x="897" y="129"/>
                    </a:lnTo>
                    <a:lnTo>
                      <a:pt x="914" y="128"/>
                    </a:lnTo>
                    <a:lnTo>
                      <a:pt x="921" y="128"/>
                    </a:lnTo>
                    <a:lnTo>
                      <a:pt x="921" y="125"/>
                    </a:lnTo>
                    <a:lnTo>
                      <a:pt x="926" y="121"/>
                    </a:lnTo>
                    <a:lnTo>
                      <a:pt x="934" y="116"/>
                    </a:lnTo>
                    <a:lnTo>
                      <a:pt x="944" y="107"/>
                    </a:lnTo>
                    <a:lnTo>
                      <a:pt x="958" y="98"/>
                    </a:lnTo>
                    <a:lnTo>
                      <a:pt x="975" y="89"/>
                    </a:lnTo>
                    <a:lnTo>
                      <a:pt x="993" y="77"/>
                    </a:lnTo>
                    <a:lnTo>
                      <a:pt x="1014" y="66"/>
                    </a:lnTo>
                    <a:lnTo>
                      <a:pt x="1037" y="53"/>
                    </a:lnTo>
                    <a:lnTo>
                      <a:pt x="1062" y="42"/>
                    </a:lnTo>
                    <a:lnTo>
                      <a:pt x="1089" y="31"/>
                    </a:lnTo>
                    <a:lnTo>
                      <a:pt x="1117" y="21"/>
                    </a:lnTo>
                    <a:lnTo>
                      <a:pt x="1147" y="12"/>
                    </a:lnTo>
                    <a:lnTo>
                      <a:pt x="1177" y="6"/>
                    </a:lnTo>
                    <a:lnTo>
                      <a:pt x="1210" y="2"/>
                    </a:lnTo>
                    <a:lnTo>
                      <a:pt x="1246" y="0"/>
                    </a:lnTo>
                    <a:lnTo>
                      <a:pt x="1277" y="0"/>
                    </a:lnTo>
                    <a:lnTo>
                      <a:pt x="1310" y="3"/>
                    </a:lnTo>
                    <a:lnTo>
                      <a:pt x="1343" y="8"/>
                    </a:lnTo>
                    <a:lnTo>
                      <a:pt x="1377" y="16"/>
                    </a:lnTo>
                    <a:lnTo>
                      <a:pt x="1408" y="24"/>
                    </a:lnTo>
                    <a:lnTo>
                      <a:pt x="1438" y="36"/>
                    </a:lnTo>
                    <a:lnTo>
                      <a:pt x="1467" y="48"/>
                    </a:lnTo>
                    <a:lnTo>
                      <a:pt x="1494" y="60"/>
                    </a:lnTo>
                    <a:lnTo>
                      <a:pt x="1519" y="70"/>
                    </a:lnTo>
                    <a:lnTo>
                      <a:pt x="1542" y="82"/>
                    </a:lnTo>
                    <a:lnTo>
                      <a:pt x="1561" y="92"/>
                    </a:lnTo>
                    <a:lnTo>
                      <a:pt x="1579" y="103"/>
                    </a:lnTo>
                    <a:lnTo>
                      <a:pt x="1592" y="111"/>
                    </a:lnTo>
                    <a:lnTo>
                      <a:pt x="1602" y="116"/>
                    </a:lnTo>
                    <a:lnTo>
                      <a:pt x="1608" y="121"/>
                    </a:lnTo>
                    <a:lnTo>
                      <a:pt x="1611" y="123"/>
                    </a:lnTo>
                    <a:lnTo>
                      <a:pt x="1643" y="311"/>
                    </a:lnTo>
                    <a:lnTo>
                      <a:pt x="202" y="1547"/>
                    </a:lnTo>
                    <a:lnTo>
                      <a:pt x="10" y="1397"/>
                    </a:lnTo>
                    <a:close/>
                  </a:path>
                </a:pathLst>
              </a:custGeom>
              <a:solidFill>
                <a:srgbClr val="8A99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08" name="Freeform 64">
                <a:extLst>
                  <a:ext uri="{FF2B5EF4-FFF2-40B4-BE49-F238E27FC236}">
                    <a16:creationId xmlns:a16="http://schemas.microsoft.com/office/drawing/2014/main" id="{7CAE1B4A-BBD1-8FAB-01E3-BD191E9DFC15}"/>
                  </a:ext>
                </a:extLst>
              </p:cNvPr>
              <p:cNvSpPr>
                <a:spLocks/>
              </p:cNvSpPr>
              <p:nvPr/>
            </p:nvSpPr>
            <p:spPr bwMode="auto">
              <a:xfrm>
                <a:off x="1310" y="2991"/>
                <a:ext cx="765" cy="810"/>
              </a:xfrm>
              <a:custGeom>
                <a:avLst/>
                <a:gdLst>
                  <a:gd name="T0" fmla="*/ 0 w 1530"/>
                  <a:gd name="T1" fmla="*/ 2 h 1621"/>
                  <a:gd name="T2" fmla="*/ 1 w 1530"/>
                  <a:gd name="T3" fmla="*/ 2 h 1621"/>
                  <a:gd name="T4" fmla="*/ 1 w 1530"/>
                  <a:gd name="T5" fmla="*/ 2 h 1621"/>
                  <a:gd name="T6" fmla="*/ 1 w 1530"/>
                  <a:gd name="T7" fmla="*/ 2 h 1621"/>
                  <a:gd name="T8" fmla="*/ 1 w 1530"/>
                  <a:gd name="T9" fmla="*/ 2 h 1621"/>
                  <a:gd name="T10" fmla="*/ 1 w 1530"/>
                  <a:gd name="T11" fmla="*/ 2 h 1621"/>
                  <a:gd name="T12" fmla="*/ 1 w 1530"/>
                  <a:gd name="T13" fmla="*/ 2 h 1621"/>
                  <a:gd name="T14" fmla="*/ 1 w 1530"/>
                  <a:gd name="T15" fmla="*/ 2 h 1621"/>
                  <a:gd name="T16" fmla="*/ 1 w 1530"/>
                  <a:gd name="T17" fmla="*/ 2 h 1621"/>
                  <a:gd name="T18" fmla="*/ 1 w 1530"/>
                  <a:gd name="T19" fmla="*/ 2 h 1621"/>
                  <a:gd name="T20" fmla="*/ 1 w 1530"/>
                  <a:gd name="T21" fmla="*/ 2 h 1621"/>
                  <a:gd name="T22" fmla="*/ 1 w 1530"/>
                  <a:gd name="T23" fmla="*/ 2 h 1621"/>
                  <a:gd name="T24" fmla="*/ 1 w 1530"/>
                  <a:gd name="T25" fmla="*/ 2 h 1621"/>
                  <a:gd name="T26" fmla="*/ 1 w 1530"/>
                  <a:gd name="T27" fmla="*/ 2 h 1621"/>
                  <a:gd name="T28" fmla="*/ 1 w 1530"/>
                  <a:gd name="T29" fmla="*/ 2 h 1621"/>
                  <a:gd name="T30" fmla="*/ 1 w 1530"/>
                  <a:gd name="T31" fmla="*/ 2 h 1621"/>
                  <a:gd name="T32" fmla="*/ 1 w 1530"/>
                  <a:gd name="T33" fmla="*/ 2 h 1621"/>
                  <a:gd name="T34" fmla="*/ 1 w 1530"/>
                  <a:gd name="T35" fmla="*/ 2 h 1621"/>
                  <a:gd name="T36" fmla="*/ 1 w 1530"/>
                  <a:gd name="T37" fmla="*/ 2 h 1621"/>
                  <a:gd name="T38" fmla="*/ 1 w 1530"/>
                  <a:gd name="T39" fmla="*/ 1 h 1621"/>
                  <a:gd name="T40" fmla="*/ 1 w 1530"/>
                  <a:gd name="T41" fmla="*/ 1 h 1621"/>
                  <a:gd name="T42" fmla="*/ 1 w 1530"/>
                  <a:gd name="T43" fmla="*/ 1 h 1621"/>
                  <a:gd name="T44" fmla="*/ 1 w 1530"/>
                  <a:gd name="T45" fmla="*/ 1 h 1621"/>
                  <a:gd name="T46" fmla="*/ 1 w 1530"/>
                  <a:gd name="T47" fmla="*/ 1 h 1621"/>
                  <a:gd name="T48" fmla="*/ 1 w 1530"/>
                  <a:gd name="T49" fmla="*/ 1 h 1621"/>
                  <a:gd name="T50" fmla="*/ 1 w 1530"/>
                  <a:gd name="T51" fmla="*/ 1 h 1621"/>
                  <a:gd name="T52" fmla="*/ 1 w 1530"/>
                  <a:gd name="T53" fmla="*/ 1 h 1621"/>
                  <a:gd name="T54" fmla="*/ 1 w 1530"/>
                  <a:gd name="T55" fmla="*/ 1 h 1621"/>
                  <a:gd name="T56" fmla="*/ 1 w 1530"/>
                  <a:gd name="T57" fmla="*/ 1 h 1621"/>
                  <a:gd name="T58" fmla="*/ 1 w 1530"/>
                  <a:gd name="T59" fmla="*/ 1 h 1621"/>
                  <a:gd name="T60" fmla="*/ 1 w 1530"/>
                  <a:gd name="T61" fmla="*/ 0 h 1621"/>
                  <a:gd name="T62" fmla="*/ 1 w 1530"/>
                  <a:gd name="T63" fmla="*/ 0 h 1621"/>
                  <a:gd name="T64" fmla="*/ 1 w 1530"/>
                  <a:gd name="T65" fmla="*/ 0 h 1621"/>
                  <a:gd name="T66" fmla="*/ 1 w 1530"/>
                  <a:gd name="T67" fmla="*/ 0 h 1621"/>
                  <a:gd name="T68" fmla="*/ 1 w 1530"/>
                  <a:gd name="T69" fmla="*/ 0 h 1621"/>
                  <a:gd name="T70" fmla="*/ 1 w 1530"/>
                  <a:gd name="T71" fmla="*/ 0 h 1621"/>
                  <a:gd name="T72" fmla="*/ 2 w 1530"/>
                  <a:gd name="T73" fmla="*/ 0 h 1621"/>
                  <a:gd name="T74" fmla="*/ 2 w 1530"/>
                  <a:gd name="T75" fmla="*/ 0 h 1621"/>
                  <a:gd name="T76" fmla="*/ 2 w 1530"/>
                  <a:gd name="T77" fmla="*/ 0 h 1621"/>
                  <a:gd name="T78" fmla="*/ 2 w 1530"/>
                  <a:gd name="T79" fmla="*/ 0 h 1621"/>
                  <a:gd name="T80" fmla="*/ 2 w 1530"/>
                  <a:gd name="T81" fmla="*/ 0 h 1621"/>
                  <a:gd name="T82" fmla="*/ 2 w 1530"/>
                  <a:gd name="T83" fmla="*/ 0 h 1621"/>
                  <a:gd name="T84" fmla="*/ 2 w 1530"/>
                  <a:gd name="T85" fmla="*/ 0 h 1621"/>
                  <a:gd name="T86" fmla="*/ 2 w 1530"/>
                  <a:gd name="T87" fmla="*/ 0 h 1621"/>
                  <a:gd name="T88" fmla="*/ 2 w 1530"/>
                  <a:gd name="T89" fmla="*/ 0 h 1621"/>
                  <a:gd name="T90" fmla="*/ 2 w 1530"/>
                  <a:gd name="T91" fmla="*/ 0 h 1621"/>
                  <a:gd name="T92" fmla="*/ 3 w 1530"/>
                  <a:gd name="T93" fmla="*/ 0 h 1621"/>
                  <a:gd name="T94" fmla="*/ 3 w 1530"/>
                  <a:gd name="T95" fmla="*/ 0 h 1621"/>
                  <a:gd name="T96" fmla="*/ 3 w 1530"/>
                  <a:gd name="T97" fmla="*/ 0 h 1621"/>
                  <a:gd name="T98" fmla="*/ 3 w 1530"/>
                  <a:gd name="T99" fmla="*/ 0 h 1621"/>
                  <a:gd name="T100" fmla="*/ 3 w 1530"/>
                  <a:gd name="T101" fmla="*/ 0 h 1621"/>
                  <a:gd name="T102" fmla="*/ 3 w 1530"/>
                  <a:gd name="T103" fmla="*/ 0 h 1621"/>
                  <a:gd name="T104" fmla="*/ 3 w 1530"/>
                  <a:gd name="T105" fmla="*/ 0 h 1621"/>
                  <a:gd name="T106" fmla="*/ 3 w 1530"/>
                  <a:gd name="T107" fmla="*/ 0 h 1621"/>
                  <a:gd name="T108" fmla="*/ 3 w 1530"/>
                  <a:gd name="T109" fmla="*/ 0 h 1621"/>
                  <a:gd name="T110" fmla="*/ 3 w 1530"/>
                  <a:gd name="T111" fmla="*/ 0 h 1621"/>
                  <a:gd name="T112" fmla="*/ 1 w 1530"/>
                  <a:gd name="T113" fmla="*/ 3 h 1621"/>
                  <a:gd name="T114" fmla="*/ 0 w 1530"/>
                  <a:gd name="T115" fmla="*/ 2 h 16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30"/>
                  <a:gd name="T175" fmla="*/ 0 h 1621"/>
                  <a:gd name="T176" fmla="*/ 1530 w 1530"/>
                  <a:gd name="T177" fmla="*/ 1621 h 162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30" h="1621">
                    <a:moveTo>
                      <a:pt x="0" y="1374"/>
                    </a:moveTo>
                    <a:lnTo>
                      <a:pt x="0" y="1373"/>
                    </a:lnTo>
                    <a:lnTo>
                      <a:pt x="2" y="1371"/>
                    </a:lnTo>
                    <a:lnTo>
                      <a:pt x="4" y="1367"/>
                    </a:lnTo>
                    <a:lnTo>
                      <a:pt x="9" y="1361"/>
                    </a:lnTo>
                    <a:lnTo>
                      <a:pt x="13" y="1355"/>
                    </a:lnTo>
                    <a:lnTo>
                      <a:pt x="19" y="1347"/>
                    </a:lnTo>
                    <a:lnTo>
                      <a:pt x="26" y="1338"/>
                    </a:lnTo>
                    <a:lnTo>
                      <a:pt x="34" y="1330"/>
                    </a:lnTo>
                    <a:lnTo>
                      <a:pt x="41" y="1318"/>
                    </a:lnTo>
                    <a:lnTo>
                      <a:pt x="47" y="1309"/>
                    </a:lnTo>
                    <a:lnTo>
                      <a:pt x="54" y="1296"/>
                    </a:lnTo>
                    <a:lnTo>
                      <a:pt x="60" y="1285"/>
                    </a:lnTo>
                    <a:lnTo>
                      <a:pt x="67" y="1273"/>
                    </a:lnTo>
                    <a:lnTo>
                      <a:pt x="72" y="1260"/>
                    </a:lnTo>
                    <a:lnTo>
                      <a:pt x="77" y="1248"/>
                    </a:lnTo>
                    <a:lnTo>
                      <a:pt x="83" y="1236"/>
                    </a:lnTo>
                    <a:lnTo>
                      <a:pt x="87" y="1222"/>
                    </a:lnTo>
                    <a:lnTo>
                      <a:pt x="89" y="1209"/>
                    </a:lnTo>
                    <a:lnTo>
                      <a:pt x="91" y="1195"/>
                    </a:lnTo>
                    <a:lnTo>
                      <a:pt x="93" y="1184"/>
                    </a:lnTo>
                    <a:lnTo>
                      <a:pt x="93" y="1169"/>
                    </a:lnTo>
                    <a:lnTo>
                      <a:pt x="94" y="1156"/>
                    </a:lnTo>
                    <a:lnTo>
                      <a:pt x="94" y="1143"/>
                    </a:lnTo>
                    <a:lnTo>
                      <a:pt x="94" y="1132"/>
                    </a:lnTo>
                    <a:lnTo>
                      <a:pt x="94" y="1120"/>
                    </a:lnTo>
                    <a:lnTo>
                      <a:pt x="94" y="1110"/>
                    </a:lnTo>
                    <a:lnTo>
                      <a:pt x="93" y="1099"/>
                    </a:lnTo>
                    <a:lnTo>
                      <a:pt x="93" y="1093"/>
                    </a:lnTo>
                    <a:lnTo>
                      <a:pt x="92" y="1085"/>
                    </a:lnTo>
                    <a:lnTo>
                      <a:pt x="92" y="1081"/>
                    </a:lnTo>
                    <a:lnTo>
                      <a:pt x="92" y="1078"/>
                    </a:lnTo>
                    <a:lnTo>
                      <a:pt x="91" y="1076"/>
                    </a:lnTo>
                    <a:lnTo>
                      <a:pt x="88" y="1073"/>
                    </a:lnTo>
                    <a:lnTo>
                      <a:pt x="84" y="1067"/>
                    </a:lnTo>
                    <a:lnTo>
                      <a:pt x="80" y="1061"/>
                    </a:lnTo>
                    <a:lnTo>
                      <a:pt x="72" y="1051"/>
                    </a:lnTo>
                    <a:lnTo>
                      <a:pt x="67" y="1042"/>
                    </a:lnTo>
                    <a:lnTo>
                      <a:pt x="59" y="1028"/>
                    </a:lnTo>
                    <a:lnTo>
                      <a:pt x="52" y="1018"/>
                    </a:lnTo>
                    <a:lnTo>
                      <a:pt x="44" y="1003"/>
                    </a:lnTo>
                    <a:lnTo>
                      <a:pt x="37" y="989"/>
                    </a:lnTo>
                    <a:lnTo>
                      <a:pt x="30" y="973"/>
                    </a:lnTo>
                    <a:lnTo>
                      <a:pt x="23" y="957"/>
                    </a:lnTo>
                    <a:lnTo>
                      <a:pt x="17" y="940"/>
                    </a:lnTo>
                    <a:lnTo>
                      <a:pt x="13" y="923"/>
                    </a:lnTo>
                    <a:lnTo>
                      <a:pt x="10" y="906"/>
                    </a:lnTo>
                    <a:lnTo>
                      <a:pt x="9" y="890"/>
                    </a:lnTo>
                    <a:lnTo>
                      <a:pt x="9" y="886"/>
                    </a:lnTo>
                    <a:lnTo>
                      <a:pt x="10" y="876"/>
                    </a:lnTo>
                    <a:lnTo>
                      <a:pt x="13" y="859"/>
                    </a:lnTo>
                    <a:lnTo>
                      <a:pt x="17" y="839"/>
                    </a:lnTo>
                    <a:lnTo>
                      <a:pt x="22" y="813"/>
                    </a:lnTo>
                    <a:lnTo>
                      <a:pt x="30" y="784"/>
                    </a:lnTo>
                    <a:lnTo>
                      <a:pt x="38" y="749"/>
                    </a:lnTo>
                    <a:lnTo>
                      <a:pt x="48" y="714"/>
                    </a:lnTo>
                    <a:lnTo>
                      <a:pt x="59" y="674"/>
                    </a:lnTo>
                    <a:lnTo>
                      <a:pt x="72" y="634"/>
                    </a:lnTo>
                    <a:lnTo>
                      <a:pt x="87" y="591"/>
                    </a:lnTo>
                    <a:lnTo>
                      <a:pt x="102" y="551"/>
                    </a:lnTo>
                    <a:lnTo>
                      <a:pt x="119" y="508"/>
                    </a:lnTo>
                    <a:lnTo>
                      <a:pt x="141" y="466"/>
                    </a:lnTo>
                    <a:lnTo>
                      <a:pt x="163" y="427"/>
                    </a:lnTo>
                    <a:lnTo>
                      <a:pt x="188" y="390"/>
                    </a:lnTo>
                    <a:lnTo>
                      <a:pt x="214" y="354"/>
                    </a:lnTo>
                    <a:lnTo>
                      <a:pt x="248" y="322"/>
                    </a:lnTo>
                    <a:lnTo>
                      <a:pt x="285" y="291"/>
                    </a:lnTo>
                    <a:lnTo>
                      <a:pt x="327" y="264"/>
                    </a:lnTo>
                    <a:lnTo>
                      <a:pt x="369" y="237"/>
                    </a:lnTo>
                    <a:lnTo>
                      <a:pt x="415" y="216"/>
                    </a:lnTo>
                    <a:lnTo>
                      <a:pt x="463" y="197"/>
                    </a:lnTo>
                    <a:lnTo>
                      <a:pt x="512" y="181"/>
                    </a:lnTo>
                    <a:lnTo>
                      <a:pt x="558" y="165"/>
                    </a:lnTo>
                    <a:lnTo>
                      <a:pt x="604" y="153"/>
                    </a:lnTo>
                    <a:lnTo>
                      <a:pt x="647" y="144"/>
                    </a:lnTo>
                    <a:lnTo>
                      <a:pt x="690" y="139"/>
                    </a:lnTo>
                    <a:lnTo>
                      <a:pt x="727" y="133"/>
                    </a:lnTo>
                    <a:lnTo>
                      <a:pt x="764" y="132"/>
                    </a:lnTo>
                    <a:lnTo>
                      <a:pt x="793" y="132"/>
                    </a:lnTo>
                    <a:lnTo>
                      <a:pt x="818" y="136"/>
                    </a:lnTo>
                    <a:lnTo>
                      <a:pt x="819" y="135"/>
                    </a:lnTo>
                    <a:lnTo>
                      <a:pt x="823" y="131"/>
                    </a:lnTo>
                    <a:lnTo>
                      <a:pt x="831" y="125"/>
                    </a:lnTo>
                    <a:lnTo>
                      <a:pt x="842" y="119"/>
                    </a:lnTo>
                    <a:lnTo>
                      <a:pt x="855" y="110"/>
                    </a:lnTo>
                    <a:lnTo>
                      <a:pt x="869" y="100"/>
                    </a:lnTo>
                    <a:lnTo>
                      <a:pt x="886" y="90"/>
                    </a:lnTo>
                    <a:lnTo>
                      <a:pt x="906" y="79"/>
                    </a:lnTo>
                    <a:lnTo>
                      <a:pt x="925" y="68"/>
                    </a:lnTo>
                    <a:lnTo>
                      <a:pt x="947" y="57"/>
                    </a:lnTo>
                    <a:lnTo>
                      <a:pt x="968" y="45"/>
                    </a:lnTo>
                    <a:lnTo>
                      <a:pt x="992" y="36"/>
                    </a:lnTo>
                    <a:lnTo>
                      <a:pt x="1014" y="24"/>
                    </a:lnTo>
                    <a:lnTo>
                      <a:pt x="1038" y="16"/>
                    </a:lnTo>
                    <a:lnTo>
                      <a:pt x="1061" y="10"/>
                    </a:lnTo>
                    <a:lnTo>
                      <a:pt x="1085" y="4"/>
                    </a:lnTo>
                    <a:lnTo>
                      <a:pt x="1109" y="0"/>
                    </a:lnTo>
                    <a:lnTo>
                      <a:pt x="1139" y="3"/>
                    </a:lnTo>
                    <a:lnTo>
                      <a:pt x="1169" y="8"/>
                    </a:lnTo>
                    <a:lnTo>
                      <a:pt x="1204" y="18"/>
                    </a:lnTo>
                    <a:lnTo>
                      <a:pt x="1239" y="28"/>
                    </a:lnTo>
                    <a:lnTo>
                      <a:pt x="1276" y="43"/>
                    </a:lnTo>
                    <a:lnTo>
                      <a:pt x="1313" y="57"/>
                    </a:lnTo>
                    <a:lnTo>
                      <a:pt x="1350" y="73"/>
                    </a:lnTo>
                    <a:lnTo>
                      <a:pt x="1382" y="89"/>
                    </a:lnTo>
                    <a:lnTo>
                      <a:pt x="1415" y="104"/>
                    </a:lnTo>
                    <a:lnTo>
                      <a:pt x="1444" y="119"/>
                    </a:lnTo>
                    <a:lnTo>
                      <a:pt x="1471" y="133"/>
                    </a:lnTo>
                    <a:lnTo>
                      <a:pt x="1492" y="144"/>
                    </a:lnTo>
                    <a:lnTo>
                      <a:pt x="1509" y="153"/>
                    </a:lnTo>
                    <a:lnTo>
                      <a:pt x="1519" y="158"/>
                    </a:lnTo>
                    <a:lnTo>
                      <a:pt x="1523" y="162"/>
                    </a:lnTo>
                    <a:lnTo>
                      <a:pt x="1530" y="310"/>
                    </a:lnTo>
                    <a:lnTo>
                      <a:pt x="88" y="1621"/>
                    </a:lnTo>
                    <a:lnTo>
                      <a:pt x="0" y="1374"/>
                    </a:lnTo>
                    <a:close/>
                  </a:path>
                </a:pathLst>
              </a:custGeom>
              <a:solidFill>
                <a:srgbClr val="B0C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09" name="Freeform 65">
                <a:extLst>
                  <a:ext uri="{FF2B5EF4-FFF2-40B4-BE49-F238E27FC236}">
                    <a16:creationId xmlns:a16="http://schemas.microsoft.com/office/drawing/2014/main" id="{D004235F-7B85-EDA3-B562-27CBA0F6A77F}"/>
                  </a:ext>
                </a:extLst>
              </p:cNvPr>
              <p:cNvSpPr>
                <a:spLocks/>
              </p:cNvSpPr>
              <p:nvPr/>
            </p:nvSpPr>
            <p:spPr bwMode="auto">
              <a:xfrm>
                <a:off x="1351" y="3046"/>
                <a:ext cx="786" cy="809"/>
              </a:xfrm>
              <a:custGeom>
                <a:avLst/>
                <a:gdLst>
                  <a:gd name="T0" fmla="*/ 0 w 1571"/>
                  <a:gd name="T1" fmla="*/ 2 h 1619"/>
                  <a:gd name="T2" fmla="*/ 1 w 1571"/>
                  <a:gd name="T3" fmla="*/ 2 h 1619"/>
                  <a:gd name="T4" fmla="*/ 1 w 1571"/>
                  <a:gd name="T5" fmla="*/ 2 h 1619"/>
                  <a:gd name="T6" fmla="*/ 1 w 1571"/>
                  <a:gd name="T7" fmla="*/ 2 h 1619"/>
                  <a:gd name="T8" fmla="*/ 1 w 1571"/>
                  <a:gd name="T9" fmla="*/ 2 h 1619"/>
                  <a:gd name="T10" fmla="*/ 1 w 1571"/>
                  <a:gd name="T11" fmla="*/ 2 h 1619"/>
                  <a:gd name="T12" fmla="*/ 1 w 1571"/>
                  <a:gd name="T13" fmla="*/ 2 h 1619"/>
                  <a:gd name="T14" fmla="*/ 1 w 1571"/>
                  <a:gd name="T15" fmla="*/ 2 h 1619"/>
                  <a:gd name="T16" fmla="*/ 1 w 1571"/>
                  <a:gd name="T17" fmla="*/ 2 h 1619"/>
                  <a:gd name="T18" fmla="*/ 1 w 1571"/>
                  <a:gd name="T19" fmla="*/ 2 h 1619"/>
                  <a:gd name="T20" fmla="*/ 1 w 1571"/>
                  <a:gd name="T21" fmla="*/ 2 h 1619"/>
                  <a:gd name="T22" fmla="*/ 1 w 1571"/>
                  <a:gd name="T23" fmla="*/ 2 h 1619"/>
                  <a:gd name="T24" fmla="*/ 1 w 1571"/>
                  <a:gd name="T25" fmla="*/ 1 h 1619"/>
                  <a:gd name="T26" fmla="*/ 1 w 1571"/>
                  <a:gd name="T27" fmla="*/ 1 h 1619"/>
                  <a:gd name="T28" fmla="*/ 1 w 1571"/>
                  <a:gd name="T29" fmla="*/ 1 h 1619"/>
                  <a:gd name="T30" fmla="*/ 1 w 1571"/>
                  <a:gd name="T31" fmla="*/ 1 h 1619"/>
                  <a:gd name="T32" fmla="*/ 1 w 1571"/>
                  <a:gd name="T33" fmla="*/ 1 h 1619"/>
                  <a:gd name="T34" fmla="*/ 1 w 1571"/>
                  <a:gd name="T35" fmla="*/ 1 h 1619"/>
                  <a:gd name="T36" fmla="*/ 1 w 1571"/>
                  <a:gd name="T37" fmla="*/ 1 h 1619"/>
                  <a:gd name="T38" fmla="*/ 1 w 1571"/>
                  <a:gd name="T39" fmla="*/ 1 h 1619"/>
                  <a:gd name="T40" fmla="*/ 1 w 1571"/>
                  <a:gd name="T41" fmla="*/ 1 h 1619"/>
                  <a:gd name="T42" fmla="*/ 1 w 1571"/>
                  <a:gd name="T43" fmla="*/ 1 h 1619"/>
                  <a:gd name="T44" fmla="*/ 1 w 1571"/>
                  <a:gd name="T45" fmla="*/ 1 h 1619"/>
                  <a:gd name="T46" fmla="*/ 1 w 1571"/>
                  <a:gd name="T47" fmla="*/ 1 h 1619"/>
                  <a:gd name="T48" fmla="*/ 1 w 1571"/>
                  <a:gd name="T49" fmla="*/ 1 h 1619"/>
                  <a:gd name="T50" fmla="*/ 1 w 1571"/>
                  <a:gd name="T51" fmla="*/ 1 h 1619"/>
                  <a:gd name="T52" fmla="*/ 1 w 1571"/>
                  <a:gd name="T53" fmla="*/ 1 h 1619"/>
                  <a:gd name="T54" fmla="*/ 1 w 1571"/>
                  <a:gd name="T55" fmla="*/ 1 h 1619"/>
                  <a:gd name="T56" fmla="*/ 1 w 1571"/>
                  <a:gd name="T57" fmla="*/ 0 h 1619"/>
                  <a:gd name="T58" fmla="*/ 1 w 1571"/>
                  <a:gd name="T59" fmla="*/ 0 h 1619"/>
                  <a:gd name="T60" fmla="*/ 1 w 1571"/>
                  <a:gd name="T61" fmla="*/ 0 h 1619"/>
                  <a:gd name="T62" fmla="*/ 1 w 1571"/>
                  <a:gd name="T63" fmla="*/ 0 h 1619"/>
                  <a:gd name="T64" fmla="*/ 1 w 1571"/>
                  <a:gd name="T65" fmla="*/ 0 h 1619"/>
                  <a:gd name="T66" fmla="*/ 1 w 1571"/>
                  <a:gd name="T67" fmla="*/ 0 h 1619"/>
                  <a:gd name="T68" fmla="*/ 2 w 1571"/>
                  <a:gd name="T69" fmla="*/ 0 h 1619"/>
                  <a:gd name="T70" fmla="*/ 2 w 1571"/>
                  <a:gd name="T71" fmla="*/ 0 h 1619"/>
                  <a:gd name="T72" fmla="*/ 2 w 1571"/>
                  <a:gd name="T73" fmla="*/ 0 h 1619"/>
                  <a:gd name="T74" fmla="*/ 2 w 1571"/>
                  <a:gd name="T75" fmla="*/ 0 h 1619"/>
                  <a:gd name="T76" fmla="*/ 2 w 1571"/>
                  <a:gd name="T77" fmla="*/ 0 h 1619"/>
                  <a:gd name="T78" fmla="*/ 2 w 1571"/>
                  <a:gd name="T79" fmla="*/ 0 h 1619"/>
                  <a:gd name="T80" fmla="*/ 2 w 1571"/>
                  <a:gd name="T81" fmla="*/ 0 h 1619"/>
                  <a:gd name="T82" fmla="*/ 2 w 1571"/>
                  <a:gd name="T83" fmla="*/ 0 h 1619"/>
                  <a:gd name="T84" fmla="*/ 2 w 1571"/>
                  <a:gd name="T85" fmla="*/ 0 h 1619"/>
                  <a:gd name="T86" fmla="*/ 2 w 1571"/>
                  <a:gd name="T87" fmla="*/ 0 h 1619"/>
                  <a:gd name="T88" fmla="*/ 2 w 1571"/>
                  <a:gd name="T89" fmla="*/ 0 h 1619"/>
                  <a:gd name="T90" fmla="*/ 2 w 1571"/>
                  <a:gd name="T91" fmla="*/ 0 h 1619"/>
                  <a:gd name="T92" fmla="*/ 2 w 1571"/>
                  <a:gd name="T93" fmla="*/ 0 h 1619"/>
                  <a:gd name="T94" fmla="*/ 3 w 1571"/>
                  <a:gd name="T95" fmla="*/ 0 h 1619"/>
                  <a:gd name="T96" fmla="*/ 3 w 1571"/>
                  <a:gd name="T97" fmla="*/ 0 h 1619"/>
                  <a:gd name="T98" fmla="*/ 3 w 1571"/>
                  <a:gd name="T99" fmla="*/ 0 h 1619"/>
                  <a:gd name="T100" fmla="*/ 3 w 1571"/>
                  <a:gd name="T101" fmla="*/ 0 h 1619"/>
                  <a:gd name="T102" fmla="*/ 3 w 1571"/>
                  <a:gd name="T103" fmla="*/ 0 h 1619"/>
                  <a:gd name="T104" fmla="*/ 3 w 1571"/>
                  <a:gd name="T105" fmla="*/ 0 h 1619"/>
                  <a:gd name="T106" fmla="*/ 3 w 1571"/>
                  <a:gd name="T107" fmla="*/ 0 h 1619"/>
                  <a:gd name="T108" fmla="*/ 3 w 1571"/>
                  <a:gd name="T109" fmla="*/ 0 h 1619"/>
                  <a:gd name="T110" fmla="*/ 3 w 1571"/>
                  <a:gd name="T111" fmla="*/ 0 h 1619"/>
                  <a:gd name="T112" fmla="*/ 1 w 1571"/>
                  <a:gd name="T113" fmla="*/ 3 h 1619"/>
                  <a:gd name="T114" fmla="*/ 0 w 1571"/>
                  <a:gd name="T115" fmla="*/ 2 h 16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71"/>
                  <a:gd name="T175" fmla="*/ 0 h 1619"/>
                  <a:gd name="T176" fmla="*/ 1571 w 1571"/>
                  <a:gd name="T177" fmla="*/ 1619 h 16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71" h="1619">
                    <a:moveTo>
                      <a:pt x="0" y="1392"/>
                    </a:moveTo>
                    <a:lnTo>
                      <a:pt x="0" y="1390"/>
                    </a:lnTo>
                    <a:lnTo>
                      <a:pt x="4" y="1386"/>
                    </a:lnTo>
                    <a:lnTo>
                      <a:pt x="6" y="1378"/>
                    </a:lnTo>
                    <a:lnTo>
                      <a:pt x="11" y="1370"/>
                    </a:lnTo>
                    <a:lnTo>
                      <a:pt x="17" y="1358"/>
                    </a:lnTo>
                    <a:lnTo>
                      <a:pt x="26" y="1346"/>
                    </a:lnTo>
                    <a:lnTo>
                      <a:pt x="34" y="1332"/>
                    </a:lnTo>
                    <a:lnTo>
                      <a:pt x="43" y="1317"/>
                    </a:lnTo>
                    <a:lnTo>
                      <a:pt x="52" y="1299"/>
                    </a:lnTo>
                    <a:lnTo>
                      <a:pt x="61" y="1282"/>
                    </a:lnTo>
                    <a:lnTo>
                      <a:pt x="72" y="1262"/>
                    </a:lnTo>
                    <a:lnTo>
                      <a:pt x="81" y="1244"/>
                    </a:lnTo>
                    <a:lnTo>
                      <a:pt x="90" y="1224"/>
                    </a:lnTo>
                    <a:lnTo>
                      <a:pt x="100" y="1206"/>
                    </a:lnTo>
                    <a:lnTo>
                      <a:pt x="109" y="1186"/>
                    </a:lnTo>
                    <a:lnTo>
                      <a:pt x="118" y="1167"/>
                    </a:lnTo>
                    <a:lnTo>
                      <a:pt x="125" y="1148"/>
                    </a:lnTo>
                    <a:lnTo>
                      <a:pt x="131" y="1129"/>
                    </a:lnTo>
                    <a:lnTo>
                      <a:pt x="135" y="1111"/>
                    </a:lnTo>
                    <a:lnTo>
                      <a:pt x="140" y="1095"/>
                    </a:lnTo>
                    <a:lnTo>
                      <a:pt x="144" y="1079"/>
                    </a:lnTo>
                    <a:lnTo>
                      <a:pt x="147" y="1063"/>
                    </a:lnTo>
                    <a:lnTo>
                      <a:pt x="148" y="1048"/>
                    </a:lnTo>
                    <a:lnTo>
                      <a:pt x="150" y="1036"/>
                    </a:lnTo>
                    <a:lnTo>
                      <a:pt x="150" y="1023"/>
                    </a:lnTo>
                    <a:lnTo>
                      <a:pt x="150" y="1012"/>
                    </a:lnTo>
                    <a:lnTo>
                      <a:pt x="150" y="1002"/>
                    </a:lnTo>
                    <a:lnTo>
                      <a:pt x="150" y="995"/>
                    </a:lnTo>
                    <a:lnTo>
                      <a:pt x="150" y="987"/>
                    </a:lnTo>
                    <a:lnTo>
                      <a:pt x="150" y="983"/>
                    </a:lnTo>
                    <a:lnTo>
                      <a:pt x="150" y="981"/>
                    </a:lnTo>
                    <a:lnTo>
                      <a:pt x="147" y="978"/>
                    </a:lnTo>
                    <a:lnTo>
                      <a:pt x="144" y="974"/>
                    </a:lnTo>
                    <a:lnTo>
                      <a:pt x="138" y="967"/>
                    </a:lnTo>
                    <a:lnTo>
                      <a:pt x="133" y="958"/>
                    </a:lnTo>
                    <a:lnTo>
                      <a:pt x="123" y="946"/>
                    </a:lnTo>
                    <a:lnTo>
                      <a:pt x="115" y="936"/>
                    </a:lnTo>
                    <a:lnTo>
                      <a:pt x="106" y="920"/>
                    </a:lnTo>
                    <a:lnTo>
                      <a:pt x="97" y="906"/>
                    </a:lnTo>
                    <a:lnTo>
                      <a:pt x="85" y="888"/>
                    </a:lnTo>
                    <a:lnTo>
                      <a:pt x="76" y="871"/>
                    </a:lnTo>
                    <a:lnTo>
                      <a:pt x="67" y="853"/>
                    </a:lnTo>
                    <a:lnTo>
                      <a:pt x="58" y="834"/>
                    </a:lnTo>
                    <a:lnTo>
                      <a:pt x="48" y="815"/>
                    </a:lnTo>
                    <a:lnTo>
                      <a:pt x="44" y="796"/>
                    </a:lnTo>
                    <a:lnTo>
                      <a:pt x="38" y="778"/>
                    </a:lnTo>
                    <a:lnTo>
                      <a:pt x="35" y="761"/>
                    </a:lnTo>
                    <a:lnTo>
                      <a:pt x="35" y="755"/>
                    </a:lnTo>
                    <a:lnTo>
                      <a:pt x="36" y="744"/>
                    </a:lnTo>
                    <a:lnTo>
                      <a:pt x="38" y="727"/>
                    </a:lnTo>
                    <a:lnTo>
                      <a:pt x="42" y="703"/>
                    </a:lnTo>
                    <a:lnTo>
                      <a:pt x="46" y="674"/>
                    </a:lnTo>
                    <a:lnTo>
                      <a:pt x="54" y="641"/>
                    </a:lnTo>
                    <a:lnTo>
                      <a:pt x="63" y="604"/>
                    </a:lnTo>
                    <a:lnTo>
                      <a:pt x="75" y="567"/>
                    </a:lnTo>
                    <a:lnTo>
                      <a:pt x="88" y="525"/>
                    </a:lnTo>
                    <a:lnTo>
                      <a:pt x="105" y="484"/>
                    </a:lnTo>
                    <a:lnTo>
                      <a:pt x="125" y="441"/>
                    </a:lnTo>
                    <a:lnTo>
                      <a:pt x="150" y="400"/>
                    </a:lnTo>
                    <a:lnTo>
                      <a:pt x="176" y="358"/>
                    </a:lnTo>
                    <a:lnTo>
                      <a:pt x="208" y="320"/>
                    </a:lnTo>
                    <a:lnTo>
                      <a:pt x="244" y="284"/>
                    </a:lnTo>
                    <a:lnTo>
                      <a:pt x="285" y="253"/>
                    </a:lnTo>
                    <a:lnTo>
                      <a:pt x="327" y="224"/>
                    </a:lnTo>
                    <a:lnTo>
                      <a:pt x="371" y="200"/>
                    </a:lnTo>
                    <a:lnTo>
                      <a:pt x="414" y="180"/>
                    </a:lnTo>
                    <a:lnTo>
                      <a:pt x="457" y="165"/>
                    </a:lnTo>
                    <a:lnTo>
                      <a:pt x="500" y="151"/>
                    </a:lnTo>
                    <a:lnTo>
                      <a:pt x="542" y="142"/>
                    </a:lnTo>
                    <a:lnTo>
                      <a:pt x="581" y="134"/>
                    </a:lnTo>
                    <a:lnTo>
                      <a:pt x="619" y="130"/>
                    </a:lnTo>
                    <a:lnTo>
                      <a:pt x="654" y="126"/>
                    </a:lnTo>
                    <a:lnTo>
                      <a:pt x="685" y="125"/>
                    </a:lnTo>
                    <a:lnTo>
                      <a:pt x="713" y="125"/>
                    </a:lnTo>
                    <a:lnTo>
                      <a:pt x="736" y="126"/>
                    </a:lnTo>
                    <a:lnTo>
                      <a:pt x="756" y="126"/>
                    </a:lnTo>
                    <a:lnTo>
                      <a:pt x="771" y="129"/>
                    </a:lnTo>
                    <a:lnTo>
                      <a:pt x="780" y="130"/>
                    </a:lnTo>
                    <a:lnTo>
                      <a:pt x="784" y="130"/>
                    </a:lnTo>
                    <a:lnTo>
                      <a:pt x="784" y="129"/>
                    </a:lnTo>
                    <a:lnTo>
                      <a:pt x="786" y="125"/>
                    </a:lnTo>
                    <a:lnTo>
                      <a:pt x="792" y="120"/>
                    </a:lnTo>
                    <a:lnTo>
                      <a:pt x="800" y="112"/>
                    </a:lnTo>
                    <a:lnTo>
                      <a:pt x="809" y="103"/>
                    </a:lnTo>
                    <a:lnTo>
                      <a:pt x="821" y="93"/>
                    </a:lnTo>
                    <a:lnTo>
                      <a:pt x="832" y="84"/>
                    </a:lnTo>
                    <a:lnTo>
                      <a:pt x="850" y="74"/>
                    </a:lnTo>
                    <a:lnTo>
                      <a:pt x="864" y="61"/>
                    </a:lnTo>
                    <a:lnTo>
                      <a:pt x="882" y="50"/>
                    </a:lnTo>
                    <a:lnTo>
                      <a:pt x="902" y="40"/>
                    </a:lnTo>
                    <a:lnTo>
                      <a:pt x="925" y="30"/>
                    </a:lnTo>
                    <a:lnTo>
                      <a:pt x="947" y="20"/>
                    </a:lnTo>
                    <a:lnTo>
                      <a:pt x="971" y="13"/>
                    </a:lnTo>
                    <a:lnTo>
                      <a:pt x="997" y="5"/>
                    </a:lnTo>
                    <a:lnTo>
                      <a:pt x="1025" y="3"/>
                    </a:lnTo>
                    <a:lnTo>
                      <a:pt x="1051" y="0"/>
                    </a:lnTo>
                    <a:lnTo>
                      <a:pt x="1081" y="1"/>
                    </a:lnTo>
                    <a:lnTo>
                      <a:pt x="1111" y="5"/>
                    </a:lnTo>
                    <a:lnTo>
                      <a:pt x="1144" y="14"/>
                    </a:lnTo>
                    <a:lnTo>
                      <a:pt x="1177" y="24"/>
                    </a:lnTo>
                    <a:lnTo>
                      <a:pt x="1211" y="36"/>
                    </a:lnTo>
                    <a:lnTo>
                      <a:pt x="1244" y="50"/>
                    </a:lnTo>
                    <a:lnTo>
                      <a:pt x="1277" y="67"/>
                    </a:lnTo>
                    <a:lnTo>
                      <a:pt x="1309" y="84"/>
                    </a:lnTo>
                    <a:lnTo>
                      <a:pt x="1340" y="103"/>
                    </a:lnTo>
                    <a:lnTo>
                      <a:pt x="1369" y="124"/>
                    </a:lnTo>
                    <a:lnTo>
                      <a:pt x="1397" y="146"/>
                    </a:lnTo>
                    <a:lnTo>
                      <a:pt x="1422" y="167"/>
                    </a:lnTo>
                    <a:lnTo>
                      <a:pt x="1446" y="191"/>
                    </a:lnTo>
                    <a:lnTo>
                      <a:pt x="1465" y="216"/>
                    </a:lnTo>
                    <a:lnTo>
                      <a:pt x="1482" y="241"/>
                    </a:lnTo>
                    <a:lnTo>
                      <a:pt x="1571" y="449"/>
                    </a:lnTo>
                    <a:lnTo>
                      <a:pt x="180" y="1619"/>
                    </a:lnTo>
                    <a:lnTo>
                      <a:pt x="44" y="1536"/>
                    </a:lnTo>
                    <a:lnTo>
                      <a:pt x="0" y="1392"/>
                    </a:lnTo>
                    <a:close/>
                  </a:path>
                </a:pathLst>
              </a:custGeom>
              <a:solidFill>
                <a:srgbClr val="C2D6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10" name="Freeform 66">
                <a:extLst>
                  <a:ext uri="{FF2B5EF4-FFF2-40B4-BE49-F238E27FC236}">
                    <a16:creationId xmlns:a16="http://schemas.microsoft.com/office/drawing/2014/main" id="{08666A30-8E0E-BC10-C02A-FBC66394B418}"/>
                  </a:ext>
                </a:extLst>
              </p:cNvPr>
              <p:cNvSpPr>
                <a:spLocks/>
              </p:cNvSpPr>
              <p:nvPr/>
            </p:nvSpPr>
            <p:spPr bwMode="auto">
              <a:xfrm>
                <a:off x="1382" y="3093"/>
                <a:ext cx="805" cy="767"/>
              </a:xfrm>
              <a:custGeom>
                <a:avLst/>
                <a:gdLst>
                  <a:gd name="T0" fmla="*/ 1 w 1609"/>
                  <a:gd name="T1" fmla="*/ 2 h 1535"/>
                  <a:gd name="T2" fmla="*/ 1 w 1609"/>
                  <a:gd name="T3" fmla="*/ 2 h 1535"/>
                  <a:gd name="T4" fmla="*/ 1 w 1609"/>
                  <a:gd name="T5" fmla="*/ 2 h 1535"/>
                  <a:gd name="T6" fmla="*/ 1 w 1609"/>
                  <a:gd name="T7" fmla="*/ 2 h 1535"/>
                  <a:gd name="T8" fmla="*/ 1 w 1609"/>
                  <a:gd name="T9" fmla="*/ 2 h 1535"/>
                  <a:gd name="T10" fmla="*/ 1 w 1609"/>
                  <a:gd name="T11" fmla="*/ 2 h 1535"/>
                  <a:gd name="T12" fmla="*/ 1 w 1609"/>
                  <a:gd name="T13" fmla="*/ 2 h 1535"/>
                  <a:gd name="T14" fmla="*/ 1 w 1609"/>
                  <a:gd name="T15" fmla="*/ 1 h 1535"/>
                  <a:gd name="T16" fmla="*/ 1 w 1609"/>
                  <a:gd name="T17" fmla="*/ 1 h 1535"/>
                  <a:gd name="T18" fmla="*/ 1 w 1609"/>
                  <a:gd name="T19" fmla="*/ 1 h 1535"/>
                  <a:gd name="T20" fmla="*/ 1 w 1609"/>
                  <a:gd name="T21" fmla="*/ 1 h 1535"/>
                  <a:gd name="T22" fmla="*/ 1 w 1609"/>
                  <a:gd name="T23" fmla="*/ 1 h 1535"/>
                  <a:gd name="T24" fmla="*/ 1 w 1609"/>
                  <a:gd name="T25" fmla="*/ 1 h 1535"/>
                  <a:gd name="T26" fmla="*/ 1 w 1609"/>
                  <a:gd name="T27" fmla="*/ 1 h 1535"/>
                  <a:gd name="T28" fmla="*/ 1 w 1609"/>
                  <a:gd name="T29" fmla="*/ 1 h 1535"/>
                  <a:gd name="T30" fmla="*/ 1 w 1609"/>
                  <a:gd name="T31" fmla="*/ 1 h 1535"/>
                  <a:gd name="T32" fmla="*/ 1 w 1609"/>
                  <a:gd name="T33" fmla="*/ 1 h 1535"/>
                  <a:gd name="T34" fmla="*/ 1 w 1609"/>
                  <a:gd name="T35" fmla="*/ 1 h 1535"/>
                  <a:gd name="T36" fmla="*/ 1 w 1609"/>
                  <a:gd name="T37" fmla="*/ 0 h 1535"/>
                  <a:gd name="T38" fmla="*/ 1 w 1609"/>
                  <a:gd name="T39" fmla="*/ 0 h 1535"/>
                  <a:gd name="T40" fmla="*/ 1 w 1609"/>
                  <a:gd name="T41" fmla="*/ 0 h 1535"/>
                  <a:gd name="T42" fmla="*/ 1 w 1609"/>
                  <a:gd name="T43" fmla="*/ 0 h 1535"/>
                  <a:gd name="T44" fmla="*/ 1 w 1609"/>
                  <a:gd name="T45" fmla="*/ 0 h 1535"/>
                  <a:gd name="T46" fmla="*/ 2 w 1609"/>
                  <a:gd name="T47" fmla="*/ 0 h 1535"/>
                  <a:gd name="T48" fmla="*/ 2 w 1609"/>
                  <a:gd name="T49" fmla="*/ 0 h 1535"/>
                  <a:gd name="T50" fmla="*/ 2 w 1609"/>
                  <a:gd name="T51" fmla="*/ 0 h 1535"/>
                  <a:gd name="T52" fmla="*/ 2 w 1609"/>
                  <a:gd name="T53" fmla="*/ 0 h 1535"/>
                  <a:gd name="T54" fmla="*/ 2 w 1609"/>
                  <a:gd name="T55" fmla="*/ 0 h 1535"/>
                  <a:gd name="T56" fmla="*/ 2 w 1609"/>
                  <a:gd name="T57" fmla="*/ 0 h 1535"/>
                  <a:gd name="T58" fmla="*/ 2 w 1609"/>
                  <a:gd name="T59" fmla="*/ 0 h 1535"/>
                  <a:gd name="T60" fmla="*/ 2 w 1609"/>
                  <a:gd name="T61" fmla="*/ 0 h 1535"/>
                  <a:gd name="T62" fmla="*/ 2 w 1609"/>
                  <a:gd name="T63" fmla="*/ 0 h 1535"/>
                  <a:gd name="T64" fmla="*/ 2 w 1609"/>
                  <a:gd name="T65" fmla="*/ 0 h 1535"/>
                  <a:gd name="T66" fmla="*/ 3 w 1609"/>
                  <a:gd name="T67" fmla="*/ 0 h 1535"/>
                  <a:gd name="T68" fmla="*/ 3 w 1609"/>
                  <a:gd name="T69" fmla="*/ 0 h 1535"/>
                  <a:gd name="T70" fmla="*/ 3 w 1609"/>
                  <a:gd name="T71" fmla="*/ 0 h 1535"/>
                  <a:gd name="T72" fmla="*/ 3 w 1609"/>
                  <a:gd name="T73" fmla="*/ 0 h 1535"/>
                  <a:gd name="T74" fmla="*/ 3 w 1609"/>
                  <a:gd name="T75" fmla="*/ 0 h 1535"/>
                  <a:gd name="T76" fmla="*/ 3 w 1609"/>
                  <a:gd name="T77" fmla="*/ 0 h 1535"/>
                  <a:gd name="T78" fmla="*/ 3 w 1609"/>
                  <a:gd name="T79" fmla="*/ 0 h 1535"/>
                  <a:gd name="T80" fmla="*/ 3 w 1609"/>
                  <a:gd name="T81" fmla="*/ 0 h 1535"/>
                  <a:gd name="T82" fmla="*/ 4 w 1609"/>
                  <a:gd name="T83" fmla="*/ 0 h 1535"/>
                  <a:gd name="T84" fmla="*/ 4 w 1609"/>
                  <a:gd name="T85" fmla="*/ 0 h 1535"/>
                  <a:gd name="T86" fmla="*/ 0 w 1609"/>
                  <a:gd name="T87" fmla="*/ 2 h 153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09"/>
                  <a:gd name="T133" fmla="*/ 0 h 1535"/>
                  <a:gd name="T134" fmla="*/ 1609 w 1609"/>
                  <a:gd name="T135" fmla="*/ 1535 h 153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09" h="1535">
                    <a:moveTo>
                      <a:pt x="0" y="1439"/>
                    </a:moveTo>
                    <a:lnTo>
                      <a:pt x="2" y="1436"/>
                    </a:lnTo>
                    <a:lnTo>
                      <a:pt x="6" y="1428"/>
                    </a:lnTo>
                    <a:lnTo>
                      <a:pt x="12" y="1415"/>
                    </a:lnTo>
                    <a:lnTo>
                      <a:pt x="23" y="1399"/>
                    </a:lnTo>
                    <a:lnTo>
                      <a:pt x="33" y="1381"/>
                    </a:lnTo>
                    <a:lnTo>
                      <a:pt x="47" y="1359"/>
                    </a:lnTo>
                    <a:lnTo>
                      <a:pt x="60" y="1335"/>
                    </a:lnTo>
                    <a:lnTo>
                      <a:pt x="74" y="1310"/>
                    </a:lnTo>
                    <a:lnTo>
                      <a:pt x="89" y="1284"/>
                    </a:lnTo>
                    <a:lnTo>
                      <a:pt x="103" y="1257"/>
                    </a:lnTo>
                    <a:lnTo>
                      <a:pt x="118" y="1230"/>
                    </a:lnTo>
                    <a:lnTo>
                      <a:pt x="132" y="1206"/>
                    </a:lnTo>
                    <a:lnTo>
                      <a:pt x="144" y="1180"/>
                    </a:lnTo>
                    <a:lnTo>
                      <a:pt x="156" y="1159"/>
                    </a:lnTo>
                    <a:lnTo>
                      <a:pt x="165" y="1138"/>
                    </a:lnTo>
                    <a:lnTo>
                      <a:pt x="172" y="1123"/>
                    </a:lnTo>
                    <a:lnTo>
                      <a:pt x="175" y="1106"/>
                    </a:lnTo>
                    <a:lnTo>
                      <a:pt x="181" y="1090"/>
                    </a:lnTo>
                    <a:lnTo>
                      <a:pt x="185" y="1070"/>
                    </a:lnTo>
                    <a:lnTo>
                      <a:pt x="189" y="1052"/>
                    </a:lnTo>
                    <a:lnTo>
                      <a:pt x="194" y="1032"/>
                    </a:lnTo>
                    <a:lnTo>
                      <a:pt x="198" y="1013"/>
                    </a:lnTo>
                    <a:lnTo>
                      <a:pt x="200" y="994"/>
                    </a:lnTo>
                    <a:lnTo>
                      <a:pt x="204" y="976"/>
                    </a:lnTo>
                    <a:lnTo>
                      <a:pt x="207" y="957"/>
                    </a:lnTo>
                    <a:lnTo>
                      <a:pt x="210" y="940"/>
                    </a:lnTo>
                    <a:lnTo>
                      <a:pt x="212" y="926"/>
                    </a:lnTo>
                    <a:lnTo>
                      <a:pt x="215" y="913"/>
                    </a:lnTo>
                    <a:lnTo>
                      <a:pt x="216" y="902"/>
                    </a:lnTo>
                    <a:lnTo>
                      <a:pt x="218" y="894"/>
                    </a:lnTo>
                    <a:lnTo>
                      <a:pt x="219" y="889"/>
                    </a:lnTo>
                    <a:lnTo>
                      <a:pt x="220" y="888"/>
                    </a:lnTo>
                    <a:lnTo>
                      <a:pt x="218" y="885"/>
                    </a:lnTo>
                    <a:lnTo>
                      <a:pt x="212" y="882"/>
                    </a:lnTo>
                    <a:lnTo>
                      <a:pt x="203" y="876"/>
                    </a:lnTo>
                    <a:lnTo>
                      <a:pt x="194" y="868"/>
                    </a:lnTo>
                    <a:lnTo>
                      <a:pt x="182" y="857"/>
                    </a:lnTo>
                    <a:lnTo>
                      <a:pt x="169" y="845"/>
                    </a:lnTo>
                    <a:lnTo>
                      <a:pt x="154" y="831"/>
                    </a:lnTo>
                    <a:lnTo>
                      <a:pt x="141" y="815"/>
                    </a:lnTo>
                    <a:lnTo>
                      <a:pt x="125" y="797"/>
                    </a:lnTo>
                    <a:lnTo>
                      <a:pt x="111" y="778"/>
                    </a:lnTo>
                    <a:lnTo>
                      <a:pt x="98" y="757"/>
                    </a:lnTo>
                    <a:lnTo>
                      <a:pt x="86" y="737"/>
                    </a:lnTo>
                    <a:lnTo>
                      <a:pt x="75" y="712"/>
                    </a:lnTo>
                    <a:lnTo>
                      <a:pt x="69" y="689"/>
                    </a:lnTo>
                    <a:lnTo>
                      <a:pt x="64" y="664"/>
                    </a:lnTo>
                    <a:lnTo>
                      <a:pt x="62" y="637"/>
                    </a:lnTo>
                    <a:lnTo>
                      <a:pt x="62" y="632"/>
                    </a:lnTo>
                    <a:lnTo>
                      <a:pt x="65" y="622"/>
                    </a:lnTo>
                    <a:lnTo>
                      <a:pt x="68" y="605"/>
                    </a:lnTo>
                    <a:lnTo>
                      <a:pt x="74" y="585"/>
                    </a:lnTo>
                    <a:lnTo>
                      <a:pt x="81" y="557"/>
                    </a:lnTo>
                    <a:lnTo>
                      <a:pt x="90" y="527"/>
                    </a:lnTo>
                    <a:lnTo>
                      <a:pt x="102" y="494"/>
                    </a:lnTo>
                    <a:lnTo>
                      <a:pt x="116" y="460"/>
                    </a:lnTo>
                    <a:lnTo>
                      <a:pt x="129" y="424"/>
                    </a:lnTo>
                    <a:lnTo>
                      <a:pt x="148" y="389"/>
                    </a:lnTo>
                    <a:lnTo>
                      <a:pt x="166" y="353"/>
                    </a:lnTo>
                    <a:lnTo>
                      <a:pt x="190" y="320"/>
                    </a:lnTo>
                    <a:lnTo>
                      <a:pt x="215" y="287"/>
                    </a:lnTo>
                    <a:lnTo>
                      <a:pt x="243" y="260"/>
                    </a:lnTo>
                    <a:lnTo>
                      <a:pt x="273" y="235"/>
                    </a:lnTo>
                    <a:lnTo>
                      <a:pt x="307" y="216"/>
                    </a:lnTo>
                    <a:lnTo>
                      <a:pt x="341" y="199"/>
                    </a:lnTo>
                    <a:lnTo>
                      <a:pt x="378" y="185"/>
                    </a:lnTo>
                    <a:lnTo>
                      <a:pt x="416" y="172"/>
                    </a:lnTo>
                    <a:lnTo>
                      <a:pt x="456" y="161"/>
                    </a:lnTo>
                    <a:lnTo>
                      <a:pt x="494" y="152"/>
                    </a:lnTo>
                    <a:lnTo>
                      <a:pt x="532" y="143"/>
                    </a:lnTo>
                    <a:lnTo>
                      <a:pt x="570" y="136"/>
                    </a:lnTo>
                    <a:lnTo>
                      <a:pt x="607" y="131"/>
                    </a:lnTo>
                    <a:lnTo>
                      <a:pt x="640" y="124"/>
                    </a:lnTo>
                    <a:lnTo>
                      <a:pt x="671" y="122"/>
                    </a:lnTo>
                    <a:lnTo>
                      <a:pt x="699" y="119"/>
                    </a:lnTo>
                    <a:lnTo>
                      <a:pt x="724" y="118"/>
                    </a:lnTo>
                    <a:lnTo>
                      <a:pt x="742" y="115"/>
                    </a:lnTo>
                    <a:lnTo>
                      <a:pt x="757" y="115"/>
                    </a:lnTo>
                    <a:lnTo>
                      <a:pt x="766" y="115"/>
                    </a:lnTo>
                    <a:lnTo>
                      <a:pt x="770" y="115"/>
                    </a:lnTo>
                    <a:lnTo>
                      <a:pt x="770" y="114"/>
                    </a:lnTo>
                    <a:lnTo>
                      <a:pt x="774" y="111"/>
                    </a:lnTo>
                    <a:lnTo>
                      <a:pt x="779" y="104"/>
                    </a:lnTo>
                    <a:lnTo>
                      <a:pt x="786" y="98"/>
                    </a:lnTo>
                    <a:lnTo>
                      <a:pt x="794" y="89"/>
                    </a:lnTo>
                    <a:lnTo>
                      <a:pt x="804" y="81"/>
                    </a:lnTo>
                    <a:lnTo>
                      <a:pt x="816" y="70"/>
                    </a:lnTo>
                    <a:lnTo>
                      <a:pt x="829" y="61"/>
                    </a:lnTo>
                    <a:lnTo>
                      <a:pt x="841" y="50"/>
                    </a:lnTo>
                    <a:lnTo>
                      <a:pt x="856" y="40"/>
                    </a:lnTo>
                    <a:lnTo>
                      <a:pt x="870" y="31"/>
                    </a:lnTo>
                    <a:lnTo>
                      <a:pt x="886" y="23"/>
                    </a:lnTo>
                    <a:lnTo>
                      <a:pt x="902" y="14"/>
                    </a:lnTo>
                    <a:lnTo>
                      <a:pt x="917" y="8"/>
                    </a:lnTo>
                    <a:lnTo>
                      <a:pt x="933" y="4"/>
                    </a:lnTo>
                    <a:lnTo>
                      <a:pt x="949" y="2"/>
                    </a:lnTo>
                    <a:lnTo>
                      <a:pt x="966" y="0"/>
                    </a:lnTo>
                    <a:lnTo>
                      <a:pt x="987" y="0"/>
                    </a:lnTo>
                    <a:lnTo>
                      <a:pt x="1011" y="3"/>
                    </a:lnTo>
                    <a:lnTo>
                      <a:pt x="1039" y="10"/>
                    </a:lnTo>
                    <a:lnTo>
                      <a:pt x="1065" y="16"/>
                    </a:lnTo>
                    <a:lnTo>
                      <a:pt x="1095" y="28"/>
                    </a:lnTo>
                    <a:lnTo>
                      <a:pt x="1127" y="41"/>
                    </a:lnTo>
                    <a:lnTo>
                      <a:pt x="1158" y="57"/>
                    </a:lnTo>
                    <a:lnTo>
                      <a:pt x="1187" y="75"/>
                    </a:lnTo>
                    <a:lnTo>
                      <a:pt x="1219" y="98"/>
                    </a:lnTo>
                    <a:lnTo>
                      <a:pt x="1248" y="124"/>
                    </a:lnTo>
                    <a:lnTo>
                      <a:pt x="1275" y="154"/>
                    </a:lnTo>
                    <a:lnTo>
                      <a:pt x="1300" y="189"/>
                    </a:lnTo>
                    <a:lnTo>
                      <a:pt x="1324" y="226"/>
                    </a:lnTo>
                    <a:lnTo>
                      <a:pt x="1344" y="269"/>
                    </a:lnTo>
                    <a:lnTo>
                      <a:pt x="1361" y="318"/>
                    </a:lnTo>
                    <a:lnTo>
                      <a:pt x="1362" y="316"/>
                    </a:lnTo>
                    <a:lnTo>
                      <a:pt x="1367" y="316"/>
                    </a:lnTo>
                    <a:lnTo>
                      <a:pt x="1377" y="315"/>
                    </a:lnTo>
                    <a:lnTo>
                      <a:pt x="1390" y="315"/>
                    </a:lnTo>
                    <a:lnTo>
                      <a:pt x="1403" y="314"/>
                    </a:lnTo>
                    <a:lnTo>
                      <a:pt x="1421" y="314"/>
                    </a:lnTo>
                    <a:lnTo>
                      <a:pt x="1440" y="314"/>
                    </a:lnTo>
                    <a:lnTo>
                      <a:pt x="1460" y="315"/>
                    </a:lnTo>
                    <a:lnTo>
                      <a:pt x="1479" y="315"/>
                    </a:lnTo>
                    <a:lnTo>
                      <a:pt x="1499" y="316"/>
                    </a:lnTo>
                    <a:lnTo>
                      <a:pt x="1519" y="318"/>
                    </a:lnTo>
                    <a:lnTo>
                      <a:pt x="1540" y="320"/>
                    </a:lnTo>
                    <a:lnTo>
                      <a:pt x="1557" y="323"/>
                    </a:lnTo>
                    <a:lnTo>
                      <a:pt x="1574" y="327"/>
                    </a:lnTo>
                    <a:lnTo>
                      <a:pt x="1588" y="329"/>
                    </a:lnTo>
                    <a:lnTo>
                      <a:pt x="1600" y="336"/>
                    </a:lnTo>
                    <a:lnTo>
                      <a:pt x="1609" y="457"/>
                    </a:lnTo>
                    <a:lnTo>
                      <a:pt x="220" y="1535"/>
                    </a:lnTo>
                    <a:lnTo>
                      <a:pt x="0" y="1439"/>
                    </a:lnTo>
                    <a:close/>
                  </a:path>
                </a:pathLst>
              </a:custGeom>
              <a:solidFill>
                <a:srgbClr val="D4EB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11" name="Freeform 67">
                <a:extLst>
                  <a:ext uri="{FF2B5EF4-FFF2-40B4-BE49-F238E27FC236}">
                    <a16:creationId xmlns:a16="http://schemas.microsoft.com/office/drawing/2014/main" id="{9DD643AB-D662-6984-4E18-BCD9F66A37C0}"/>
                  </a:ext>
                </a:extLst>
              </p:cNvPr>
              <p:cNvSpPr>
                <a:spLocks/>
              </p:cNvSpPr>
              <p:nvPr/>
            </p:nvSpPr>
            <p:spPr bwMode="auto">
              <a:xfrm>
                <a:off x="1428" y="3124"/>
                <a:ext cx="823" cy="754"/>
              </a:xfrm>
              <a:custGeom>
                <a:avLst/>
                <a:gdLst>
                  <a:gd name="T0" fmla="*/ 1 w 1644"/>
                  <a:gd name="T1" fmla="*/ 3 h 1507"/>
                  <a:gd name="T2" fmla="*/ 1 w 1644"/>
                  <a:gd name="T3" fmla="*/ 3 h 1507"/>
                  <a:gd name="T4" fmla="*/ 1 w 1644"/>
                  <a:gd name="T5" fmla="*/ 3 h 1507"/>
                  <a:gd name="T6" fmla="*/ 1 w 1644"/>
                  <a:gd name="T7" fmla="*/ 3 h 1507"/>
                  <a:gd name="T8" fmla="*/ 1 w 1644"/>
                  <a:gd name="T9" fmla="*/ 3 h 1507"/>
                  <a:gd name="T10" fmla="*/ 1 w 1644"/>
                  <a:gd name="T11" fmla="*/ 3 h 1507"/>
                  <a:gd name="T12" fmla="*/ 1 w 1644"/>
                  <a:gd name="T13" fmla="*/ 2 h 1507"/>
                  <a:gd name="T14" fmla="*/ 1 w 1644"/>
                  <a:gd name="T15" fmla="*/ 2 h 1507"/>
                  <a:gd name="T16" fmla="*/ 1 w 1644"/>
                  <a:gd name="T17" fmla="*/ 2 h 1507"/>
                  <a:gd name="T18" fmla="*/ 1 w 1644"/>
                  <a:gd name="T19" fmla="*/ 2 h 1507"/>
                  <a:gd name="T20" fmla="*/ 1 w 1644"/>
                  <a:gd name="T21" fmla="*/ 2 h 1507"/>
                  <a:gd name="T22" fmla="*/ 1 w 1644"/>
                  <a:gd name="T23" fmla="*/ 2 h 1507"/>
                  <a:gd name="T24" fmla="*/ 1 w 1644"/>
                  <a:gd name="T25" fmla="*/ 2 h 1507"/>
                  <a:gd name="T26" fmla="*/ 1 w 1644"/>
                  <a:gd name="T27" fmla="*/ 2 h 1507"/>
                  <a:gd name="T28" fmla="*/ 1 w 1644"/>
                  <a:gd name="T29" fmla="*/ 2 h 1507"/>
                  <a:gd name="T30" fmla="*/ 1 w 1644"/>
                  <a:gd name="T31" fmla="*/ 2 h 1507"/>
                  <a:gd name="T32" fmla="*/ 1 w 1644"/>
                  <a:gd name="T33" fmla="*/ 2 h 1507"/>
                  <a:gd name="T34" fmla="*/ 1 w 1644"/>
                  <a:gd name="T35" fmla="*/ 1 h 1507"/>
                  <a:gd name="T36" fmla="*/ 1 w 1644"/>
                  <a:gd name="T37" fmla="*/ 1 h 1507"/>
                  <a:gd name="T38" fmla="*/ 1 w 1644"/>
                  <a:gd name="T39" fmla="*/ 1 h 1507"/>
                  <a:gd name="T40" fmla="*/ 1 w 1644"/>
                  <a:gd name="T41" fmla="*/ 1 h 1507"/>
                  <a:gd name="T42" fmla="*/ 1 w 1644"/>
                  <a:gd name="T43" fmla="*/ 1 h 1507"/>
                  <a:gd name="T44" fmla="*/ 1 w 1644"/>
                  <a:gd name="T45" fmla="*/ 1 h 1507"/>
                  <a:gd name="T46" fmla="*/ 2 w 1644"/>
                  <a:gd name="T47" fmla="*/ 1 h 1507"/>
                  <a:gd name="T48" fmla="*/ 2 w 1644"/>
                  <a:gd name="T49" fmla="*/ 1 h 1507"/>
                  <a:gd name="T50" fmla="*/ 2 w 1644"/>
                  <a:gd name="T51" fmla="*/ 1 h 1507"/>
                  <a:gd name="T52" fmla="*/ 2 w 1644"/>
                  <a:gd name="T53" fmla="*/ 1 h 1507"/>
                  <a:gd name="T54" fmla="*/ 2 w 1644"/>
                  <a:gd name="T55" fmla="*/ 1 h 1507"/>
                  <a:gd name="T56" fmla="*/ 2 w 1644"/>
                  <a:gd name="T57" fmla="*/ 1 h 1507"/>
                  <a:gd name="T58" fmla="*/ 2 w 1644"/>
                  <a:gd name="T59" fmla="*/ 1 h 1507"/>
                  <a:gd name="T60" fmla="*/ 2 w 1644"/>
                  <a:gd name="T61" fmla="*/ 1 h 1507"/>
                  <a:gd name="T62" fmla="*/ 2 w 1644"/>
                  <a:gd name="T63" fmla="*/ 0 h 1507"/>
                  <a:gd name="T64" fmla="*/ 2 w 1644"/>
                  <a:gd name="T65" fmla="*/ 1 h 1507"/>
                  <a:gd name="T66" fmla="*/ 2 w 1644"/>
                  <a:gd name="T67" fmla="*/ 1 h 1507"/>
                  <a:gd name="T68" fmla="*/ 3 w 1644"/>
                  <a:gd name="T69" fmla="*/ 1 h 1507"/>
                  <a:gd name="T70" fmla="*/ 3 w 1644"/>
                  <a:gd name="T71" fmla="*/ 1 h 1507"/>
                  <a:gd name="T72" fmla="*/ 3 w 1644"/>
                  <a:gd name="T73" fmla="*/ 1 h 1507"/>
                  <a:gd name="T74" fmla="*/ 3 w 1644"/>
                  <a:gd name="T75" fmla="*/ 1 h 1507"/>
                  <a:gd name="T76" fmla="*/ 3 w 1644"/>
                  <a:gd name="T77" fmla="*/ 1 h 1507"/>
                  <a:gd name="T78" fmla="*/ 3 w 1644"/>
                  <a:gd name="T79" fmla="*/ 1 h 1507"/>
                  <a:gd name="T80" fmla="*/ 3 w 1644"/>
                  <a:gd name="T81" fmla="*/ 1 h 1507"/>
                  <a:gd name="T82" fmla="*/ 3 w 1644"/>
                  <a:gd name="T83" fmla="*/ 1 h 1507"/>
                  <a:gd name="T84" fmla="*/ 3 w 1644"/>
                  <a:gd name="T85" fmla="*/ 1 h 1507"/>
                  <a:gd name="T86" fmla="*/ 3 w 1644"/>
                  <a:gd name="T87" fmla="*/ 1 h 1507"/>
                  <a:gd name="T88" fmla="*/ 3 w 1644"/>
                  <a:gd name="T89" fmla="*/ 1 h 1507"/>
                  <a:gd name="T90" fmla="*/ 3 w 1644"/>
                  <a:gd name="T91" fmla="*/ 1 h 1507"/>
                  <a:gd name="T92" fmla="*/ 4 w 1644"/>
                  <a:gd name="T93" fmla="*/ 1 h 1507"/>
                  <a:gd name="T94" fmla="*/ 4 w 1644"/>
                  <a:gd name="T95" fmla="*/ 1 h 1507"/>
                  <a:gd name="T96" fmla="*/ 4 w 1644"/>
                  <a:gd name="T97" fmla="*/ 1 h 1507"/>
                  <a:gd name="T98" fmla="*/ 0 w 1644"/>
                  <a:gd name="T99" fmla="*/ 3 h 15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44"/>
                  <a:gd name="T151" fmla="*/ 0 h 1507"/>
                  <a:gd name="T152" fmla="*/ 1644 w 1644"/>
                  <a:gd name="T153" fmla="*/ 1507 h 15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44" h="1507">
                    <a:moveTo>
                      <a:pt x="0" y="1401"/>
                    </a:moveTo>
                    <a:lnTo>
                      <a:pt x="0" y="1397"/>
                    </a:lnTo>
                    <a:lnTo>
                      <a:pt x="5" y="1391"/>
                    </a:lnTo>
                    <a:lnTo>
                      <a:pt x="13" y="1378"/>
                    </a:lnTo>
                    <a:lnTo>
                      <a:pt x="23" y="1363"/>
                    </a:lnTo>
                    <a:lnTo>
                      <a:pt x="34" y="1343"/>
                    </a:lnTo>
                    <a:lnTo>
                      <a:pt x="47" y="1322"/>
                    </a:lnTo>
                    <a:lnTo>
                      <a:pt x="61" y="1299"/>
                    </a:lnTo>
                    <a:lnTo>
                      <a:pt x="77" y="1275"/>
                    </a:lnTo>
                    <a:lnTo>
                      <a:pt x="92" y="1249"/>
                    </a:lnTo>
                    <a:lnTo>
                      <a:pt x="107" y="1221"/>
                    </a:lnTo>
                    <a:lnTo>
                      <a:pt x="122" y="1193"/>
                    </a:lnTo>
                    <a:lnTo>
                      <a:pt x="138" y="1168"/>
                    </a:lnTo>
                    <a:lnTo>
                      <a:pt x="150" y="1142"/>
                    </a:lnTo>
                    <a:lnTo>
                      <a:pt x="161" y="1118"/>
                    </a:lnTo>
                    <a:lnTo>
                      <a:pt x="171" y="1096"/>
                    </a:lnTo>
                    <a:lnTo>
                      <a:pt x="178" y="1078"/>
                    </a:lnTo>
                    <a:lnTo>
                      <a:pt x="184" y="1056"/>
                    </a:lnTo>
                    <a:lnTo>
                      <a:pt x="189" y="1037"/>
                    </a:lnTo>
                    <a:lnTo>
                      <a:pt x="194" y="1014"/>
                    </a:lnTo>
                    <a:lnTo>
                      <a:pt x="200" y="991"/>
                    </a:lnTo>
                    <a:lnTo>
                      <a:pt x="203" y="967"/>
                    </a:lnTo>
                    <a:lnTo>
                      <a:pt x="209" y="942"/>
                    </a:lnTo>
                    <a:lnTo>
                      <a:pt x="213" y="918"/>
                    </a:lnTo>
                    <a:lnTo>
                      <a:pt x="217" y="896"/>
                    </a:lnTo>
                    <a:lnTo>
                      <a:pt x="219" y="874"/>
                    </a:lnTo>
                    <a:lnTo>
                      <a:pt x="222" y="852"/>
                    </a:lnTo>
                    <a:lnTo>
                      <a:pt x="225" y="834"/>
                    </a:lnTo>
                    <a:lnTo>
                      <a:pt x="227" y="820"/>
                    </a:lnTo>
                    <a:lnTo>
                      <a:pt x="228" y="806"/>
                    </a:lnTo>
                    <a:lnTo>
                      <a:pt x="230" y="796"/>
                    </a:lnTo>
                    <a:lnTo>
                      <a:pt x="231" y="789"/>
                    </a:lnTo>
                    <a:lnTo>
                      <a:pt x="232" y="788"/>
                    </a:lnTo>
                    <a:lnTo>
                      <a:pt x="230" y="788"/>
                    </a:lnTo>
                    <a:lnTo>
                      <a:pt x="225" y="785"/>
                    </a:lnTo>
                    <a:lnTo>
                      <a:pt x="215" y="783"/>
                    </a:lnTo>
                    <a:lnTo>
                      <a:pt x="206" y="779"/>
                    </a:lnTo>
                    <a:lnTo>
                      <a:pt x="193" y="772"/>
                    </a:lnTo>
                    <a:lnTo>
                      <a:pt x="178" y="766"/>
                    </a:lnTo>
                    <a:lnTo>
                      <a:pt x="163" y="755"/>
                    </a:lnTo>
                    <a:lnTo>
                      <a:pt x="147" y="745"/>
                    </a:lnTo>
                    <a:lnTo>
                      <a:pt x="130" y="730"/>
                    </a:lnTo>
                    <a:lnTo>
                      <a:pt x="114" y="714"/>
                    </a:lnTo>
                    <a:lnTo>
                      <a:pt x="100" y="696"/>
                    </a:lnTo>
                    <a:lnTo>
                      <a:pt x="85" y="675"/>
                    </a:lnTo>
                    <a:lnTo>
                      <a:pt x="72" y="650"/>
                    </a:lnTo>
                    <a:lnTo>
                      <a:pt x="60" y="623"/>
                    </a:lnTo>
                    <a:lnTo>
                      <a:pt x="52" y="593"/>
                    </a:lnTo>
                    <a:lnTo>
                      <a:pt x="47" y="560"/>
                    </a:lnTo>
                    <a:lnTo>
                      <a:pt x="47" y="556"/>
                    </a:lnTo>
                    <a:lnTo>
                      <a:pt x="51" y="546"/>
                    </a:lnTo>
                    <a:lnTo>
                      <a:pt x="54" y="530"/>
                    </a:lnTo>
                    <a:lnTo>
                      <a:pt x="60" y="510"/>
                    </a:lnTo>
                    <a:lnTo>
                      <a:pt x="68" y="484"/>
                    </a:lnTo>
                    <a:lnTo>
                      <a:pt x="77" y="456"/>
                    </a:lnTo>
                    <a:lnTo>
                      <a:pt x="89" y="426"/>
                    </a:lnTo>
                    <a:lnTo>
                      <a:pt x="104" y="396"/>
                    </a:lnTo>
                    <a:lnTo>
                      <a:pt x="118" y="363"/>
                    </a:lnTo>
                    <a:lnTo>
                      <a:pt x="135" y="330"/>
                    </a:lnTo>
                    <a:lnTo>
                      <a:pt x="153" y="297"/>
                    </a:lnTo>
                    <a:lnTo>
                      <a:pt x="176" y="268"/>
                    </a:lnTo>
                    <a:lnTo>
                      <a:pt x="198" y="239"/>
                    </a:lnTo>
                    <a:lnTo>
                      <a:pt x="225" y="215"/>
                    </a:lnTo>
                    <a:lnTo>
                      <a:pt x="251" y="194"/>
                    </a:lnTo>
                    <a:lnTo>
                      <a:pt x="280" y="180"/>
                    </a:lnTo>
                    <a:lnTo>
                      <a:pt x="310" y="167"/>
                    </a:lnTo>
                    <a:lnTo>
                      <a:pt x="343" y="155"/>
                    </a:lnTo>
                    <a:lnTo>
                      <a:pt x="376" y="144"/>
                    </a:lnTo>
                    <a:lnTo>
                      <a:pt x="413" y="138"/>
                    </a:lnTo>
                    <a:lnTo>
                      <a:pt x="447" y="129"/>
                    </a:lnTo>
                    <a:lnTo>
                      <a:pt x="482" y="125"/>
                    </a:lnTo>
                    <a:lnTo>
                      <a:pt x="517" y="118"/>
                    </a:lnTo>
                    <a:lnTo>
                      <a:pt x="549" y="115"/>
                    </a:lnTo>
                    <a:lnTo>
                      <a:pt x="581" y="110"/>
                    </a:lnTo>
                    <a:lnTo>
                      <a:pt x="610" y="109"/>
                    </a:lnTo>
                    <a:lnTo>
                      <a:pt x="636" y="106"/>
                    </a:lnTo>
                    <a:lnTo>
                      <a:pt x="659" y="106"/>
                    </a:lnTo>
                    <a:lnTo>
                      <a:pt x="676" y="105"/>
                    </a:lnTo>
                    <a:lnTo>
                      <a:pt x="692" y="105"/>
                    </a:lnTo>
                    <a:lnTo>
                      <a:pt x="699" y="105"/>
                    </a:lnTo>
                    <a:lnTo>
                      <a:pt x="703" y="105"/>
                    </a:lnTo>
                    <a:lnTo>
                      <a:pt x="703" y="102"/>
                    </a:lnTo>
                    <a:lnTo>
                      <a:pt x="707" y="100"/>
                    </a:lnTo>
                    <a:lnTo>
                      <a:pt x="713" y="93"/>
                    </a:lnTo>
                    <a:lnTo>
                      <a:pt x="719" y="88"/>
                    </a:lnTo>
                    <a:lnTo>
                      <a:pt x="728" y="79"/>
                    </a:lnTo>
                    <a:lnTo>
                      <a:pt x="738" y="71"/>
                    </a:lnTo>
                    <a:lnTo>
                      <a:pt x="748" y="60"/>
                    </a:lnTo>
                    <a:lnTo>
                      <a:pt x="761" y="51"/>
                    </a:lnTo>
                    <a:lnTo>
                      <a:pt x="774" y="42"/>
                    </a:lnTo>
                    <a:lnTo>
                      <a:pt x="788" y="31"/>
                    </a:lnTo>
                    <a:lnTo>
                      <a:pt x="801" y="22"/>
                    </a:lnTo>
                    <a:lnTo>
                      <a:pt x="817" y="14"/>
                    </a:lnTo>
                    <a:lnTo>
                      <a:pt x="831" y="8"/>
                    </a:lnTo>
                    <a:lnTo>
                      <a:pt x="846" y="4"/>
                    </a:lnTo>
                    <a:lnTo>
                      <a:pt x="860" y="0"/>
                    </a:lnTo>
                    <a:lnTo>
                      <a:pt x="874" y="0"/>
                    </a:lnTo>
                    <a:lnTo>
                      <a:pt x="888" y="0"/>
                    </a:lnTo>
                    <a:lnTo>
                      <a:pt x="905" y="2"/>
                    </a:lnTo>
                    <a:lnTo>
                      <a:pt x="923" y="8"/>
                    </a:lnTo>
                    <a:lnTo>
                      <a:pt x="944" y="14"/>
                    </a:lnTo>
                    <a:lnTo>
                      <a:pt x="967" y="23"/>
                    </a:lnTo>
                    <a:lnTo>
                      <a:pt x="989" y="33"/>
                    </a:lnTo>
                    <a:lnTo>
                      <a:pt x="1014" y="46"/>
                    </a:lnTo>
                    <a:lnTo>
                      <a:pt x="1039" y="61"/>
                    </a:lnTo>
                    <a:lnTo>
                      <a:pt x="1063" y="77"/>
                    </a:lnTo>
                    <a:lnTo>
                      <a:pt x="1086" y="97"/>
                    </a:lnTo>
                    <a:lnTo>
                      <a:pt x="1110" y="117"/>
                    </a:lnTo>
                    <a:lnTo>
                      <a:pt x="1132" y="139"/>
                    </a:lnTo>
                    <a:lnTo>
                      <a:pt x="1153" y="163"/>
                    </a:lnTo>
                    <a:lnTo>
                      <a:pt x="1173" y="189"/>
                    </a:lnTo>
                    <a:lnTo>
                      <a:pt x="1192" y="217"/>
                    </a:lnTo>
                    <a:lnTo>
                      <a:pt x="1206" y="250"/>
                    </a:lnTo>
                    <a:lnTo>
                      <a:pt x="1114" y="329"/>
                    </a:lnTo>
                    <a:lnTo>
                      <a:pt x="1128" y="377"/>
                    </a:lnTo>
                    <a:lnTo>
                      <a:pt x="1130" y="376"/>
                    </a:lnTo>
                    <a:lnTo>
                      <a:pt x="1135" y="373"/>
                    </a:lnTo>
                    <a:lnTo>
                      <a:pt x="1143" y="371"/>
                    </a:lnTo>
                    <a:lnTo>
                      <a:pt x="1155" y="368"/>
                    </a:lnTo>
                    <a:lnTo>
                      <a:pt x="1167" y="363"/>
                    </a:lnTo>
                    <a:lnTo>
                      <a:pt x="1182" y="359"/>
                    </a:lnTo>
                    <a:lnTo>
                      <a:pt x="1199" y="354"/>
                    </a:lnTo>
                    <a:lnTo>
                      <a:pt x="1218" y="348"/>
                    </a:lnTo>
                    <a:lnTo>
                      <a:pt x="1236" y="342"/>
                    </a:lnTo>
                    <a:lnTo>
                      <a:pt x="1256" y="338"/>
                    </a:lnTo>
                    <a:lnTo>
                      <a:pt x="1274" y="333"/>
                    </a:lnTo>
                    <a:lnTo>
                      <a:pt x="1295" y="330"/>
                    </a:lnTo>
                    <a:lnTo>
                      <a:pt x="1314" y="326"/>
                    </a:lnTo>
                    <a:lnTo>
                      <a:pt x="1332" y="323"/>
                    </a:lnTo>
                    <a:lnTo>
                      <a:pt x="1348" y="322"/>
                    </a:lnTo>
                    <a:lnTo>
                      <a:pt x="1364" y="323"/>
                    </a:lnTo>
                    <a:lnTo>
                      <a:pt x="1378" y="323"/>
                    </a:lnTo>
                    <a:lnTo>
                      <a:pt x="1395" y="327"/>
                    </a:lnTo>
                    <a:lnTo>
                      <a:pt x="1413" y="330"/>
                    </a:lnTo>
                    <a:lnTo>
                      <a:pt x="1434" y="335"/>
                    </a:lnTo>
                    <a:lnTo>
                      <a:pt x="1452" y="338"/>
                    </a:lnTo>
                    <a:lnTo>
                      <a:pt x="1473" y="344"/>
                    </a:lnTo>
                    <a:lnTo>
                      <a:pt x="1493" y="350"/>
                    </a:lnTo>
                    <a:lnTo>
                      <a:pt x="1513" y="355"/>
                    </a:lnTo>
                    <a:lnTo>
                      <a:pt x="1530" y="360"/>
                    </a:lnTo>
                    <a:lnTo>
                      <a:pt x="1548" y="366"/>
                    </a:lnTo>
                    <a:lnTo>
                      <a:pt x="1563" y="371"/>
                    </a:lnTo>
                    <a:lnTo>
                      <a:pt x="1578" y="376"/>
                    </a:lnTo>
                    <a:lnTo>
                      <a:pt x="1589" y="379"/>
                    </a:lnTo>
                    <a:lnTo>
                      <a:pt x="1598" y="383"/>
                    </a:lnTo>
                    <a:lnTo>
                      <a:pt x="1602" y="384"/>
                    </a:lnTo>
                    <a:lnTo>
                      <a:pt x="1606" y="385"/>
                    </a:lnTo>
                    <a:lnTo>
                      <a:pt x="1644" y="526"/>
                    </a:lnTo>
                    <a:lnTo>
                      <a:pt x="242" y="1507"/>
                    </a:lnTo>
                    <a:lnTo>
                      <a:pt x="0" y="1401"/>
                    </a:lnTo>
                    <a:close/>
                  </a:path>
                </a:pathLst>
              </a:custGeom>
              <a:solidFill>
                <a:srgbClr val="E6F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12" name="Freeform 68">
                <a:extLst>
                  <a:ext uri="{FF2B5EF4-FFF2-40B4-BE49-F238E27FC236}">
                    <a16:creationId xmlns:a16="http://schemas.microsoft.com/office/drawing/2014/main" id="{618C186A-5169-6645-2048-29AD2FF2B3FF}"/>
                  </a:ext>
                </a:extLst>
              </p:cNvPr>
              <p:cNvSpPr>
                <a:spLocks/>
              </p:cNvSpPr>
              <p:nvPr/>
            </p:nvSpPr>
            <p:spPr bwMode="auto">
              <a:xfrm>
                <a:off x="1483" y="3150"/>
                <a:ext cx="776" cy="748"/>
              </a:xfrm>
              <a:custGeom>
                <a:avLst/>
                <a:gdLst>
                  <a:gd name="T0" fmla="*/ 1 w 1552"/>
                  <a:gd name="T1" fmla="*/ 3 h 1495"/>
                  <a:gd name="T2" fmla="*/ 1 w 1552"/>
                  <a:gd name="T3" fmla="*/ 3 h 1495"/>
                  <a:gd name="T4" fmla="*/ 1 w 1552"/>
                  <a:gd name="T5" fmla="*/ 3 h 1495"/>
                  <a:gd name="T6" fmla="*/ 1 w 1552"/>
                  <a:gd name="T7" fmla="*/ 3 h 1495"/>
                  <a:gd name="T8" fmla="*/ 1 w 1552"/>
                  <a:gd name="T9" fmla="*/ 3 h 1495"/>
                  <a:gd name="T10" fmla="*/ 1 w 1552"/>
                  <a:gd name="T11" fmla="*/ 2 h 1495"/>
                  <a:gd name="T12" fmla="*/ 1 w 1552"/>
                  <a:gd name="T13" fmla="*/ 2 h 1495"/>
                  <a:gd name="T14" fmla="*/ 1 w 1552"/>
                  <a:gd name="T15" fmla="*/ 2 h 1495"/>
                  <a:gd name="T16" fmla="*/ 1 w 1552"/>
                  <a:gd name="T17" fmla="*/ 2 h 1495"/>
                  <a:gd name="T18" fmla="*/ 1 w 1552"/>
                  <a:gd name="T19" fmla="*/ 2 h 1495"/>
                  <a:gd name="T20" fmla="*/ 1 w 1552"/>
                  <a:gd name="T21" fmla="*/ 1 h 1495"/>
                  <a:gd name="T22" fmla="*/ 1 w 1552"/>
                  <a:gd name="T23" fmla="*/ 1 h 1495"/>
                  <a:gd name="T24" fmla="*/ 1 w 1552"/>
                  <a:gd name="T25" fmla="*/ 1 h 1495"/>
                  <a:gd name="T26" fmla="*/ 1 w 1552"/>
                  <a:gd name="T27" fmla="*/ 1 h 1495"/>
                  <a:gd name="T28" fmla="*/ 1 w 1552"/>
                  <a:gd name="T29" fmla="*/ 1 h 1495"/>
                  <a:gd name="T30" fmla="*/ 1 w 1552"/>
                  <a:gd name="T31" fmla="*/ 2 h 1495"/>
                  <a:gd name="T32" fmla="*/ 1 w 1552"/>
                  <a:gd name="T33" fmla="*/ 2 h 1495"/>
                  <a:gd name="T34" fmla="*/ 1 w 1552"/>
                  <a:gd name="T35" fmla="*/ 2 h 1495"/>
                  <a:gd name="T36" fmla="*/ 1 w 1552"/>
                  <a:gd name="T37" fmla="*/ 2 h 1495"/>
                  <a:gd name="T38" fmla="*/ 1 w 1552"/>
                  <a:gd name="T39" fmla="*/ 2 h 1495"/>
                  <a:gd name="T40" fmla="*/ 1 w 1552"/>
                  <a:gd name="T41" fmla="*/ 2 h 1495"/>
                  <a:gd name="T42" fmla="*/ 1 w 1552"/>
                  <a:gd name="T43" fmla="*/ 2 h 1495"/>
                  <a:gd name="T44" fmla="*/ 1 w 1552"/>
                  <a:gd name="T45" fmla="*/ 2 h 1495"/>
                  <a:gd name="T46" fmla="*/ 1 w 1552"/>
                  <a:gd name="T47" fmla="*/ 2 h 1495"/>
                  <a:gd name="T48" fmla="*/ 1 w 1552"/>
                  <a:gd name="T49" fmla="*/ 2 h 1495"/>
                  <a:gd name="T50" fmla="*/ 1 w 1552"/>
                  <a:gd name="T51" fmla="*/ 1 h 1495"/>
                  <a:gd name="T52" fmla="*/ 1 w 1552"/>
                  <a:gd name="T53" fmla="*/ 1 h 1495"/>
                  <a:gd name="T54" fmla="*/ 1 w 1552"/>
                  <a:gd name="T55" fmla="*/ 1 h 1495"/>
                  <a:gd name="T56" fmla="*/ 1 w 1552"/>
                  <a:gd name="T57" fmla="*/ 1 h 1495"/>
                  <a:gd name="T58" fmla="*/ 1 w 1552"/>
                  <a:gd name="T59" fmla="*/ 1 h 1495"/>
                  <a:gd name="T60" fmla="*/ 1 w 1552"/>
                  <a:gd name="T61" fmla="*/ 1 h 1495"/>
                  <a:gd name="T62" fmla="*/ 1 w 1552"/>
                  <a:gd name="T63" fmla="*/ 1 h 1495"/>
                  <a:gd name="T64" fmla="*/ 1 w 1552"/>
                  <a:gd name="T65" fmla="*/ 1 h 1495"/>
                  <a:gd name="T66" fmla="*/ 2 w 1552"/>
                  <a:gd name="T67" fmla="*/ 1 h 1495"/>
                  <a:gd name="T68" fmla="*/ 2 w 1552"/>
                  <a:gd name="T69" fmla="*/ 1 h 1495"/>
                  <a:gd name="T70" fmla="*/ 2 w 1552"/>
                  <a:gd name="T71" fmla="*/ 1 h 1495"/>
                  <a:gd name="T72" fmla="*/ 2 w 1552"/>
                  <a:gd name="T73" fmla="*/ 1 h 1495"/>
                  <a:gd name="T74" fmla="*/ 2 w 1552"/>
                  <a:gd name="T75" fmla="*/ 1 h 1495"/>
                  <a:gd name="T76" fmla="*/ 2 w 1552"/>
                  <a:gd name="T77" fmla="*/ 1 h 1495"/>
                  <a:gd name="T78" fmla="*/ 2 w 1552"/>
                  <a:gd name="T79" fmla="*/ 1 h 1495"/>
                  <a:gd name="T80" fmla="*/ 2 w 1552"/>
                  <a:gd name="T81" fmla="*/ 1 h 1495"/>
                  <a:gd name="T82" fmla="*/ 2 w 1552"/>
                  <a:gd name="T83" fmla="*/ 0 h 1495"/>
                  <a:gd name="T84" fmla="*/ 2 w 1552"/>
                  <a:gd name="T85" fmla="*/ 1 h 1495"/>
                  <a:gd name="T86" fmla="*/ 2 w 1552"/>
                  <a:gd name="T87" fmla="*/ 1 h 1495"/>
                  <a:gd name="T88" fmla="*/ 2 w 1552"/>
                  <a:gd name="T89" fmla="*/ 1 h 1495"/>
                  <a:gd name="T90" fmla="*/ 2 w 1552"/>
                  <a:gd name="T91" fmla="*/ 1 h 1495"/>
                  <a:gd name="T92" fmla="*/ 2 w 1552"/>
                  <a:gd name="T93" fmla="*/ 1 h 1495"/>
                  <a:gd name="T94" fmla="*/ 2 w 1552"/>
                  <a:gd name="T95" fmla="*/ 1 h 1495"/>
                  <a:gd name="T96" fmla="*/ 2 w 1552"/>
                  <a:gd name="T97" fmla="*/ 1 h 1495"/>
                  <a:gd name="T98" fmla="*/ 2 w 1552"/>
                  <a:gd name="T99" fmla="*/ 1 h 1495"/>
                  <a:gd name="T100" fmla="*/ 3 w 1552"/>
                  <a:gd name="T101" fmla="*/ 1 h 1495"/>
                  <a:gd name="T102" fmla="*/ 3 w 1552"/>
                  <a:gd name="T103" fmla="*/ 1 h 1495"/>
                  <a:gd name="T104" fmla="*/ 3 w 1552"/>
                  <a:gd name="T105" fmla="*/ 1 h 1495"/>
                  <a:gd name="T106" fmla="*/ 3 w 1552"/>
                  <a:gd name="T107" fmla="*/ 1 h 1495"/>
                  <a:gd name="T108" fmla="*/ 3 w 1552"/>
                  <a:gd name="T109" fmla="*/ 1 h 1495"/>
                  <a:gd name="T110" fmla="*/ 3 w 1552"/>
                  <a:gd name="T111" fmla="*/ 1 h 1495"/>
                  <a:gd name="T112" fmla="*/ 3 w 1552"/>
                  <a:gd name="T113" fmla="*/ 1 h 1495"/>
                  <a:gd name="T114" fmla="*/ 4 w 1552"/>
                  <a:gd name="T115" fmla="*/ 1 h 1495"/>
                  <a:gd name="T116" fmla="*/ 1 w 1552"/>
                  <a:gd name="T117" fmla="*/ 3 h 14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52"/>
                  <a:gd name="T178" fmla="*/ 0 h 1495"/>
                  <a:gd name="T179" fmla="*/ 1552 w 1552"/>
                  <a:gd name="T180" fmla="*/ 1495 h 149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52" h="1495">
                    <a:moveTo>
                      <a:pt x="0" y="1395"/>
                    </a:moveTo>
                    <a:lnTo>
                      <a:pt x="1" y="1391"/>
                    </a:lnTo>
                    <a:lnTo>
                      <a:pt x="8" y="1382"/>
                    </a:lnTo>
                    <a:lnTo>
                      <a:pt x="17" y="1366"/>
                    </a:lnTo>
                    <a:lnTo>
                      <a:pt x="31" y="1346"/>
                    </a:lnTo>
                    <a:lnTo>
                      <a:pt x="46" y="1323"/>
                    </a:lnTo>
                    <a:lnTo>
                      <a:pt x="64" y="1296"/>
                    </a:lnTo>
                    <a:lnTo>
                      <a:pt x="83" y="1266"/>
                    </a:lnTo>
                    <a:lnTo>
                      <a:pt x="102" y="1237"/>
                    </a:lnTo>
                    <a:lnTo>
                      <a:pt x="122" y="1204"/>
                    </a:lnTo>
                    <a:lnTo>
                      <a:pt x="142" y="1173"/>
                    </a:lnTo>
                    <a:lnTo>
                      <a:pt x="159" y="1142"/>
                    </a:lnTo>
                    <a:lnTo>
                      <a:pt x="176" y="1112"/>
                    </a:lnTo>
                    <a:lnTo>
                      <a:pt x="189" y="1084"/>
                    </a:lnTo>
                    <a:lnTo>
                      <a:pt x="201" y="1059"/>
                    </a:lnTo>
                    <a:lnTo>
                      <a:pt x="209" y="1038"/>
                    </a:lnTo>
                    <a:lnTo>
                      <a:pt x="214" y="1023"/>
                    </a:lnTo>
                    <a:lnTo>
                      <a:pt x="216" y="1003"/>
                    </a:lnTo>
                    <a:lnTo>
                      <a:pt x="219" y="977"/>
                    </a:lnTo>
                    <a:lnTo>
                      <a:pt x="223" y="945"/>
                    </a:lnTo>
                    <a:lnTo>
                      <a:pt x="230" y="908"/>
                    </a:lnTo>
                    <a:lnTo>
                      <a:pt x="234" y="867"/>
                    </a:lnTo>
                    <a:lnTo>
                      <a:pt x="242" y="824"/>
                    </a:lnTo>
                    <a:lnTo>
                      <a:pt x="248" y="779"/>
                    </a:lnTo>
                    <a:lnTo>
                      <a:pt x="258" y="734"/>
                    </a:lnTo>
                    <a:lnTo>
                      <a:pt x="264" y="688"/>
                    </a:lnTo>
                    <a:lnTo>
                      <a:pt x="272" y="645"/>
                    </a:lnTo>
                    <a:lnTo>
                      <a:pt x="280" y="604"/>
                    </a:lnTo>
                    <a:lnTo>
                      <a:pt x="289" y="567"/>
                    </a:lnTo>
                    <a:lnTo>
                      <a:pt x="296" y="533"/>
                    </a:lnTo>
                    <a:lnTo>
                      <a:pt x="304" y="507"/>
                    </a:lnTo>
                    <a:lnTo>
                      <a:pt x="309" y="486"/>
                    </a:lnTo>
                    <a:lnTo>
                      <a:pt x="316" y="475"/>
                    </a:lnTo>
                    <a:lnTo>
                      <a:pt x="312" y="474"/>
                    </a:lnTo>
                    <a:lnTo>
                      <a:pt x="304" y="475"/>
                    </a:lnTo>
                    <a:lnTo>
                      <a:pt x="297" y="475"/>
                    </a:lnTo>
                    <a:lnTo>
                      <a:pt x="291" y="475"/>
                    </a:lnTo>
                    <a:lnTo>
                      <a:pt x="284" y="475"/>
                    </a:lnTo>
                    <a:lnTo>
                      <a:pt x="276" y="478"/>
                    </a:lnTo>
                    <a:lnTo>
                      <a:pt x="268" y="479"/>
                    </a:lnTo>
                    <a:lnTo>
                      <a:pt x="262" y="482"/>
                    </a:lnTo>
                    <a:lnTo>
                      <a:pt x="252" y="484"/>
                    </a:lnTo>
                    <a:lnTo>
                      <a:pt x="246" y="488"/>
                    </a:lnTo>
                    <a:lnTo>
                      <a:pt x="239" y="492"/>
                    </a:lnTo>
                    <a:lnTo>
                      <a:pt x="233" y="497"/>
                    </a:lnTo>
                    <a:lnTo>
                      <a:pt x="226" y="504"/>
                    </a:lnTo>
                    <a:lnTo>
                      <a:pt x="223" y="513"/>
                    </a:lnTo>
                    <a:lnTo>
                      <a:pt x="218" y="520"/>
                    </a:lnTo>
                    <a:lnTo>
                      <a:pt x="214" y="530"/>
                    </a:lnTo>
                    <a:lnTo>
                      <a:pt x="210" y="538"/>
                    </a:lnTo>
                    <a:lnTo>
                      <a:pt x="208" y="549"/>
                    </a:lnTo>
                    <a:lnTo>
                      <a:pt x="202" y="557"/>
                    </a:lnTo>
                    <a:lnTo>
                      <a:pt x="200" y="566"/>
                    </a:lnTo>
                    <a:lnTo>
                      <a:pt x="197" y="575"/>
                    </a:lnTo>
                    <a:lnTo>
                      <a:pt x="193" y="584"/>
                    </a:lnTo>
                    <a:lnTo>
                      <a:pt x="191" y="591"/>
                    </a:lnTo>
                    <a:lnTo>
                      <a:pt x="188" y="599"/>
                    </a:lnTo>
                    <a:lnTo>
                      <a:pt x="185" y="605"/>
                    </a:lnTo>
                    <a:lnTo>
                      <a:pt x="184" y="612"/>
                    </a:lnTo>
                    <a:lnTo>
                      <a:pt x="183" y="620"/>
                    </a:lnTo>
                    <a:lnTo>
                      <a:pt x="183" y="622"/>
                    </a:lnTo>
                    <a:lnTo>
                      <a:pt x="180" y="622"/>
                    </a:lnTo>
                    <a:lnTo>
                      <a:pt x="175" y="622"/>
                    </a:lnTo>
                    <a:lnTo>
                      <a:pt x="166" y="622"/>
                    </a:lnTo>
                    <a:lnTo>
                      <a:pt x="156" y="622"/>
                    </a:lnTo>
                    <a:lnTo>
                      <a:pt x="143" y="619"/>
                    </a:lnTo>
                    <a:lnTo>
                      <a:pt x="129" y="617"/>
                    </a:lnTo>
                    <a:lnTo>
                      <a:pt x="114" y="612"/>
                    </a:lnTo>
                    <a:lnTo>
                      <a:pt x="100" y="608"/>
                    </a:lnTo>
                    <a:lnTo>
                      <a:pt x="84" y="601"/>
                    </a:lnTo>
                    <a:lnTo>
                      <a:pt x="68" y="592"/>
                    </a:lnTo>
                    <a:lnTo>
                      <a:pt x="54" y="580"/>
                    </a:lnTo>
                    <a:lnTo>
                      <a:pt x="41" y="569"/>
                    </a:lnTo>
                    <a:lnTo>
                      <a:pt x="29" y="553"/>
                    </a:lnTo>
                    <a:lnTo>
                      <a:pt x="19" y="534"/>
                    </a:lnTo>
                    <a:lnTo>
                      <a:pt x="12" y="512"/>
                    </a:lnTo>
                    <a:lnTo>
                      <a:pt x="9" y="488"/>
                    </a:lnTo>
                    <a:lnTo>
                      <a:pt x="9" y="484"/>
                    </a:lnTo>
                    <a:lnTo>
                      <a:pt x="10" y="478"/>
                    </a:lnTo>
                    <a:lnTo>
                      <a:pt x="13" y="466"/>
                    </a:lnTo>
                    <a:lnTo>
                      <a:pt x="17" y="450"/>
                    </a:lnTo>
                    <a:lnTo>
                      <a:pt x="22" y="430"/>
                    </a:lnTo>
                    <a:lnTo>
                      <a:pt x="30" y="411"/>
                    </a:lnTo>
                    <a:lnTo>
                      <a:pt x="38" y="386"/>
                    </a:lnTo>
                    <a:lnTo>
                      <a:pt x="51" y="362"/>
                    </a:lnTo>
                    <a:lnTo>
                      <a:pt x="62" y="336"/>
                    </a:lnTo>
                    <a:lnTo>
                      <a:pt x="77" y="309"/>
                    </a:lnTo>
                    <a:lnTo>
                      <a:pt x="93" y="282"/>
                    </a:lnTo>
                    <a:lnTo>
                      <a:pt x="113" y="258"/>
                    </a:lnTo>
                    <a:lnTo>
                      <a:pt x="134" y="232"/>
                    </a:lnTo>
                    <a:lnTo>
                      <a:pt x="158" y="211"/>
                    </a:lnTo>
                    <a:lnTo>
                      <a:pt x="184" y="189"/>
                    </a:lnTo>
                    <a:lnTo>
                      <a:pt x="214" y="172"/>
                    </a:lnTo>
                    <a:lnTo>
                      <a:pt x="244" y="157"/>
                    </a:lnTo>
                    <a:lnTo>
                      <a:pt x="277" y="143"/>
                    </a:lnTo>
                    <a:lnTo>
                      <a:pt x="312" y="133"/>
                    </a:lnTo>
                    <a:lnTo>
                      <a:pt x="348" y="125"/>
                    </a:lnTo>
                    <a:lnTo>
                      <a:pt x="383" y="116"/>
                    </a:lnTo>
                    <a:lnTo>
                      <a:pt x="418" y="111"/>
                    </a:lnTo>
                    <a:lnTo>
                      <a:pt x="451" y="107"/>
                    </a:lnTo>
                    <a:lnTo>
                      <a:pt x="485" y="104"/>
                    </a:lnTo>
                    <a:lnTo>
                      <a:pt x="514" y="101"/>
                    </a:lnTo>
                    <a:lnTo>
                      <a:pt x="543" y="100"/>
                    </a:lnTo>
                    <a:lnTo>
                      <a:pt x="568" y="100"/>
                    </a:lnTo>
                    <a:lnTo>
                      <a:pt x="592" y="100"/>
                    </a:lnTo>
                    <a:lnTo>
                      <a:pt x="609" y="100"/>
                    </a:lnTo>
                    <a:lnTo>
                      <a:pt x="623" y="101"/>
                    </a:lnTo>
                    <a:lnTo>
                      <a:pt x="633" y="101"/>
                    </a:lnTo>
                    <a:lnTo>
                      <a:pt x="635" y="101"/>
                    </a:lnTo>
                    <a:lnTo>
                      <a:pt x="635" y="100"/>
                    </a:lnTo>
                    <a:lnTo>
                      <a:pt x="638" y="97"/>
                    </a:lnTo>
                    <a:lnTo>
                      <a:pt x="639" y="92"/>
                    </a:lnTo>
                    <a:lnTo>
                      <a:pt x="643" y="88"/>
                    </a:lnTo>
                    <a:lnTo>
                      <a:pt x="647" y="79"/>
                    </a:lnTo>
                    <a:lnTo>
                      <a:pt x="655" y="72"/>
                    </a:lnTo>
                    <a:lnTo>
                      <a:pt x="662" y="64"/>
                    </a:lnTo>
                    <a:lnTo>
                      <a:pt x="671" y="55"/>
                    </a:lnTo>
                    <a:lnTo>
                      <a:pt x="679" y="46"/>
                    </a:lnTo>
                    <a:lnTo>
                      <a:pt x="689" y="37"/>
                    </a:lnTo>
                    <a:lnTo>
                      <a:pt x="701" y="28"/>
                    </a:lnTo>
                    <a:lnTo>
                      <a:pt x="713" y="22"/>
                    </a:lnTo>
                    <a:lnTo>
                      <a:pt x="725" y="14"/>
                    </a:lnTo>
                    <a:lnTo>
                      <a:pt x="739" y="8"/>
                    </a:lnTo>
                    <a:lnTo>
                      <a:pt x="754" y="3"/>
                    </a:lnTo>
                    <a:lnTo>
                      <a:pt x="771" y="0"/>
                    </a:lnTo>
                    <a:lnTo>
                      <a:pt x="785" y="0"/>
                    </a:lnTo>
                    <a:lnTo>
                      <a:pt x="802" y="3"/>
                    </a:lnTo>
                    <a:lnTo>
                      <a:pt x="821" y="9"/>
                    </a:lnTo>
                    <a:lnTo>
                      <a:pt x="842" y="21"/>
                    </a:lnTo>
                    <a:lnTo>
                      <a:pt x="862" y="33"/>
                    </a:lnTo>
                    <a:lnTo>
                      <a:pt x="881" y="47"/>
                    </a:lnTo>
                    <a:lnTo>
                      <a:pt x="901" y="64"/>
                    </a:lnTo>
                    <a:lnTo>
                      <a:pt x="921" y="82"/>
                    </a:lnTo>
                    <a:lnTo>
                      <a:pt x="938" y="96"/>
                    </a:lnTo>
                    <a:lnTo>
                      <a:pt x="955" y="113"/>
                    </a:lnTo>
                    <a:lnTo>
                      <a:pt x="969" y="128"/>
                    </a:lnTo>
                    <a:lnTo>
                      <a:pt x="984" y="143"/>
                    </a:lnTo>
                    <a:lnTo>
                      <a:pt x="994" y="154"/>
                    </a:lnTo>
                    <a:lnTo>
                      <a:pt x="1004" y="163"/>
                    </a:lnTo>
                    <a:lnTo>
                      <a:pt x="1009" y="170"/>
                    </a:lnTo>
                    <a:lnTo>
                      <a:pt x="1010" y="172"/>
                    </a:lnTo>
                    <a:lnTo>
                      <a:pt x="880" y="282"/>
                    </a:lnTo>
                    <a:lnTo>
                      <a:pt x="927" y="457"/>
                    </a:lnTo>
                    <a:lnTo>
                      <a:pt x="929" y="454"/>
                    </a:lnTo>
                    <a:lnTo>
                      <a:pt x="934" y="451"/>
                    </a:lnTo>
                    <a:lnTo>
                      <a:pt x="940" y="447"/>
                    </a:lnTo>
                    <a:lnTo>
                      <a:pt x="952" y="442"/>
                    </a:lnTo>
                    <a:lnTo>
                      <a:pt x="964" y="436"/>
                    </a:lnTo>
                    <a:lnTo>
                      <a:pt x="980" y="429"/>
                    </a:lnTo>
                    <a:lnTo>
                      <a:pt x="996" y="420"/>
                    </a:lnTo>
                    <a:lnTo>
                      <a:pt x="1015" y="413"/>
                    </a:lnTo>
                    <a:lnTo>
                      <a:pt x="1034" y="404"/>
                    </a:lnTo>
                    <a:lnTo>
                      <a:pt x="1055" y="396"/>
                    </a:lnTo>
                    <a:lnTo>
                      <a:pt x="1077" y="388"/>
                    </a:lnTo>
                    <a:lnTo>
                      <a:pt x="1098" y="383"/>
                    </a:lnTo>
                    <a:lnTo>
                      <a:pt x="1119" y="375"/>
                    </a:lnTo>
                    <a:lnTo>
                      <a:pt x="1142" y="370"/>
                    </a:lnTo>
                    <a:lnTo>
                      <a:pt x="1163" y="367"/>
                    </a:lnTo>
                    <a:lnTo>
                      <a:pt x="1184" y="365"/>
                    </a:lnTo>
                    <a:lnTo>
                      <a:pt x="1205" y="363"/>
                    </a:lnTo>
                    <a:lnTo>
                      <a:pt x="1229" y="366"/>
                    </a:lnTo>
                    <a:lnTo>
                      <a:pt x="1255" y="370"/>
                    </a:lnTo>
                    <a:lnTo>
                      <a:pt x="1285" y="378"/>
                    </a:lnTo>
                    <a:lnTo>
                      <a:pt x="1315" y="384"/>
                    </a:lnTo>
                    <a:lnTo>
                      <a:pt x="1346" y="393"/>
                    </a:lnTo>
                    <a:lnTo>
                      <a:pt x="1376" y="403"/>
                    </a:lnTo>
                    <a:lnTo>
                      <a:pt x="1407" y="415"/>
                    </a:lnTo>
                    <a:lnTo>
                      <a:pt x="1434" y="424"/>
                    </a:lnTo>
                    <a:lnTo>
                      <a:pt x="1461" y="433"/>
                    </a:lnTo>
                    <a:lnTo>
                      <a:pt x="1486" y="442"/>
                    </a:lnTo>
                    <a:lnTo>
                      <a:pt x="1507" y="451"/>
                    </a:lnTo>
                    <a:lnTo>
                      <a:pt x="1526" y="459"/>
                    </a:lnTo>
                    <a:lnTo>
                      <a:pt x="1539" y="466"/>
                    </a:lnTo>
                    <a:lnTo>
                      <a:pt x="1548" y="468"/>
                    </a:lnTo>
                    <a:lnTo>
                      <a:pt x="1552" y="470"/>
                    </a:lnTo>
                    <a:lnTo>
                      <a:pt x="1543" y="605"/>
                    </a:lnTo>
                    <a:lnTo>
                      <a:pt x="171" y="1495"/>
                    </a:lnTo>
                    <a:lnTo>
                      <a:pt x="0" y="1395"/>
                    </a:lnTo>
                    <a:close/>
                  </a:path>
                </a:pathLst>
              </a:custGeom>
              <a:solidFill>
                <a:srgbClr val="FCFF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13" name="Freeform 69">
                <a:extLst>
                  <a:ext uri="{FF2B5EF4-FFF2-40B4-BE49-F238E27FC236}">
                    <a16:creationId xmlns:a16="http://schemas.microsoft.com/office/drawing/2014/main" id="{CC2A1E86-95CD-993E-A04E-D57A25157182}"/>
                  </a:ext>
                </a:extLst>
              </p:cNvPr>
              <p:cNvSpPr>
                <a:spLocks/>
              </p:cNvSpPr>
              <p:nvPr/>
            </p:nvSpPr>
            <p:spPr bwMode="auto">
              <a:xfrm>
                <a:off x="1817" y="3177"/>
                <a:ext cx="130" cy="114"/>
              </a:xfrm>
              <a:custGeom>
                <a:avLst/>
                <a:gdLst>
                  <a:gd name="T0" fmla="*/ 0 w 259"/>
                  <a:gd name="T1" fmla="*/ 1 h 228"/>
                  <a:gd name="T2" fmla="*/ 0 w 259"/>
                  <a:gd name="T3" fmla="*/ 1 h 228"/>
                  <a:gd name="T4" fmla="*/ 0 w 259"/>
                  <a:gd name="T5" fmla="*/ 1 h 228"/>
                  <a:gd name="T6" fmla="*/ 0 w 259"/>
                  <a:gd name="T7" fmla="*/ 1 h 228"/>
                  <a:gd name="T8" fmla="*/ 1 w 259"/>
                  <a:gd name="T9" fmla="*/ 1 h 228"/>
                  <a:gd name="T10" fmla="*/ 1 w 259"/>
                  <a:gd name="T11" fmla="*/ 1 h 228"/>
                  <a:gd name="T12" fmla="*/ 1 w 259"/>
                  <a:gd name="T13" fmla="*/ 1 h 228"/>
                  <a:gd name="T14" fmla="*/ 1 w 259"/>
                  <a:gd name="T15" fmla="*/ 1 h 228"/>
                  <a:gd name="T16" fmla="*/ 1 w 259"/>
                  <a:gd name="T17" fmla="*/ 1 h 228"/>
                  <a:gd name="T18" fmla="*/ 1 w 259"/>
                  <a:gd name="T19" fmla="*/ 1 h 228"/>
                  <a:gd name="T20" fmla="*/ 1 w 259"/>
                  <a:gd name="T21" fmla="*/ 1 h 228"/>
                  <a:gd name="T22" fmla="*/ 1 w 259"/>
                  <a:gd name="T23" fmla="*/ 1 h 228"/>
                  <a:gd name="T24" fmla="*/ 1 w 259"/>
                  <a:gd name="T25" fmla="*/ 1 h 228"/>
                  <a:gd name="T26" fmla="*/ 1 w 259"/>
                  <a:gd name="T27" fmla="*/ 1 h 228"/>
                  <a:gd name="T28" fmla="*/ 1 w 259"/>
                  <a:gd name="T29" fmla="*/ 1 h 228"/>
                  <a:gd name="T30" fmla="*/ 1 w 259"/>
                  <a:gd name="T31" fmla="*/ 1 h 228"/>
                  <a:gd name="T32" fmla="*/ 1 w 259"/>
                  <a:gd name="T33" fmla="*/ 1 h 228"/>
                  <a:gd name="T34" fmla="*/ 1 w 259"/>
                  <a:gd name="T35" fmla="*/ 1 h 228"/>
                  <a:gd name="T36" fmla="*/ 1 w 259"/>
                  <a:gd name="T37" fmla="*/ 1 h 228"/>
                  <a:gd name="T38" fmla="*/ 1 w 259"/>
                  <a:gd name="T39" fmla="*/ 1 h 228"/>
                  <a:gd name="T40" fmla="*/ 1 w 259"/>
                  <a:gd name="T41" fmla="*/ 1 h 228"/>
                  <a:gd name="T42" fmla="*/ 1 w 259"/>
                  <a:gd name="T43" fmla="*/ 1 h 228"/>
                  <a:gd name="T44" fmla="*/ 1 w 259"/>
                  <a:gd name="T45" fmla="*/ 1 h 228"/>
                  <a:gd name="T46" fmla="*/ 1 w 259"/>
                  <a:gd name="T47" fmla="*/ 1 h 228"/>
                  <a:gd name="T48" fmla="*/ 1 w 259"/>
                  <a:gd name="T49" fmla="*/ 1 h 228"/>
                  <a:gd name="T50" fmla="*/ 1 w 259"/>
                  <a:gd name="T51" fmla="*/ 0 h 228"/>
                  <a:gd name="T52" fmla="*/ 1 w 259"/>
                  <a:gd name="T53" fmla="*/ 0 h 228"/>
                  <a:gd name="T54" fmla="*/ 1 w 259"/>
                  <a:gd name="T55" fmla="*/ 0 h 228"/>
                  <a:gd name="T56" fmla="*/ 1 w 259"/>
                  <a:gd name="T57" fmla="*/ 1 h 228"/>
                  <a:gd name="T58" fmla="*/ 1 w 259"/>
                  <a:gd name="T59" fmla="*/ 1 h 228"/>
                  <a:gd name="T60" fmla="*/ 1 w 259"/>
                  <a:gd name="T61" fmla="*/ 1 h 228"/>
                  <a:gd name="T62" fmla="*/ 1 w 259"/>
                  <a:gd name="T63" fmla="*/ 1 h 228"/>
                  <a:gd name="T64" fmla="*/ 1 w 259"/>
                  <a:gd name="T65" fmla="*/ 1 h 228"/>
                  <a:gd name="T66" fmla="*/ 0 w 259"/>
                  <a:gd name="T67" fmla="*/ 1 h 228"/>
                  <a:gd name="T68" fmla="*/ 0 w 259"/>
                  <a:gd name="T69" fmla="*/ 1 h 22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59"/>
                  <a:gd name="T106" fmla="*/ 0 h 228"/>
                  <a:gd name="T107" fmla="*/ 259 w 259"/>
                  <a:gd name="T108" fmla="*/ 228 h 22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59" h="228">
                    <a:moveTo>
                      <a:pt x="0" y="120"/>
                    </a:moveTo>
                    <a:lnTo>
                      <a:pt x="0" y="117"/>
                    </a:lnTo>
                    <a:lnTo>
                      <a:pt x="0" y="109"/>
                    </a:lnTo>
                    <a:lnTo>
                      <a:pt x="0" y="104"/>
                    </a:lnTo>
                    <a:lnTo>
                      <a:pt x="1" y="99"/>
                    </a:lnTo>
                    <a:lnTo>
                      <a:pt x="1" y="93"/>
                    </a:lnTo>
                    <a:lnTo>
                      <a:pt x="5" y="88"/>
                    </a:lnTo>
                    <a:lnTo>
                      <a:pt x="7" y="80"/>
                    </a:lnTo>
                    <a:lnTo>
                      <a:pt x="11" y="72"/>
                    </a:lnTo>
                    <a:lnTo>
                      <a:pt x="13" y="66"/>
                    </a:lnTo>
                    <a:lnTo>
                      <a:pt x="19" y="58"/>
                    </a:lnTo>
                    <a:lnTo>
                      <a:pt x="22" y="50"/>
                    </a:lnTo>
                    <a:lnTo>
                      <a:pt x="29" y="42"/>
                    </a:lnTo>
                    <a:lnTo>
                      <a:pt x="36" y="34"/>
                    </a:lnTo>
                    <a:lnTo>
                      <a:pt x="45" y="29"/>
                    </a:lnTo>
                    <a:lnTo>
                      <a:pt x="53" y="20"/>
                    </a:lnTo>
                    <a:lnTo>
                      <a:pt x="65" y="16"/>
                    </a:lnTo>
                    <a:lnTo>
                      <a:pt x="70" y="12"/>
                    </a:lnTo>
                    <a:lnTo>
                      <a:pt x="75" y="10"/>
                    </a:lnTo>
                    <a:lnTo>
                      <a:pt x="82" y="8"/>
                    </a:lnTo>
                    <a:lnTo>
                      <a:pt x="88" y="7"/>
                    </a:lnTo>
                    <a:lnTo>
                      <a:pt x="94" y="4"/>
                    </a:lnTo>
                    <a:lnTo>
                      <a:pt x="100" y="3"/>
                    </a:lnTo>
                    <a:lnTo>
                      <a:pt x="107" y="1"/>
                    </a:lnTo>
                    <a:lnTo>
                      <a:pt x="115" y="1"/>
                    </a:lnTo>
                    <a:lnTo>
                      <a:pt x="121" y="0"/>
                    </a:lnTo>
                    <a:lnTo>
                      <a:pt x="128" y="0"/>
                    </a:lnTo>
                    <a:lnTo>
                      <a:pt x="134" y="0"/>
                    </a:lnTo>
                    <a:lnTo>
                      <a:pt x="142" y="1"/>
                    </a:lnTo>
                    <a:lnTo>
                      <a:pt x="215" y="42"/>
                    </a:lnTo>
                    <a:lnTo>
                      <a:pt x="194" y="59"/>
                    </a:lnTo>
                    <a:lnTo>
                      <a:pt x="259" y="128"/>
                    </a:lnTo>
                    <a:lnTo>
                      <a:pt x="125" y="228"/>
                    </a:lnTo>
                    <a:lnTo>
                      <a:pt x="0" y="120"/>
                    </a:lnTo>
                    <a:close/>
                  </a:path>
                </a:pathLst>
              </a:custGeom>
              <a:solidFill>
                <a:srgbClr val="D9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14" name="Freeform 70">
                <a:extLst>
                  <a:ext uri="{FF2B5EF4-FFF2-40B4-BE49-F238E27FC236}">
                    <a16:creationId xmlns:a16="http://schemas.microsoft.com/office/drawing/2014/main" id="{490A2812-0BFD-54CF-5EAB-D626B7CE8FCD}"/>
                  </a:ext>
                </a:extLst>
              </p:cNvPr>
              <p:cNvSpPr>
                <a:spLocks/>
              </p:cNvSpPr>
              <p:nvPr/>
            </p:nvSpPr>
            <p:spPr bwMode="auto">
              <a:xfrm>
                <a:off x="1509" y="3345"/>
                <a:ext cx="65" cy="60"/>
              </a:xfrm>
              <a:custGeom>
                <a:avLst/>
                <a:gdLst>
                  <a:gd name="T0" fmla="*/ 1 w 130"/>
                  <a:gd name="T1" fmla="*/ 1 h 120"/>
                  <a:gd name="T2" fmla="*/ 1 w 130"/>
                  <a:gd name="T3" fmla="*/ 1 h 120"/>
                  <a:gd name="T4" fmla="*/ 1 w 130"/>
                  <a:gd name="T5" fmla="*/ 1 h 120"/>
                  <a:gd name="T6" fmla="*/ 1 w 130"/>
                  <a:gd name="T7" fmla="*/ 1 h 120"/>
                  <a:gd name="T8" fmla="*/ 1 w 130"/>
                  <a:gd name="T9" fmla="*/ 1 h 120"/>
                  <a:gd name="T10" fmla="*/ 1 w 130"/>
                  <a:gd name="T11" fmla="*/ 1 h 120"/>
                  <a:gd name="T12" fmla="*/ 1 w 130"/>
                  <a:gd name="T13" fmla="*/ 1 h 120"/>
                  <a:gd name="T14" fmla="*/ 1 w 130"/>
                  <a:gd name="T15" fmla="*/ 1 h 120"/>
                  <a:gd name="T16" fmla="*/ 1 w 130"/>
                  <a:gd name="T17" fmla="*/ 1 h 120"/>
                  <a:gd name="T18" fmla="*/ 1 w 130"/>
                  <a:gd name="T19" fmla="*/ 1 h 120"/>
                  <a:gd name="T20" fmla="*/ 1 w 130"/>
                  <a:gd name="T21" fmla="*/ 1 h 120"/>
                  <a:gd name="T22" fmla="*/ 1 w 130"/>
                  <a:gd name="T23" fmla="*/ 1 h 120"/>
                  <a:gd name="T24" fmla="*/ 1 w 130"/>
                  <a:gd name="T25" fmla="*/ 1 h 120"/>
                  <a:gd name="T26" fmla="*/ 1 w 130"/>
                  <a:gd name="T27" fmla="*/ 1 h 120"/>
                  <a:gd name="T28" fmla="*/ 1 w 130"/>
                  <a:gd name="T29" fmla="*/ 1 h 120"/>
                  <a:gd name="T30" fmla="*/ 1 w 130"/>
                  <a:gd name="T31" fmla="*/ 1 h 120"/>
                  <a:gd name="T32" fmla="*/ 1 w 130"/>
                  <a:gd name="T33" fmla="*/ 1 h 120"/>
                  <a:gd name="T34" fmla="*/ 1 w 130"/>
                  <a:gd name="T35" fmla="*/ 1 h 120"/>
                  <a:gd name="T36" fmla="*/ 1 w 130"/>
                  <a:gd name="T37" fmla="*/ 1 h 120"/>
                  <a:gd name="T38" fmla="*/ 1 w 130"/>
                  <a:gd name="T39" fmla="*/ 1 h 120"/>
                  <a:gd name="T40" fmla="*/ 1 w 130"/>
                  <a:gd name="T41" fmla="*/ 1 h 120"/>
                  <a:gd name="T42" fmla="*/ 1 w 130"/>
                  <a:gd name="T43" fmla="*/ 1 h 120"/>
                  <a:gd name="T44" fmla="*/ 1 w 130"/>
                  <a:gd name="T45" fmla="*/ 1 h 120"/>
                  <a:gd name="T46" fmla="*/ 1 w 130"/>
                  <a:gd name="T47" fmla="*/ 1 h 120"/>
                  <a:gd name="T48" fmla="*/ 1 w 130"/>
                  <a:gd name="T49" fmla="*/ 1 h 120"/>
                  <a:gd name="T50" fmla="*/ 1 w 130"/>
                  <a:gd name="T51" fmla="*/ 1 h 120"/>
                  <a:gd name="T52" fmla="*/ 1 w 130"/>
                  <a:gd name="T53" fmla="*/ 1 h 120"/>
                  <a:gd name="T54" fmla="*/ 1 w 130"/>
                  <a:gd name="T55" fmla="*/ 1 h 120"/>
                  <a:gd name="T56" fmla="*/ 1 w 130"/>
                  <a:gd name="T57" fmla="*/ 1 h 120"/>
                  <a:gd name="T58" fmla="*/ 1 w 130"/>
                  <a:gd name="T59" fmla="*/ 1 h 120"/>
                  <a:gd name="T60" fmla="*/ 1 w 130"/>
                  <a:gd name="T61" fmla="*/ 1 h 120"/>
                  <a:gd name="T62" fmla="*/ 1 w 130"/>
                  <a:gd name="T63" fmla="*/ 1 h 120"/>
                  <a:gd name="T64" fmla="*/ 0 w 130"/>
                  <a:gd name="T65" fmla="*/ 1 h 120"/>
                  <a:gd name="T66" fmla="*/ 1 w 130"/>
                  <a:gd name="T67" fmla="*/ 1 h 120"/>
                  <a:gd name="T68" fmla="*/ 1 w 130"/>
                  <a:gd name="T69" fmla="*/ 0 h 120"/>
                  <a:gd name="T70" fmla="*/ 1 w 130"/>
                  <a:gd name="T71" fmla="*/ 1 h 120"/>
                  <a:gd name="T72" fmla="*/ 1 w 130"/>
                  <a:gd name="T73" fmla="*/ 1 h 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0"/>
                  <a:gd name="T112" fmla="*/ 0 h 120"/>
                  <a:gd name="T113" fmla="*/ 130 w 130"/>
                  <a:gd name="T114" fmla="*/ 120 h 12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0" h="120">
                    <a:moveTo>
                      <a:pt x="115" y="35"/>
                    </a:moveTo>
                    <a:lnTo>
                      <a:pt x="130" y="62"/>
                    </a:lnTo>
                    <a:lnTo>
                      <a:pt x="120" y="105"/>
                    </a:lnTo>
                    <a:lnTo>
                      <a:pt x="101" y="103"/>
                    </a:lnTo>
                    <a:lnTo>
                      <a:pt x="105" y="70"/>
                    </a:lnTo>
                    <a:lnTo>
                      <a:pt x="99" y="66"/>
                    </a:lnTo>
                    <a:lnTo>
                      <a:pt x="75" y="120"/>
                    </a:lnTo>
                    <a:lnTo>
                      <a:pt x="58" y="116"/>
                    </a:lnTo>
                    <a:lnTo>
                      <a:pt x="58" y="110"/>
                    </a:lnTo>
                    <a:lnTo>
                      <a:pt x="59" y="104"/>
                    </a:lnTo>
                    <a:lnTo>
                      <a:pt x="59" y="97"/>
                    </a:lnTo>
                    <a:lnTo>
                      <a:pt x="62" y="92"/>
                    </a:lnTo>
                    <a:lnTo>
                      <a:pt x="62" y="85"/>
                    </a:lnTo>
                    <a:lnTo>
                      <a:pt x="65" y="79"/>
                    </a:lnTo>
                    <a:lnTo>
                      <a:pt x="65" y="74"/>
                    </a:lnTo>
                    <a:lnTo>
                      <a:pt x="66" y="67"/>
                    </a:lnTo>
                    <a:lnTo>
                      <a:pt x="38" y="110"/>
                    </a:lnTo>
                    <a:lnTo>
                      <a:pt x="28" y="103"/>
                    </a:lnTo>
                    <a:lnTo>
                      <a:pt x="29" y="97"/>
                    </a:lnTo>
                    <a:lnTo>
                      <a:pt x="32" y="91"/>
                    </a:lnTo>
                    <a:lnTo>
                      <a:pt x="33" y="84"/>
                    </a:lnTo>
                    <a:lnTo>
                      <a:pt x="37" y="79"/>
                    </a:lnTo>
                    <a:lnTo>
                      <a:pt x="38" y="72"/>
                    </a:lnTo>
                    <a:lnTo>
                      <a:pt x="41" y="66"/>
                    </a:lnTo>
                    <a:lnTo>
                      <a:pt x="43" y="60"/>
                    </a:lnTo>
                    <a:lnTo>
                      <a:pt x="46" y="55"/>
                    </a:lnTo>
                    <a:lnTo>
                      <a:pt x="15" y="84"/>
                    </a:lnTo>
                    <a:lnTo>
                      <a:pt x="5" y="75"/>
                    </a:lnTo>
                    <a:lnTo>
                      <a:pt x="11" y="64"/>
                    </a:lnTo>
                    <a:lnTo>
                      <a:pt x="17" y="55"/>
                    </a:lnTo>
                    <a:lnTo>
                      <a:pt x="24" y="46"/>
                    </a:lnTo>
                    <a:lnTo>
                      <a:pt x="32" y="37"/>
                    </a:lnTo>
                    <a:lnTo>
                      <a:pt x="0" y="51"/>
                    </a:lnTo>
                    <a:lnTo>
                      <a:pt x="1" y="37"/>
                    </a:lnTo>
                    <a:lnTo>
                      <a:pt x="45" y="0"/>
                    </a:lnTo>
                    <a:lnTo>
                      <a:pt x="115" y="35"/>
                    </a:lnTo>
                    <a:close/>
                  </a:path>
                </a:pathLst>
              </a:custGeom>
              <a:solidFill>
                <a:srgbClr val="E680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15" name="Freeform 71">
                <a:extLst>
                  <a:ext uri="{FF2B5EF4-FFF2-40B4-BE49-F238E27FC236}">
                    <a16:creationId xmlns:a16="http://schemas.microsoft.com/office/drawing/2014/main" id="{CB1893D3-26FD-CF79-EF2A-A41729C97D27}"/>
                  </a:ext>
                </a:extLst>
              </p:cNvPr>
              <p:cNvSpPr>
                <a:spLocks/>
              </p:cNvSpPr>
              <p:nvPr/>
            </p:nvSpPr>
            <p:spPr bwMode="auto">
              <a:xfrm>
                <a:off x="1860" y="3182"/>
                <a:ext cx="48" cy="30"/>
              </a:xfrm>
              <a:custGeom>
                <a:avLst/>
                <a:gdLst>
                  <a:gd name="T0" fmla="*/ 1 w 96"/>
                  <a:gd name="T1" fmla="*/ 0 h 62"/>
                  <a:gd name="T2" fmla="*/ 1 w 96"/>
                  <a:gd name="T3" fmla="*/ 0 h 62"/>
                  <a:gd name="T4" fmla="*/ 0 w 96"/>
                  <a:gd name="T5" fmla="*/ 0 h 62"/>
                  <a:gd name="T6" fmla="*/ 1 w 96"/>
                  <a:gd name="T7" fmla="*/ 0 h 62"/>
                  <a:gd name="T8" fmla="*/ 1 w 96"/>
                  <a:gd name="T9" fmla="*/ 0 h 62"/>
                  <a:gd name="T10" fmla="*/ 1 w 96"/>
                  <a:gd name="T11" fmla="*/ 0 h 62"/>
                  <a:gd name="T12" fmla="*/ 1 w 96"/>
                  <a:gd name="T13" fmla="*/ 0 h 62"/>
                  <a:gd name="T14" fmla="*/ 1 w 96"/>
                  <a:gd name="T15" fmla="*/ 0 h 62"/>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62"/>
                  <a:gd name="T26" fmla="*/ 96 w 96"/>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62">
                    <a:moveTo>
                      <a:pt x="66" y="0"/>
                    </a:moveTo>
                    <a:lnTo>
                      <a:pt x="32" y="13"/>
                    </a:lnTo>
                    <a:lnTo>
                      <a:pt x="0" y="40"/>
                    </a:lnTo>
                    <a:lnTo>
                      <a:pt x="18" y="62"/>
                    </a:lnTo>
                    <a:lnTo>
                      <a:pt x="51" y="30"/>
                    </a:lnTo>
                    <a:lnTo>
                      <a:pt x="96" y="16"/>
                    </a:lnTo>
                    <a:lnTo>
                      <a:pt x="66" y="0"/>
                    </a:lnTo>
                    <a:close/>
                  </a:path>
                </a:pathLst>
              </a:custGeom>
              <a:solidFill>
                <a:srgbClr val="B34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16" name="Freeform 72">
                <a:extLst>
                  <a:ext uri="{FF2B5EF4-FFF2-40B4-BE49-F238E27FC236}">
                    <a16:creationId xmlns:a16="http://schemas.microsoft.com/office/drawing/2014/main" id="{4871B93F-AD25-DCE0-7318-7B5A6B619749}"/>
                  </a:ext>
                </a:extLst>
              </p:cNvPr>
              <p:cNvSpPr>
                <a:spLocks/>
              </p:cNvSpPr>
              <p:nvPr/>
            </p:nvSpPr>
            <p:spPr bwMode="auto">
              <a:xfrm>
                <a:off x="2052" y="3838"/>
                <a:ext cx="450" cy="352"/>
              </a:xfrm>
              <a:custGeom>
                <a:avLst/>
                <a:gdLst>
                  <a:gd name="T0" fmla="*/ 0 w 901"/>
                  <a:gd name="T1" fmla="*/ 1 h 706"/>
                  <a:gd name="T2" fmla="*/ 1 w 901"/>
                  <a:gd name="T3" fmla="*/ 0 h 706"/>
                  <a:gd name="T4" fmla="*/ 1 w 901"/>
                  <a:gd name="T5" fmla="*/ 0 h 706"/>
                  <a:gd name="T6" fmla="*/ 0 w 901"/>
                  <a:gd name="T7" fmla="*/ 0 h 706"/>
                  <a:gd name="T8" fmla="*/ 0 w 901"/>
                  <a:gd name="T9" fmla="*/ 1 h 706"/>
                  <a:gd name="T10" fmla="*/ 0 w 901"/>
                  <a:gd name="T11" fmla="*/ 1 h 706"/>
                  <a:gd name="T12" fmla="*/ 0 w 901"/>
                  <a:gd name="T13" fmla="*/ 1 h 706"/>
                  <a:gd name="T14" fmla="*/ 0 60000 65536"/>
                  <a:gd name="T15" fmla="*/ 0 60000 65536"/>
                  <a:gd name="T16" fmla="*/ 0 60000 65536"/>
                  <a:gd name="T17" fmla="*/ 0 60000 65536"/>
                  <a:gd name="T18" fmla="*/ 0 60000 65536"/>
                  <a:gd name="T19" fmla="*/ 0 60000 65536"/>
                  <a:gd name="T20" fmla="*/ 0 60000 65536"/>
                  <a:gd name="T21" fmla="*/ 0 w 901"/>
                  <a:gd name="T22" fmla="*/ 0 h 706"/>
                  <a:gd name="T23" fmla="*/ 901 w 901"/>
                  <a:gd name="T24" fmla="*/ 706 h 7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1" h="706">
                    <a:moveTo>
                      <a:pt x="283" y="706"/>
                    </a:moveTo>
                    <a:lnTo>
                      <a:pt x="901" y="149"/>
                    </a:lnTo>
                    <a:lnTo>
                      <a:pt x="822" y="0"/>
                    </a:lnTo>
                    <a:lnTo>
                      <a:pt x="118" y="329"/>
                    </a:lnTo>
                    <a:lnTo>
                      <a:pt x="0" y="596"/>
                    </a:lnTo>
                    <a:lnTo>
                      <a:pt x="283" y="706"/>
                    </a:lnTo>
                    <a:close/>
                  </a:path>
                </a:pathLst>
              </a:custGeom>
              <a:solidFill>
                <a:srgbClr val="8A99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17" name="Freeform 73">
                <a:extLst>
                  <a:ext uri="{FF2B5EF4-FFF2-40B4-BE49-F238E27FC236}">
                    <a16:creationId xmlns:a16="http://schemas.microsoft.com/office/drawing/2014/main" id="{61D908DA-CA55-8EF9-1450-73561AA45102}"/>
                  </a:ext>
                </a:extLst>
              </p:cNvPr>
              <p:cNvSpPr>
                <a:spLocks/>
              </p:cNvSpPr>
              <p:nvPr/>
            </p:nvSpPr>
            <p:spPr bwMode="auto">
              <a:xfrm>
                <a:off x="1962" y="3780"/>
                <a:ext cx="542" cy="358"/>
              </a:xfrm>
              <a:custGeom>
                <a:avLst/>
                <a:gdLst>
                  <a:gd name="T0" fmla="*/ 1 w 1084"/>
                  <a:gd name="T1" fmla="*/ 2 h 714"/>
                  <a:gd name="T2" fmla="*/ 1 w 1084"/>
                  <a:gd name="T3" fmla="*/ 2 h 714"/>
                  <a:gd name="T4" fmla="*/ 1 w 1084"/>
                  <a:gd name="T5" fmla="*/ 2 h 714"/>
                  <a:gd name="T6" fmla="*/ 1 w 1084"/>
                  <a:gd name="T7" fmla="*/ 2 h 714"/>
                  <a:gd name="T8" fmla="*/ 1 w 1084"/>
                  <a:gd name="T9" fmla="*/ 2 h 714"/>
                  <a:gd name="T10" fmla="*/ 1 w 1084"/>
                  <a:gd name="T11" fmla="*/ 2 h 714"/>
                  <a:gd name="T12" fmla="*/ 1 w 1084"/>
                  <a:gd name="T13" fmla="*/ 2 h 714"/>
                  <a:gd name="T14" fmla="*/ 1 w 1084"/>
                  <a:gd name="T15" fmla="*/ 2 h 714"/>
                  <a:gd name="T16" fmla="*/ 1 w 1084"/>
                  <a:gd name="T17" fmla="*/ 2 h 714"/>
                  <a:gd name="T18" fmla="*/ 1 w 1084"/>
                  <a:gd name="T19" fmla="*/ 2 h 714"/>
                  <a:gd name="T20" fmla="*/ 1 w 1084"/>
                  <a:gd name="T21" fmla="*/ 2 h 714"/>
                  <a:gd name="T22" fmla="*/ 1 w 1084"/>
                  <a:gd name="T23" fmla="*/ 2 h 714"/>
                  <a:gd name="T24" fmla="*/ 1 w 1084"/>
                  <a:gd name="T25" fmla="*/ 2 h 714"/>
                  <a:gd name="T26" fmla="*/ 1 w 1084"/>
                  <a:gd name="T27" fmla="*/ 2 h 714"/>
                  <a:gd name="T28" fmla="*/ 1 w 1084"/>
                  <a:gd name="T29" fmla="*/ 1 h 714"/>
                  <a:gd name="T30" fmla="*/ 1 w 1084"/>
                  <a:gd name="T31" fmla="*/ 1 h 714"/>
                  <a:gd name="T32" fmla="*/ 1 w 1084"/>
                  <a:gd name="T33" fmla="*/ 1 h 714"/>
                  <a:gd name="T34" fmla="*/ 1 w 1084"/>
                  <a:gd name="T35" fmla="*/ 1 h 714"/>
                  <a:gd name="T36" fmla="*/ 1 w 1084"/>
                  <a:gd name="T37" fmla="*/ 1 h 714"/>
                  <a:gd name="T38" fmla="*/ 1 w 1084"/>
                  <a:gd name="T39" fmla="*/ 1 h 714"/>
                  <a:gd name="T40" fmla="*/ 1 w 1084"/>
                  <a:gd name="T41" fmla="*/ 1 h 714"/>
                  <a:gd name="T42" fmla="*/ 1 w 1084"/>
                  <a:gd name="T43" fmla="*/ 1 h 714"/>
                  <a:gd name="T44" fmla="*/ 1 w 1084"/>
                  <a:gd name="T45" fmla="*/ 1 h 714"/>
                  <a:gd name="T46" fmla="*/ 1 w 1084"/>
                  <a:gd name="T47" fmla="*/ 1 h 714"/>
                  <a:gd name="T48" fmla="*/ 1 w 1084"/>
                  <a:gd name="T49" fmla="*/ 1 h 714"/>
                  <a:gd name="T50" fmla="*/ 1 w 1084"/>
                  <a:gd name="T51" fmla="*/ 2 h 714"/>
                  <a:gd name="T52" fmla="*/ 1 w 1084"/>
                  <a:gd name="T53" fmla="*/ 2 h 714"/>
                  <a:gd name="T54" fmla="*/ 1 w 1084"/>
                  <a:gd name="T55" fmla="*/ 2 h 714"/>
                  <a:gd name="T56" fmla="*/ 1 w 1084"/>
                  <a:gd name="T57" fmla="*/ 2 h 714"/>
                  <a:gd name="T58" fmla="*/ 1 w 1084"/>
                  <a:gd name="T59" fmla="*/ 2 h 714"/>
                  <a:gd name="T60" fmla="*/ 1 w 1084"/>
                  <a:gd name="T61" fmla="*/ 2 h 714"/>
                  <a:gd name="T62" fmla="*/ 1 w 1084"/>
                  <a:gd name="T63" fmla="*/ 2 h 714"/>
                  <a:gd name="T64" fmla="*/ 1 w 1084"/>
                  <a:gd name="T65" fmla="*/ 2 h 714"/>
                  <a:gd name="T66" fmla="*/ 3 w 1084"/>
                  <a:gd name="T67" fmla="*/ 1 h 714"/>
                  <a:gd name="T68" fmla="*/ 3 w 1084"/>
                  <a:gd name="T69" fmla="*/ 0 h 714"/>
                  <a:gd name="T70" fmla="*/ 1 w 1084"/>
                  <a:gd name="T71" fmla="*/ 0 h 714"/>
                  <a:gd name="T72" fmla="*/ 0 w 1084"/>
                  <a:gd name="T73" fmla="*/ 2 h 714"/>
                  <a:gd name="T74" fmla="*/ 1 w 1084"/>
                  <a:gd name="T75" fmla="*/ 2 h 714"/>
                  <a:gd name="T76" fmla="*/ 1 w 1084"/>
                  <a:gd name="T77" fmla="*/ 2 h 7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84"/>
                  <a:gd name="T118" fmla="*/ 0 h 714"/>
                  <a:gd name="T119" fmla="*/ 1084 w 1084"/>
                  <a:gd name="T120" fmla="*/ 714 h 7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84" h="714">
                    <a:moveTo>
                      <a:pt x="201" y="714"/>
                    </a:moveTo>
                    <a:lnTo>
                      <a:pt x="202" y="712"/>
                    </a:lnTo>
                    <a:lnTo>
                      <a:pt x="206" y="707"/>
                    </a:lnTo>
                    <a:lnTo>
                      <a:pt x="212" y="697"/>
                    </a:lnTo>
                    <a:lnTo>
                      <a:pt x="221" y="687"/>
                    </a:lnTo>
                    <a:lnTo>
                      <a:pt x="230" y="672"/>
                    </a:lnTo>
                    <a:lnTo>
                      <a:pt x="242" y="657"/>
                    </a:lnTo>
                    <a:lnTo>
                      <a:pt x="255" y="638"/>
                    </a:lnTo>
                    <a:lnTo>
                      <a:pt x="268" y="621"/>
                    </a:lnTo>
                    <a:lnTo>
                      <a:pt x="280" y="600"/>
                    </a:lnTo>
                    <a:lnTo>
                      <a:pt x="292" y="580"/>
                    </a:lnTo>
                    <a:lnTo>
                      <a:pt x="304" y="559"/>
                    </a:lnTo>
                    <a:lnTo>
                      <a:pt x="316" y="539"/>
                    </a:lnTo>
                    <a:lnTo>
                      <a:pt x="325" y="520"/>
                    </a:lnTo>
                    <a:lnTo>
                      <a:pt x="334" y="501"/>
                    </a:lnTo>
                    <a:lnTo>
                      <a:pt x="341" y="483"/>
                    </a:lnTo>
                    <a:lnTo>
                      <a:pt x="346" y="468"/>
                    </a:lnTo>
                    <a:lnTo>
                      <a:pt x="406" y="443"/>
                    </a:lnTo>
                    <a:lnTo>
                      <a:pt x="408" y="447"/>
                    </a:lnTo>
                    <a:lnTo>
                      <a:pt x="410" y="453"/>
                    </a:lnTo>
                    <a:lnTo>
                      <a:pt x="413" y="460"/>
                    </a:lnTo>
                    <a:lnTo>
                      <a:pt x="416" y="468"/>
                    </a:lnTo>
                    <a:lnTo>
                      <a:pt x="420" y="480"/>
                    </a:lnTo>
                    <a:lnTo>
                      <a:pt x="423" y="492"/>
                    </a:lnTo>
                    <a:lnTo>
                      <a:pt x="427" y="505"/>
                    </a:lnTo>
                    <a:lnTo>
                      <a:pt x="430" y="517"/>
                    </a:lnTo>
                    <a:lnTo>
                      <a:pt x="434" y="533"/>
                    </a:lnTo>
                    <a:lnTo>
                      <a:pt x="435" y="547"/>
                    </a:lnTo>
                    <a:lnTo>
                      <a:pt x="438" y="563"/>
                    </a:lnTo>
                    <a:lnTo>
                      <a:pt x="439" y="576"/>
                    </a:lnTo>
                    <a:lnTo>
                      <a:pt x="442" y="591"/>
                    </a:lnTo>
                    <a:lnTo>
                      <a:pt x="442" y="605"/>
                    </a:lnTo>
                    <a:lnTo>
                      <a:pt x="442" y="618"/>
                    </a:lnTo>
                    <a:lnTo>
                      <a:pt x="1084" y="150"/>
                    </a:lnTo>
                    <a:lnTo>
                      <a:pt x="1071" y="0"/>
                    </a:lnTo>
                    <a:lnTo>
                      <a:pt x="145" y="0"/>
                    </a:lnTo>
                    <a:lnTo>
                      <a:pt x="0" y="596"/>
                    </a:lnTo>
                    <a:lnTo>
                      <a:pt x="201" y="714"/>
                    </a:lnTo>
                    <a:close/>
                  </a:path>
                </a:pathLst>
              </a:custGeom>
              <a:solidFill>
                <a:srgbClr val="B0C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18" name="Freeform 74">
                <a:extLst>
                  <a:ext uri="{FF2B5EF4-FFF2-40B4-BE49-F238E27FC236}">
                    <a16:creationId xmlns:a16="http://schemas.microsoft.com/office/drawing/2014/main" id="{4F0CD969-660C-2883-3A75-FD5F2D8D4FFA}"/>
                  </a:ext>
                </a:extLst>
              </p:cNvPr>
              <p:cNvSpPr>
                <a:spLocks/>
              </p:cNvSpPr>
              <p:nvPr/>
            </p:nvSpPr>
            <p:spPr bwMode="auto">
              <a:xfrm>
                <a:off x="1901" y="3665"/>
                <a:ext cx="597" cy="438"/>
              </a:xfrm>
              <a:custGeom>
                <a:avLst/>
                <a:gdLst>
                  <a:gd name="T0" fmla="*/ 0 w 1195"/>
                  <a:gd name="T1" fmla="*/ 1 h 877"/>
                  <a:gd name="T2" fmla="*/ 0 w 1195"/>
                  <a:gd name="T3" fmla="*/ 1 h 877"/>
                  <a:gd name="T4" fmla="*/ 0 w 1195"/>
                  <a:gd name="T5" fmla="*/ 1 h 877"/>
                  <a:gd name="T6" fmla="*/ 0 w 1195"/>
                  <a:gd name="T7" fmla="*/ 1 h 877"/>
                  <a:gd name="T8" fmla="*/ 0 w 1195"/>
                  <a:gd name="T9" fmla="*/ 1 h 877"/>
                  <a:gd name="T10" fmla="*/ 0 w 1195"/>
                  <a:gd name="T11" fmla="*/ 1 h 877"/>
                  <a:gd name="T12" fmla="*/ 0 w 1195"/>
                  <a:gd name="T13" fmla="*/ 1 h 877"/>
                  <a:gd name="T14" fmla="*/ 0 w 1195"/>
                  <a:gd name="T15" fmla="*/ 1 h 877"/>
                  <a:gd name="T16" fmla="*/ 0 w 1195"/>
                  <a:gd name="T17" fmla="*/ 1 h 877"/>
                  <a:gd name="T18" fmla="*/ 0 w 1195"/>
                  <a:gd name="T19" fmla="*/ 1 h 877"/>
                  <a:gd name="T20" fmla="*/ 0 w 1195"/>
                  <a:gd name="T21" fmla="*/ 1 h 877"/>
                  <a:gd name="T22" fmla="*/ 0 w 1195"/>
                  <a:gd name="T23" fmla="*/ 1 h 877"/>
                  <a:gd name="T24" fmla="*/ 0 w 1195"/>
                  <a:gd name="T25" fmla="*/ 1 h 877"/>
                  <a:gd name="T26" fmla="*/ 0 w 1195"/>
                  <a:gd name="T27" fmla="*/ 1 h 877"/>
                  <a:gd name="T28" fmla="*/ 0 w 1195"/>
                  <a:gd name="T29" fmla="*/ 0 h 877"/>
                  <a:gd name="T30" fmla="*/ 0 w 1195"/>
                  <a:gd name="T31" fmla="*/ 0 h 877"/>
                  <a:gd name="T32" fmla="*/ 0 w 1195"/>
                  <a:gd name="T33" fmla="*/ 0 h 877"/>
                  <a:gd name="T34" fmla="*/ 1 w 1195"/>
                  <a:gd name="T35" fmla="*/ 0 h 877"/>
                  <a:gd name="T36" fmla="*/ 1 w 1195"/>
                  <a:gd name="T37" fmla="*/ 0 h 877"/>
                  <a:gd name="T38" fmla="*/ 1 w 1195"/>
                  <a:gd name="T39" fmla="*/ 0 h 877"/>
                  <a:gd name="T40" fmla="*/ 1 w 1195"/>
                  <a:gd name="T41" fmla="*/ 0 h 877"/>
                  <a:gd name="T42" fmla="*/ 1 w 1195"/>
                  <a:gd name="T43" fmla="*/ 0 h 877"/>
                  <a:gd name="T44" fmla="*/ 1 w 1195"/>
                  <a:gd name="T45" fmla="*/ 0 h 877"/>
                  <a:gd name="T46" fmla="*/ 1 w 1195"/>
                  <a:gd name="T47" fmla="*/ 0 h 877"/>
                  <a:gd name="T48" fmla="*/ 1 w 1195"/>
                  <a:gd name="T49" fmla="*/ 0 h 877"/>
                  <a:gd name="T50" fmla="*/ 1 w 1195"/>
                  <a:gd name="T51" fmla="*/ 0 h 877"/>
                  <a:gd name="T52" fmla="*/ 1 w 1195"/>
                  <a:gd name="T53" fmla="*/ 0 h 877"/>
                  <a:gd name="T54" fmla="*/ 1 w 1195"/>
                  <a:gd name="T55" fmla="*/ 0 h 877"/>
                  <a:gd name="T56" fmla="*/ 1 w 1195"/>
                  <a:gd name="T57" fmla="*/ 1 h 877"/>
                  <a:gd name="T58" fmla="*/ 1 w 1195"/>
                  <a:gd name="T59" fmla="*/ 1 h 877"/>
                  <a:gd name="T60" fmla="*/ 1 w 1195"/>
                  <a:gd name="T61" fmla="*/ 1 h 877"/>
                  <a:gd name="T62" fmla="*/ 1 w 1195"/>
                  <a:gd name="T63" fmla="*/ 1 h 877"/>
                  <a:gd name="T64" fmla="*/ 1 w 1195"/>
                  <a:gd name="T65" fmla="*/ 1 h 877"/>
                  <a:gd name="T66" fmla="*/ 1 w 1195"/>
                  <a:gd name="T67" fmla="*/ 1 h 877"/>
                  <a:gd name="T68" fmla="*/ 2 w 1195"/>
                  <a:gd name="T69" fmla="*/ 0 h 877"/>
                  <a:gd name="T70" fmla="*/ 2 w 1195"/>
                  <a:gd name="T71" fmla="*/ 0 h 877"/>
                  <a:gd name="T72" fmla="*/ 0 w 1195"/>
                  <a:gd name="T73" fmla="*/ 0 h 877"/>
                  <a:gd name="T74" fmla="*/ 0 w 1195"/>
                  <a:gd name="T75" fmla="*/ 1 h 877"/>
                  <a:gd name="T76" fmla="*/ 0 w 1195"/>
                  <a:gd name="T77" fmla="*/ 1 h 877"/>
                  <a:gd name="T78" fmla="*/ 0 w 1195"/>
                  <a:gd name="T79" fmla="*/ 1 h 8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95"/>
                  <a:gd name="T121" fmla="*/ 0 h 877"/>
                  <a:gd name="T122" fmla="*/ 1195 w 1195"/>
                  <a:gd name="T123" fmla="*/ 877 h 8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95" h="877">
                    <a:moveTo>
                      <a:pt x="176" y="877"/>
                    </a:moveTo>
                    <a:lnTo>
                      <a:pt x="178" y="873"/>
                    </a:lnTo>
                    <a:lnTo>
                      <a:pt x="183" y="864"/>
                    </a:lnTo>
                    <a:lnTo>
                      <a:pt x="190" y="849"/>
                    </a:lnTo>
                    <a:lnTo>
                      <a:pt x="200" y="832"/>
                    </a:lnTo>
                    <a:lnTo>
                      <a:pt x="212" y="807"/>
                    </a:lnTo>
                    <a:lnTo>
                      <a:pt x="226" y="781"/>
                    </a:lnTo>
                    <a:lnTo>
                      <a:pt x="242" y="750"/>
                    </a:lnTo>
                    <a:lnTo>
                      <a:pt x="258" y="717"/>
                    </a:lnTo>
                    <a:lnTo>
                      <a:pt x="274" y="681"/>
                    </a:lnTo>
                    <a:lnTo>
                      <a:pt x="288" y="644"/>
                    </a:lnTo>
                    <a:lnTo>
                      <a:pt x="303" y="604"/>
                    </a:lnTo>
                    <a:lnTo>
                      <a:pt x="317" y="565"/>
                    </a:lnTo>
                    <a:lnTo>
                      <a:pt x="329" y="523"/>
                    </a:lnTo>
                    <a:lnTo>
                      <a:pt x="338" y="483"/>
                    </a:lnTo>
                    <a:lnTo>
                      <a:pt x="346" y="442"/>
                    </a:lnTo>
                    <a:lnTo>
                      <a:pt x="351" y="403"/>
                    </a:lnTo>
                    <a:lnTo>
                      <a:pt x="512" y="321"/>
                    </a:lnTo>
                    <a:lnTo>
                      <a:pt x="513" y="321"/>
                    </a:lnTo>
                    <a:lnTo>
                      <a:pt x="519" y="328"/>
                    </a:lnTo>
                    <a:lnTo>
                      <a:pt x="525" y="338"/>
                    </a:lnTo>
                    <a:lnTo>
                      <a:pt x="536" y="352"/>
                    </a:lnTo>
                    <a:lnTo>
                      <a:pt x="546" y="367"/>
                    </a:lnTo>
                    <a:lnTo>
                      <a:pt x="558" y="387"/>
                    </a:lnTo>
                    <a:lnTo>
                      <a:pt x="572" y="408"/>
                    </a:lnTo>
                    <a:lnTo>
                      <a:pt x="587" y="433"/>
                    </a:lnTo>
                    <a:lnTo>
                      <a:pt x="600" y="458"/>
                    </a:lnTo>
                    <a:lnTo>
                      <a:pt x="613" y="486"/>
                    </a:lnTo>
                    <a:lnTo>
                      <a:pt x="626" y="513"/>
                    </a:lnTo>
                    <a:lnTo>
                      <a:pt x="638" y="542"/>
                    </a:lnTo>
                    <a:lnTo>
                      <a:pt x="646" y="571"/>
                    </a:lnTo>
                    <a:lnTo>
                      <a:pt x="654" y="602"/>
                    </a:lnTo>
                    <a:lnTo>
                      <a:pt x="659" y="632"/>
                    </a:lnTo>
                    <a:lnTo>
                      <a:pt x="662" y="661"/>
                    </a:lnTo>
                    <a:lnTo>
                      <a:pt x="1195" y="250"/>
                    </a:lnTo>
                    <a:lnTo>
                      <a:pt x="1159" y="67"/>
                    </a:lnTo>
                    <a:lnTo>
                      <a:pt x="237" y="0"/>
                    </a:lnTo>
                    <a:lnTo>
                      <a:pt x="0" y="700"/>
                    </a:lnTo>
                    <a:lnTo>
                      <a:pt x="176" y="877"/>
                    </a:lnTo>
                    <a:close/>
                  </a:path>
                </a:pathLst>
              </a:custGeom>
              <a:solidFill>
                <a:srgbClr val="C2D6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19" name="Freeform 75">
                <a:extLst>
                  <a:ext uri="{FF2B5EF4-FFF2-40B4-BE49-F238E27FC236}">
                    <a16:creationId xmlns:a16="http://schemas.microsoft.com/office/drawing/2014/main" id="{2C7F97A2-AE97-FB0D-E8CC-4D221C1F7342}"/>
                  </a:ext>
                </a:extLst>
              </p:cNvPr>
              <p:cNvSpPr>
                <a:spLocks/>
              </p:cNvSpPr>
              <p:nvPr/>
            </p:nvSpPr>
            <p:spPr bwMode="auto">
              <a:xfrm>
                <a:off x="1875" y="3590"/>
                <a:ext cx="586" cy="458"/>
              </a:xfrm>
              <a:custGeom>
                <a:avLst/>
                <a:gdLst>
                  <a:gd name="T0" fmla="*/ 1 w 1172"/>
                  <a:gd name="T1" fmla="*/ 2 h 916"/>
                  <a:gd name="T2" fmla="*/ 1 w 1172"/>
                  <a:gd name="T3" fmla="*/ 2 h 916"/>
                  <a:gd name="T4" fmla="*/ 1 w 1172"/>
                  <a:gd name="T5" fmla="*/ 2 h 916"/>
                  <a:gd name="T6" fmla="*/ 1 w 1172"/>
                  <a:gd name="T7" fmla="*/ 2 h 916"/>
                  <a:gd name="T8" fmla="*/ 1 w 1172"/>
                  <a:gd name="T9" fmla="*/ 2 h 916"/>
                  <a:gd name="T10" fmla="*/ 1 w 1172"/>
                  <a:gd name="T11" fmla="*/ 2 h 916"/>
                  <a:gd name="T12" fmla="*/ 1 w 1172"/>
                  <a:gd name="T13" fmla="*/ 2 h 916"/>
                  <a:gd name="T14" fmla="*/ 1 w 1172"/>
                  <a:gd name="T15" fmla="*/ 2 h 916"/>
                  <a:gd name="T16" fmla="*/ 1 w 1172"/>
                  <a:gd name="T17" fmla="*/ 2 h 916"/>
                  <a:gd name="T18" fmla="*/ 1 w 1172"/>
                  <a:gd name="T19" fmla="*/ 2 h 916"/>
                  <a:gd name="T20" fmla="*/ 1 w 1172"/>
                  <a:gd name="T21" fmla="*/ 2 h 916"/>
                  <a:gd name="T22" fmla="*/ 1 w 1172"/>
                  <a:gd name="T23" fmla="*/ 2 h 916"/>
                  <a:gd name="T24" fmla="*/ 1 w 1172"/>
                  <a:gd name="T25" fmla="*/ 2 h 916"/>
                  <a:gd name="T26" fmla="*/ 1 w 1172"/>
                  <a:gd name="T27" fmla="*/ 1 h 916"/>
                  <a:gd name="T28" fmla="*/ 1 w 1172"/>
                  <a:gd name="T29" fmla="*/ 1 h 916"/>
                  <a:gd name="T30" fmla="*/ 1 w 1172"/>
                  <a:gd name="T31" fmla="*/ 1 h 916"/>
                  <a:gd name="T32" fmla="*/ 1 w 1172"/>
                  <a:gd name="T33" fmla="*/ 1 h 916"/>
                  <a:gd name="T34" fmla="*/ 1 w 1172"/>
                  <a:gd name="T35" fmla="*/ 1 h 916"/>
                  <a:gd name="T36" fmla="*/ 1 w 1172"/>
                  <a:gd name="T37" fmla="*/ 1 h 916"/>
                  <a:gd name="T38" fmla="*/ 1 w 1172"/>
                  <a:gd name="T39" fmla="*/ 1 h 916"/>
                  <a:gd name="T40" fmla="*/ 1 w 1172"/>
                  <a:gd name="T41" fmla="*/ 1 h 916"/>
                  <a:gd name="T42" fmla="*/ 1 w 1172"/>
                  <a:gd name="T43" fmla="*/ 1 h 916"/>
                  <a:gd name="T44" fmla="*/ 1 w 1172"/>
                  <a:gd name="T45" fmla="*/ 1 h 916"/>
                  <a:gd name="T46" fmla="*/ 1 w 1172"/>
                  <a:gd name="T47" fmla="*/ 1 h 916"/>
                  <a:gd name="T48" fmla="*/ 1 w 1172"/>
                  <a:gd name="T49" fmla="*/ 1 h 916"/>
                  <a:gd name="T50" fmla="*/ 1 w 1172"/>
                  <a:gd name="T51" fmla="*/ 1 h 916"/>
                  <a:gd name="T52" fmla="*/ 1 w 1172"/>
                  <a:gd name="T53" fmla="*/ 1 h 916"/>
                  <a:gd name="T54" fmla="*/ 1 w 1172"/>
                  <a:gd name="T55" fmla="*/ 1 h 916"/>
                  <a:gd name="T56" fmla="*/ 1 w 1172"/>
                  <a:gd name="T57" fmla="*/ 1 h 916"/>
                  <a:gd name="T58" fmla="*/ 2 w 1172"/>
                  <a:gd name="T59" fmla="*/ 1 h 916"/>
                  <a:gd name="T60" fmla="*/ 2 w 1172"/>
                  <a:gd name="T61" fmla="*/ 1 h 916"/>
                  <a:gd name="T62" fmla="*/ 2 w 1172"/>
                  <a:gd name="T63" fmla="*/ 1 h 916"/>
                  <a:gd name="T64" fmla="*/ 2 w 1172"/>
                  <a:gd name="T65" fmla="*/ 1 h 916"/>
                  <a:gd name="T66" fmla="*/ 2 w 1172"/>
                  <a:gd name="T67" fmla="*/ 1 h 916"/>
                  <a:gd name="T68" fmla="*/ 2 w 1172"/>
                  <a:gd name="T69" fmla="*/ 1 h 916"/>
                  <a:gd name="T70" fmla="*/ 2 w 1172"/>
                  <a:gd name="T71" fmla="*/ 1 h 916"/>
                  <a:gd name="T72" fmla="*/ 2 w 1172"/>
                  <a:gd name="T73" fmla="*/ 1 h 916"/>
                  <a:gd name="T74" fmla="*/ 2 w 1172"/>
                  <a:gd name="T75" fmla="*/ 1 h 916"/>
                  <a:gd name="T76" fmla="*/ 2 w 1172"/>
                  <a:gd name="T77" fmla="*/ 1 h 916"/>
                  <a:gd name="T78" fmla="*/ 2 w 1172"/>
                  <a:gd name="T79" fmla="*/ 1 h 916"/>
                  <a:gd name="T80" fmla="*/ 2 w 1172"/>
                  <a:gd name="T81" fmla="*/ 1 h 916"/>
                  <a:gd name="T82" fmla="*/ 2 w 1172"/>
                  <a:gd name="T83" fmla="*/ 1 h 916"/>
                  <a:gd name="T84" fmla="*/ 2 w 1172"/>
                  <a:gd name="T85" fmla="*/ 1 h 916"/>
                  <a:gd name="T86" fmla="*/ 2 w 1172"/>
                  <a:gd name="T87" fmla="*/ 1 h 916"/>
                  <a:gd name="T88" fmla="*/ 2 w 1172"/>
                  <a:gd name="T89" fmla="*/ 1 h 916"/>
                  <a:gd name="T90" fmla="*/ 2 w 1172"/>
                  <a:gd name="T91" fmla="*/ 1 h 916"/>
                  <a:gd name="T92" fmla="*/ 2 w 1172"/>
                  <a:gd name="T93" fmla="*/ 2 h 916"/>
                  <a:gd name="T94" fmla="*/ 2 w 1172"/>
                  <a:gd name="T95" fmla="*/ 2 h 916"/>
                  <a:gd name="T96" fmla="*/ 2 w 1172"/>
                  <a:gd name="T97" fmla="*/ 2 h 916"/>
                  <a:gd name="T98" fmla="*/ 3 w 1172"/>
                  <a:gd name="T99" fmla="*/ 1 h 916"/>
                  <a:gd name="T100" fmla="*/ 3 w 1172"/>
                  <a:gd name="T101" fmla="*/ 1 h 916"/>
                  <a:gd name="T102" fmla="*/ 1 w 1172"/>
                  <a:gd name="T103" fmla="*/ 0 h 916"/>
                  <a:gd name="T104" fmla="*/ 1 w 1172"/>
                  <a:gd name="T105" fmla="*/ 1 h 916"/>
                  <a:gd name="T106" fmla="*/ 0 w 1172"/>
                  <a:gd name="T107" fmla="*/ 2 h 916"/>
                  <a:gd name="T108" fmla="*/ 1 w 1172"/>
                  <a:gd name="T109" fmla="*/ 2 h 916"/>
                  <a:gd name="T110" fmla="*/ 1 w 1172"/>
                  <a:gd name="T111" fmla="*/ 2 h 9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72"/>
                  <a:gd name="T169" fmla="*/ 0 h 916"/>
                  <a:gd name="T170" fmla="*/ 1172 w 1172"/>
                  <a:gd name="T171" fmla="*/ 916 h 9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72" h="916">
                    <a:moveTo>
                      <a:pt x="122" y="916"/>
                    </a:moveTo>
                    <a:lnTo>
                      <a:pt x="124" y="911"/>
                    </a:lnTo>
                    <a:lnTo>
                      <a:pt x="127" y="901"/>
                    </a:lnTo>
                    <a:lnTo>
                      <a:pt x="133" y="884"/>
                    </a:lnTo>
                    <a:lnTo>
                      <a:pt x="142" y="861"/>
                    </a:lnTo>
                    <a:lnTo>
                      <a:pt x="151" y="832"/>
                    </a:lnTo>
                    <a:lnTo>
                      <a:pt x="164" y="801"/>
                    </a:lnTo>
                    <a:lnTo>
                      <a:pt x="176" y="764"/>
                    </a:lnTo>
                    <a:lnTo>
                      <a:pt x="189" y="726"/>
                    </a:lnTo>
                    <a:lnTo>
                      <a:pt x="201" y="682"/>
                    </a:lnTo>
                    <a:lnTo>
                      <a:pt x="214" y="640"/>
                    </a:lnTo>
                    <a:lnTo>
                      <a:pt x="225" y="597"/>
                    </a:lnTo>
                    <a:lnTo>
                      <a:pt x="235" y="552"/>
                    </a:lnTo>
                    <a:lnTo>
                      <a:pt x="243" y="507"/>
                    </a:lnTo>
                    <a:lnTo>
                      <a:pt x="251" y="465"/>
                    </a:lnTo>
                    <a:lnTo>
                      <a:pt x="256" y="423"/>
                    </a:lnTo>
                    <a:lnTo>
                      <a:pt x="258" y="386"/>
                    </a:lnTo>
                    <a:lnTo>
                      <a:pt x="260" y="383"/>
                    </a:lnTo>
                    <a:lnTo>
                      <a:pt x="268" y="381"/>
                    </a:lnTo>
                    <a:lnTo>
                      <a:pt x="280" y="374"/>
                    </a:lnTo>
                    <a:lnTo>
                      <a:pt x="299" y="368"/>
                    </a:lnTo>
                    <a:lnTo>
                      <a:pt x="318" y="360"/>
                    </a:lnTo>
                    <a:lnTo>
                      <a:pt x="342" y="349"/>
                    </a:lnTo>
                    <a:lnTo>
                      <a:pt x="367" y="339"/>
                    </a:lnTo>
                    <a:lnTo>
                      <a:pt x="393" y="327"/>
                    </a:lnTo>
                    <a:lnTo>
                      <a:pt x="421" y="314"/>
                    </a:lnTo>
                    <a:lnTo>
                      <a:pt x="447" y="299"/>
                    </a:lnTo>
                    <a:lnTo>
                      <a:pt x="474" y="286"/>
                    </a:lnTo>
                    <a:lnTo>
                      <a:pt x="500" y="273"/>
                    </a:lnTo>
                    <a:lnTo>
                      <a:pt x="522" y="260"/>
                    </a:lnTo>
                    <a:lnTo>
                      <a:pt x="542" y="247"/>
                    </a:lnTo>
                    <a:lnTo>
                      <a:pt x="559" y="235"/>
                    </a:lnTo>
                    <a:lnTo>
                      <a:pt x="572" y="223"/>
                    </a:lnTo>
                    <a:lnTo>
                      <a:pt x="573" y="225"/>
                    </a:lnTo>
                    <a:lnTo>
                      <a:pt x="580" y="233"/>
                    </a:lnTo>
                    <a:lnTo>
                      <a:pt x="588" y="244"/>
                    </a:lnTo>
                    <a:lnTo>
                      <a:pt x="600" y="262"/>
                    </a:lnTo>
                    <a:lnTo>
                      <a:pt x="613" y="281"/>
                    </a:lnTo>
                    <a:lnTo>
                      <a:pt x="630" y="304"/>
                    </a:lnTo>
                    <a:lnTo>
                      <a:pt x="647" y="329"/>
                    </a:lnTo>
                    <a:lnTo>
                      <a:pt x="666" y="358"/>
                    </a:lnTo>
                    <a:lnTo>
                      <a:pt x="683" y="386"/>
                    </a:lnTo>
                    <a:lnTo>
                      <a:pt x="701" y="418"/>
                    </a:lnTo>
                    <a:lnTo>
                      <a:pt x="718" y="448"/>
                    </a:lnTo>
                    <a:lnTo>
                      <a:pt x="734" y="480"/>
                    </a:lnTo>
                    <a:lnTo>
                      <a:pt x="747" y="510"/>
                    </a:lnTo>
                    <a:lnTo>
                      <a:pt x="759" y="540"/>
                    </a:lnTo>
                    <a:lnTo>
                      <a:pt x="768" y="568"/>
                    </a:lnTo>
                    <a:lnTo>
                      <a:pt x="773" y="595"/>
                    </a:lnTo>
                    <a:lnTo>
                      <a:pt x="1172" y="307"/>
                    </a:lnTo>
                    <a:lnTo>
                      <a:pt x="1027" y="153"/>
                    </a:lnTo>
                    <a:lnTo>
                      <a:pt x="472" y="0"/>
                    </a:lnTo>
                    <a:lnTo>
                      <a:pt x="35" y="40"/>
                    </a:lnTo>
                    <a:lnTo>
                      <a:pt x="0" y="841"/>
                    </a:lnTo>
                    <a:lnTo>
                      <a:pt x="122" y="916"/>
                    </a:lnTo>
                    <a:close/>
                  </a:path>
                </a:pathLst>
              </a:custGeom>
              <a:solidFill>
                <a:srgbClr val="D4EB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20" name="Freeform 76">
                <a:extLst>
                  <a:ext uri="{FF2B5EF4-FFF2-40B4-BE49-F238E27FC236}">
                    <a16:creationId xmlns:a16="http://schemas.microsoft.com/office/drawing/2014/main" id="{04A100DD-B8A0-B142-5EFA-272A55F62FFB}"/>
                  </a:ext>
                </a:extLst>
              </p:cNvPr>
              <p:cNvSpPr>
                <a:spLocks/>
              </p:cNvSpPr>
              <p:nvPr/>
            </p:nvSpPr>
            <p:spPr bwMode="auto">
              <a:xfrm>
                <a:off x="1792" y="3461"/>
                <a:ext cx="616" cy="539"/>
              </a:xfrm>
              <a:custGeom>
                <a:avLst/>
                <a:gdLst>
                  <a:gd name="T0" fmla="*/ 0 w 1233"/>
                  <a:gd name="T1" fmla="*/ 3 h 1077"/>
                  <a:gd name="T2" fmla="*/ 0 w 1233"/>
                  <a:gd name="T3" fmla="*/ 3 h 1077"/>
                  <a:gd name="T4" fmla="*/ 0 w 1233"/>
                  <a:gd name="T5" fmla="*/ 2 h 1077"/>
                  <a:gd name="T6" fmla="*/ 0 w 1233"/>
                  <a:gd name="T7" fmla="*/ 2 h 1077"/>
                  <a:gd name="T8" fmla="*/ 0 w 1233"/>
                  <a:gd name="T9" fmla="*/ 2 h 1077"/>
                  <a:gd name="T10" fmla="*/ 0 w 1233"/>
                  <a:gd name="T11" fmla="*/ 2 h 1077"/>
                  <a:gd name="T12" fmla="*/ 0 w 1233"/>
                  <a:gd name="T13" fmla="*/ 2 h 1077"/>
                  <a:gd name="T14" fmla="*/ 0 w 1233"/>
                  <a:gd name="T15" fmla="*/ 2 h 1077"/>
                  <a:gd name="T16" fmla="*/ 0 w 1233"/>
                  <a:gd name="T17" fmla="*/ 2 h 1077"/>
                  <a:gd name="T18" fmla="*/ 0 w 1233"/>
                  <a:gd name="T19" fmla="*/ 2 h 1077"/>
                  <a:gd name="T20" fmla="*/ 0 w 1233"/>
                  <a:gd name="T21" fmla="*/ 1 h 1077"/>
                  <a:gd name="T22" fmla="*/ 0 w 1233"/>
                  <a:gd name="T23" fmla="*/ 1 h 1077"/>
                  <a:gd name="T24" fmla="*/ 0 w 1233"/>
                  <a:gd name="T25" fmla="*/ 1 h 1077"/>
                  <a:gd name="T26" fmla="*/ 0 w 1233"/>
                  <a:gd name="T27" fmla="*/ 1 h 1077"/>
                  <a:gd name="T28" fmla="*/ 0 w 1233"/>
                  <a:gd name="T29" fmla="*/ 1 h 1077"/>
                  <a:gd name="T30" fmla="*/ 0 w 1233"/>
                  <a:gd name="T31" fmla="*/ 1 h 1077"/>
                  <a:gd name="T32" fmla="*/ 0 w 1233"/>
                  <a:gd name="T33" fmla="*/ 1 h 1077"/>
                  <a:gd name="T34" fmla="*/ 0 w 1233"/>
                  <a:gd name="T35" fmla="*/ 1 h 1077"/>
                  <a:gd name="T36" fmla="*/ 0 w 1233"/>
                  <a:gd name="T37" fmla="*/ 1 h 1077"/>
                  <a:gd name="T38" fmla="*/ 0 w 1233"/>
                  <a:gd name="T39" fmla="*/ 1 h 1077"/>
                  <a:gd name="T40" fmla="*/ 1 w 1233"/>
                  <a:gd name="T41" fmla="*/ 1 h 1077"/>
                  <a:gd name="T42" fmla="*/ 1 w 1233"/>
                  <a:gd name="T43" fmla="*/ 1 h 1077"/>
                  <a:gd name="T44" fmla="*/ 1 w 1233"/>
                  <a:gd name="T45" fmla="*/ 1 h 1077"/>
                  <a:gd name="T46" fmla="*/ 1 w 1233"/>
                  <a:gd name="T47" fmla="*/ 1 h 1077"/>
                  <a:gd name="T48" fmla="*/ 1 w 1233"/>
                  <a:gd name="T49" fmla="*/ 1 h 1077"/>
                  <a:gd name="T50" fmla="*/ 1 w 1233"/>
                  <a:gd name="T51" fmla="*/ 1 h 1077"/>
                  <a:gd name="T52" fmla="*/ 1 w 1233"/>
                  <a:gd name="T53" fmla="*/ 1 h 1077"/>
                  <a:gd name="T54" fmla="*/ 1 w 1233"/>
                  <a:gd name="T55" fmla="*/ 1 h 1077"/>
                  <a:gd name="T56" fmla="*/ 1 w 1233"/>
                  <a:gd name="T57" fmla="*/ 1 h 1077"/>
                  <a:gd name="T58" fmla="*/ 1 w 1233"/>
                  <a:gd name="T59" fmla="*/ 1 h 1077"/>
                  <a:gd name="T60" fmla="*/ 1 w 1233"/>
                  <a:gd name="T61" fmla="*/ 1 h 1077"/>
                  <a:gd name="T62" fmla="*/ 1 w 1233"/>
                  <a:gd name="T63" fmla="*/ 1 h 1077"/>
                  <a:gd name="T64" fmla="*/ 1 w 1233"/>
                  <a:gd name="T65" fmla="*/ 1 h 1077"/>
                  <a:gd name="T66" fmla="*/ 1 w 1233"/>
                  <a:gd name="T67" fmla="*/ 1 h 1077"/>
                  <a:gd name="T68" fmla="*/ 1 w 1233"/>
                  <a:gd name="T69" fmla="*/ 1 h 1077"/>
                  <a:gd name="T70" fmla="*/ 1 w 1233"/>
                  <a:gd name="T71" fmla="*/ 1 h 1077"/>
                  <a:gd name="T72" fmla="*/ 1 w 1233"/>
                  <a:gd name="T73" fmla="*/ 2 h 1077"/>
                  <a:gd name="T74" fmla="*/ 1 w 1233"/>
                  <a:gd name="T75" fmla="*/ 2 h 1077"/>
                  <a:gd name="T76" fmla="*/ 1 w 1233"/>
                  <a:gd name="T77" fmla="*/ 2 h 1077"/>
                  <a:gd name="T78" fmla="*/ 2 w 1233"/>
                  <a:gd name="T79" fmla="*/ 1 h 1077"/>
                  <a:gd name="T80" fmla="*/ 0 w 1233"/>
                  <a:gd name="T81" fmla="*/ 0 h 1077"/>
                  <a:gd name="T82" fmla="*/ 0 w 1233"/>
                  <a:gd name="T83" fmla="*/ 3 h 1077"/>
                  <a:gd name="T84" fmla="*/ 0 w 1233"/>
                  <a:gd name="T85" fmla="*/ 3 h 10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33"/>
                  <a:gd name="T130" fmla="*/ 0 h 1077"/>
                  <a:gd name="T131" fmla="*/ 1233 w 1233"/>
                  <a:gd name="T132" fmla="*/ 1077 h 10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33" h="1077">
                    <a:moveTo>
                      <a:pt x="211" y="1077"/>
                    </a:moveTo>
                    <a:lnTo>
                      <a:pt x="211" y="1073"/>
                    </a:lnTo>
                    <a:lnTo>
                      <a:pt x="215" y="1064"/>
                    </a:lnTo>
                    <a:lnTo>
                      <a:pt x="219" y="1049"/>
                    </a:lnTo>
                    <a:lnTo>
                      <a:pt x="226" y="1030"/>
                    </a:lnTo>
                    <a:lnTo>
                      <a:pt x="233" y="1003"/>
                    </a:lnTo>
                    <a:lnTo>
                      <a:pt x="242" y="977"/>
                    </a:lnTo>
                    <a:lnTo>
                      <a:pt x="251" y="944"/>
                    </a:lnTo>
                    <a:lnTo>
                      <a:pt x="262" y="911"/>
                    </a:lnTo>
                    <a:lnTo>
                      <a:pt x="271" y="874"/>
                    </a:lnTo>
                    <a:lnTo>
                      <a:pt x="280" y="838"/>
                    </a:lnTo>
                    <a:lnTo>
                      <a:pt x="288" y="801"/>
                    </a:lnTo>
                    <a:lnTo>
                      <a:pt x="296" y="763"/>
                    </a:lnTo>
                    <a:lnTo>
                      <a:pt x="303" y="724"/>
                    </a:lnTo>
                    <a:lnTo>
                      <a:pt x="308" y="689"/>
                    </a:lnTo>
                    <a:lnTo>
                      <a:pt x="312" y="655"/>
                    </a:lnTo>
                    <a:lnTo>
                      <a:pt x="313" y="622"/>
                    </a:lnTo>
                    <a:lnTo>
                      <a:pt x="312" y="590"/>
                    </a:lnTo>
                    <a:lnTo>
                      <a:pt x="311" y="562"/>
                    </a:lnTo>
                    <a:lnTo>
                      <a:pt x="308" y="536"/>
                    </a:lnTo>
                    <a:lnTo>
                      <a:pt x="304" y="512"/>
                    </a:lnTo>
                    <a:lnTo>
                      <a:pt x="300" y="490"/>
                    </a:lnTo>
                    <a:lnTo>
                      <a:pt x="296" y="469"/>
                    </a:lnTo>
                    <a:lnTo>
                      <a:pt x="291" y="451"/>
                    </a:lnTo>
                    <a:lnTo>
                      <a:pt x="287" y="436"/>
                    </a:lnTo>
                    <a:lnTo>
                      <a:pt x="280" y="420"/>
                    </a:lnTo>
                    <a:lnTo>
                      <a:pt x="276" y="408"/>
                    </a:lnTo>
                    <a:lnTo>
                      <a:pt x="271" y="398"/>
                    </a:lnTo>
                    <a:lnTo>
                      <a:pt x="268" y="390"/>
                    </a:lnTo>
                    <a:lnTo>
                      <a:pt x="266" y="382"/>
                    </a:lnTo>
                    <a:lnTo>
                      <a:pt x="263" y="378"/>
                    </a:lnTo>
                    <a:lnTo>
                      <a:pt x="262" y="376"/>
                    </a:lnTo>
                    <a:lnTo>
                      <a:pt x="309" y="351"/>
                    </a:lnTo>
                    <a:lnTo>
                      <a:pt x="399" y="398"/>
                    </a:lnTo>
                    <a:lnTo>
                      <a:pt x="454" y="490"/>
                    </a:lnTo>
                    <a:lnTo>
                      <a:pt x="455" y="489"/>
                    </a:lnTo>
                    <a:lnTo>
                      <a:pt x="461" y="487"/>
                    </a:lnTo>
                    <a:lnTo>
                      <a:pt x="468" y="485"/>
                    </a:lnTo>
                    <a:lnTo>
                      <a:pt x="478" y="483"/>
                    </a:lnTo>
                    <a:lnTo>
                      <a:pt x="490" y="480"/>
                    </a:lnTo>
                    <a:lnTo>
                      <a:pt x="504" y="474"/>
                    </a:lnTo>
                    <a:lnTo>
                      <a:pt x="518" y="469"/>
                    </a:lnTo>
                    <a:lnTo>
                      <a:pt x="536" y="465"/>
                    </a:lnTo>
                    <a:lnTo>
                      <a:pt x="551" y="458"/>
                    </a:lnTo>
                    <a:lnTo>
                      <a:pt x="568" y="451"/>
                    </a:lnTo>
                    <a:lnTo>
                      <a:pt x="584" y="443"/>
                    </a:lnTo>
                    <a:lnTo>
                      <a:pt x="601" y="436"/>
                    </a:lnTo>
                    <a:lnTo>
                      <a:pt x="616" y="427"/>
                    </a:lnTo>
                    <a:lnTo>
                      <a:pt x="632" y="418"/>
                    </a:lnTo>
                    <a:lnTo>
                      <a:pt x="642" y="407"/>
                    </a:lnTo>
                    <a:lnTo>
                      <a:pt x="655" y="398"/>
                    </a:lnTo>
                    <a:lnTo>
                      <a:pt x="663" y="387"/>
                    </a:lnTo>
                    <a:lnTo>
                      <a:pt x="670" y="377"/>
                    </a:lnTo>
                    <a:lnTo>
                      <a:pt x="676" y="369"/>
                    </a:lnTo>
                    <a:lnTo>
                      <a:pt x="684" y="362"/>
                    </a:lnTo>
                    <a:lnTo>
                      <a:pt x="688" y="355"/>
                    </a:lnTo>
                    <a:lnTo>
                      <a:pt x="692" y="349"/>
                    </a:lnTo>
                    <a:lnTo>
                      <a:pt x="695" y="343"/>
                    </a:lnTo>
                    <a:lnTo>
                      <a:pt x="697" y="340"/>
                    </a:lnTo>
                    <a:lnTo>
                      <a:pt x="701" y="332"/>
                    </a:lnTo>
                    <a:lnTo>
                      <a:pt x="701" y="327"/>
                    </a:lnTo>
                    <a:lnTo>
                      <a:pt x="701" y="324"/>
                    </a:lnTo>
                    <a:lnTo>
                      <a:pt x="703" y="324"/>
                    </a:lnTo>
                    <a:lnTo>
                      <a:pt x="705" y="327"/>
                    </a:lnTo>
                    <a:lnTo>
                      <a:pt x="712" y="333"/>
                    </a:lnTo>
                    <a:lnTo>
                      <a:pt x="722" y="344"/>
                    </a:lnTo>
                    <a:lnTo>
                      <a:pt x="737" y="358"/>
                    </a:lnTo>
                    <a:lnTo>
                      <a:pt x="753" y="377"/>
                    </a:lnTo>
                    <a:lnTo>
                      <a:pt x="774" y="399"/>
                    </a:lnTo>
                    <a:lnTo>
                      <a:pt x="793" y="423"/>
                    </a:lnTo>
                    <a:lnTo>
                      <a:pt x="817" y="449"/>
                    </a:lnTo>
                    <a:lnTo>
                      <a:pt x="839" y="476"/>
                    </a:lnTo>
                    <a:lnTo>
                      <a:pt x="863" y="506"/>
                    </a:lnTo>
                    <a:lnTo>
                      <a:pt x="887" y="536"/>
                    </a:lnTo>
                    <a:lnTo>
                      <a:pt x="909" y="566"/>
                    </a:lnTo>
                    <a:lnTo>
                      <a:pt x="930" y="598"/>
                    </a:lnTo>
                    <a:lnTo>
                      <a:pt x="949" y="630"/>
                    </a:lnTo>
                    <a:lnTo>
                      <a:pt x="964" y="659"/>
                    </a:lnTo>
                    <a:lnTo>
                      <a:pt x="979" y="689"/>
                    </a:lnTo>
                    <a:lnTo>
                      <a:pt x="1233" y="503"/>
                    </a:lnTo>
                    <a:lnTo>
                      <a:pt x="821" y="66"/>
                    </a:lnTo>
                    <a:lnTo>
                      <a:pt x="318" y="0"/>
                    </a:lnTo>
                    <a:lnTo>
                      <a:pt x="34" y="215"/>
                    </a:lnTo>
                    <a:lnTo>
                      <a:pt x="0" y="1042"/>
                    </a:lnTo>
                    <a:lnTo>
                      <a:pt x="211" y="1077"/>
                    </a:lnTo>
                    <a:close/>
                  </a:path>
                </a:pathLst>
              </a:custGeom>
              <a:solidFill>
                <a:srgbClr val="E6F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21" name="Freeform 77">
                <a:extLst>
                  <a:ext uri="{FF2B5EF4-FFF2-40B4-BE49-F238E27FC236}">
                    <a16:creationId xmlns:a16="http://schemas.microsoft.com/office/drawing/2014/main" id="{0D709695-C43E-EC8D-7BB5-F0806C2F42F8}"/>
                  </a:ext>
                </a:extLst>
              </p:cNvPr>
              <p:cNvSpPr>
                <a:spLocks/>
              </p:cNvSpPr>
              <p:nvPr/>
            </p:nvSpPr>
            <p:spPr bwMode="auto">
              <a:xfrm>
                <a:off x="1774" y="3455"/>
                <a:ext cx="588" cy="521"/>
              </a:xfrm>
              <a:custGeom>
                <a:avLst/>
                <a:gdLst>
                  <a:gd name="T0" fmla="*/ 1 w 1176"/>
                  <a:gd name="T1" fmla="*/ 2 h 1043"/>
                  <a:gd name="T2" fmla="*/ 1 w 1176"/>
                  <a:gd name="T3" fmla="*/ 1 h 1043"/>
                  <a:gd name="T4" fmla="*/ 1 w 1176"/>
                  <a:gd name="T5" fmla="*/ 1 h 1043"/>
                  <a:gd name="T6" fmla="*/ 1 w 1176"/>
                  <a:gd name="T7" fmla="*/ 1 h 1043"/>
                  <a:gd name="T8" fmla="*/ 1 w 1176"/>
                  <a:gd name="T9" fmla="*/ 1 h 1043"/>
                  <a:gd name="T10" fmla="*/ 1 w 1176"/>
                  <a:gd name="T11" fmla="*/ 1 h 1043"/>
                  <a:gd name="T12" fmla="*/ 1 w 1176"/>
                  <a:gd name="T13" fmla="*/ 1 h 1043"/>
                  <a:gd name="T14" fmla="*/ 1 w 1176"/>
                  <a:gd name="T15" fmla="*/ 1 h 1043"/>
                  <a:gd name="T16" fmla="*/ 1 w 1176"/>
                  <a:gd name="T17" fmla="*/ 1 h 1043"/>
                  <a:gd name="T18" fmla="*/ 1 w 1176"/>
                  <a:gd name="T19" fmla="*/ 0 h 1043"/>
                  <a:gd name="T20" fmla="*/ 1 w 1176"/>
                  <a:gd name="T21" fmla="*/ 0 h 1043"/>
                  <a:gd name="T22" fmla="*/ 1 w 1176"/>
                  <a:gd name="T23" fmla="*/ 0 h 1043"/>
                  <a:gd name="T24" fmla="*/ 1 w 1176"/>
                  <a:gd name="T25" fmla="*/ 0 h 1043"/>
                  <a:gd name="T26" fmla="*/ 1 w 1176"/>
                  <a:gd name="T27" fmla="*/ 0 h 1043"/>
                  <a:gd name="T28" fmla="*/ 1 w 1176"/>
                  <a:gd name="T29" fmla="*/ 0 h 1043"/>
                  <a:gd name="T30" fmla="*/ 1 w 1176"/>
                  <a:gd name="T31" fmla="*/ 0 h 1043"/>
                  <a:gd name="T32" fmla="*/ 1 w 1176"/>
                  <a:gd name="T33" fmla="*/ 0 h 1043"/>
                  <a:gd name="T34" fmla="*/ 1 w 1176"/>
                  <a:gd name="T35" fmla="*/ 0 h 1043"/>
                  <a:gd name="T36" fmla="*/ 2 w 1176"/>
                  <a:gd name="T37" fmla="*/ 0 h 1043"/>
                  <a:gd name="T38" fmla="*/ 2 w 1176"/>
                  <a:gd name="T39" fmla="*/ 0 h 1043"/>
                  <a:gd name="T40" fmla="*/ 2 w 1176"/>
                  <a:gd name="T41" fmla="*/ 0 h 1043"/>
                  <a:gd name="T42" fmla="*/ 2 w 1176"/>
                  <a:gd name="T43" fmla="*/ 0 h 1043"/>
                  <a:gd name="T44" fmla="*/ 2 w 1176"/>
                  <a:gd name="T45" fmla="*/ 0 h 1043"/>
                  <a:gd name="T46" fmla="*/ 2 w 1176"/>
                  <a:gd name="T47" fmla="*/ 0 h 1043"/>
                  <a:gd name="T48" fmla="*/ 2 w 1176"/>
                  <a:gd name="T49" fmla="*/ 0 h 1043"/>
                  <a:gd name="T50" fmla="*/ 2 w 1176"/>
                  <a:gd name="T51" fmla="*/ 0 h 1043"/>
                  <a:gd name="T52" fmla="*/ 2 w 1176"/>
                  <a:gd name="T53" fmla="*/ 0 h 1043"/>
                  <a:gd name="T54" fmla="*/ 2 w 1176"/>
                  <a:gd name="T55" fmla="*/ 0 h 1043"/>
                  <a:gd name="T56" fmla="*/ 2 w 1176"/>
                  <a:gd name="T57" fmla="*/ 0 h 1043"/>
                  <a:gd name="T58" fmla="*/ 2 w 1176"/>
                  <a:gd name="T59" fmla="*/ 0 h 1043"/>
                  <a:gd name="T60" fmla="*/ 2 w 1176"/>
                  <a:gd name="T61" fmla="*/ 0 h 1043"/>
                  <a:gd name="T62" fmla="*/ 2 w 1176"/>
                  <a:gd name="T63" fmla="*/ 0 h 1043"/>
                  <a:gd name="T64" fmla="*/ 2 w 1176"/>
                  <a:gd name="T65" fmla="*/ 0 h 1043"/>
                  <a:gd name="T66" fmla="*/ 2 w 1176"/>
                  <a:gd name="T67" fmla="*/ 0 h 1043"/>
                  <a:gd name="T68" fmla="*/ 2 w 1176"/>
                  <a:gd name="T69" fmla="*/ 0 h 1043"/>
                  <a:gd name="T70" fmla="*/ 2 w 1176"/>
                  <a:gd name="T71" fmla="*/ 0 h 1043"/>
                  <a:gd name="T72" fmla="*/ 2 w 1176"/>
                  <a:gd name="T73" fmla="*/ 0 h 1043"/>
                  <a:gd name="T74" fmla="*/ 2 w 1176"/>
                  <a:gd name="T75" fmla="*/ 0 h 1043"/>
                  <a:gd name="T76" fmla="*/ 2 w 1176"/>
                  <a:gd name="T77" fmla="*/ 0 h 1043"/>
                  <a:gd name="T78" fmla="*/ 2 w 1176"/>
                  <a:gd name="T79" fmla="*/ 1 h 1043"/>
                  <a:gd name="T80" fmla="*/ 3 w 1176"/>
                  <a:gd name="T81" fmla="*/ 1 h 1043"/>
                  <a:gd name="T82" fmla="*/ 3 w 1176"/>
                  <a:gd name="T83" fmla="*/ 0 h 1043"/>
                  <a:gd name="T84" fmla="*/ 1 w 1176"/>
                  <a:gd name="T85" fmla="*/ 0 h 1043"/>
                  <a:gd name="T86" fmla="*/ 1 w 1176"/>
                  <a:gd name="T87" fmla="*/ 2 h 10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6"/>
                  <a:gd name="T133" fmla="*/ 0 h 1043"/>
                  <a:gd name="T134" fmla="*/ 1176 w 1176"/>
                  <a:gd name="T135" fmla="*/ 1043 h 10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6" h="1043">
                    <a:moveTo>
                      <a:pt x="131" y="1039"/>
                    </a:moveTo>
                    <a:lnTo>
                      <a:pt x="131" y="1035"/>
                    </a:lnTo>
                    <a:lnTo>
                      <a:pt x="135" y="1027"/>
                    </a:lnTo>
                    <a:lnTo>
                      <a:pt x="139" y="1014"/>
                    </a:lnTo>
                    <a:lnTo>
                      <a:pt x="146" y="998"/>
                    </a:lnTo>
                    <a:lnTo>
                      <a:pt x="152" y="977"/>
                    </a:lnTo>
                    <a:lnTo>
                      <a:pt x="161" y="953"/>
                    </a:lnTo>
                    <a:lnTo>
                      <a:pt x="171" y="926"/>
                    </a:lnTo>
                    <a:lnTo>
                      <a:pt x="180" y="898"/>
                    </a:lnTo>
                    <a:lnTo>
                      <a:pt x="188" y="864"/>
                    </a:lnTo>
                    <a:lnTo>
                      <a:pt x="197" y="831"/>
                    </a:lnTo>
                    <a:lnTo>
                      <a:pt x="205" y="794"/>
                    </a:lnTo>
                    <a:lnTo>
                      <a:pt x="211" y="758"/>
                    </a:lnTo>
                    <a:lnTo>
                      <a:pt x="217" y="720"/>
                    </a:lnTo>
                    <a:lnTo>
                      <a:pt x="221" y="683"/>
                    </a:lnTo>
                    <a:lnTo>
                      <a:pt x="223" y="645"/>
                    </a:lnTo>
                    <a:lnTo>
                      <a:pt x="223" y="608"/>
                    </a:lnTo>
                    <a:lnTo>
                      <a:pt x="219" y="572"/>
                    </a:lnTo>
                    <a:lnTo>
                      <a:pt x="218" y="537"/>
                    </a:lnTo>
                    <a:lnTo>
                      <a:pt x="215" y="506"/>
                    </a:lnTo>
                    <a:lnTo>
                      <a:pt x="215" y="477"/>
                    </a:lnTo>
                    <a:lnTo>
                      <a:pt x="211" y="449"/>
                    </a:lnTo>
                    <a:lnTo>
                      <a:pt x="210" y="424"/>
                    </a:lnTo>
                    <a:lnTo>
                      <a:pt x="207" y="402"/>
                    </a:lnTo>
                    <a:lnTo>
                      <a:pt x="206" y="382"/>
                    </a:lnTo>
                    <a:lnTo>
                      <a:pt x="204" y="364"/>
                    </a:lnTo>
                    <a:lnTo>
                      <a:pt x="202" y="349"/>
                    </a:lnTo>
                    <a:lnTo>
                      <a:pt x="201" y="335"/>
                    </a:lnTo>
                    <a:lnTo>
                      <a:pt x="200" y="324"/>
                    </a:lnTo>
                    <a:lnTo>
                      <a:pt x="198" y="315"/>
                    </a:lnTo>
                    <a:lnTo>
                      <a:pt x="197" y="310"/>
                    </a:lnTo>
                    <a:lnTo>
                      <a:pt x="197" y="306"/>
                    </a:lnTo>
                    <a:lnTo>
                      <a:pt x="289" y="260"/>
                    </a:lnTo>
                    <a:lnTo>
                      <a:pt x="463" y="345"/>
                    </a:lnTo>
                    <a:lnTo>
                      <a:pt x="502" y="399"/>
                    </a:lnTo>
                    <a:lnTo>
                      <a:pt x="503" y="398"/>
                    </a:lnTo>
                    <a:lnTo>
                      <a:pt x="507" y="396"/>
                    </a:lnTo>
                    <a:lnTo>
                      <a:pt x="514" y="395"/>
                    </a:lnTo>
                    <a:lnTo>
                      <a:pt x="525" y="393"/>
                    </a:lnTo>
                    <a:lnTo>
                      <a:pt x="535" y="389"/>
                    </a:lnTo>
                    <a:lnTo>
                      <a:pt x="547" y="385"/>
                    </a:lnTo>
                    <a:lnTo>
                      <a:pt x="560" y="378"/>
                    </a:lnTo>
                    <a:lnTo>
                      <a:pt x="575" y="371"/>
                    </a:lnTo>
                    <a:lnTo>
                      <a:pt x="588" y="362"/>
                    </a:lnTo>
                    <a:lnTo>
                      <a:pt x="602" y="352"/>
                    </a:lnTo>
                    <a:lnTo>
                      <a:pt x="614" y="339"/>
                    </a:lnTo>
                    <a:lnTo>
                      <a:pt x="627" y="324"/>
                    </a:lnTo>
                    <a:lnTo>
                      <a:pt x="636" y="306"/>
                    </a:lnTo>
                    <a:lnTo>
                      <a:pt x="646" y="287"/>
                    </a:lnTo>
                    <a:lnTo>
                      <a:pt x="651" y="266"/>
                    </a:lnTo>
                    <a:lnTo>
                      <a:pt x="655" y="241"/>
                    </a:lnTo>
                    <a:lnTo>
                      <a:pt x="538" y="161"/>
                    </a:lnTo>
                    <a:lnTo>
                      <a:pt x="539" y="160"/>
                    </a:lnTo>
                    <a:lnTo>
                      <a:pt x="546" y="158"/>
                    </a:lnTo>
                    <a:lnTo>
                      <a:pt x="550" y="156"/>
                    </a:lnTo>
                    <a:lnTo>
                      <a:pt x="555" y="156"/>
                    </a:lnTo>
                    <a:lnTo>
                      <a:pt x="561" y="156"/>
                    </a:lnTo>
                    <a:lnTo>
                      <a:pt x="571" y="156"/>
                    </a:lnTo>
                    <a:lnTo>
                      <a:pt x="577" y="154"/>
                    </a:lnTo>
                    <a:lnTo>
                      <a:pt x="586" y="156"/>
                    </a:lnTo>
                    <a:lnTo>
                      <a:pt x="596" y="156"/>
                    </a:lnTo>
                    <a:lnTo>
                      <a:pt x="609" y="158"/>
                    </a:lnTo>
                    <a:lnTo>
                      <a:pt x="618" y="160"/>
                    </a:lnTo>
                    <a:lnTo>
                      <a:pt x="631" y="165"/>
                    </a:lnTo>
                    <a:lnTo>
                      <a:pt x="644" y="169"/>
                    </a:lnTo>
                    <a:lnTo>
                      <a:pt x="659" y="175"/>
                    </a:lnTo>
                    <a:lnTo>
                      <a:pt x="675" y="183"/>
                    </a:lnTo>
                    <a:lnTo>
                      <a:pt x="696" y="199"/>
                    </a:lnTo>
                    <a:lnTo>
                      <a:pt x="718" y="217"/>
                    </a:lnTo>
                    <a:lnTo>
                      <a:pt x="744" y="242"/>
                    </a:lnTo>
                    <a:lnTo>
                      <a:pt x="771" y="267"/>
                    </a:lnTo>
                    <a:lnTo>
                      <a:pt x="801" y="296"/>
                    </a:lnTo>
                    <a:lnTo>
                      <a:pt x="831" y="327"/>
                    </a:lnTo>
                    <a:lnTo>
                      <a:pt x="861" y="358"/>
                    </a:lnTo>
                    <a:lnTo>
                      <a:pt x="890" y="390"/>
                    </a:lnTo>
                    <a:lnTo>
                      <a:pt x="919" y="420"/>
                    </a:lnTo>
                    <a:lnTo>
                      <a:pt x="944" y="450"/>
                    </a:lnTo>
                    <a:lnTo>
                      <a:pt x="969" y="478"/>
                    </a:lnTo>
                    <a:lnTo>
                      <a:pt x="989" y="503"/>
                    </a:lnTo>
                    <a:lnTo>
                      <a:pt x="1006" y="524"/>
                    </a:lnTo>
                    <a:lnTo>
                      <a:pt x="1018" y="543"/>
                    </a:lnTo>
                    <a:lnTo>
                      <a:pt x="1027" y="556"/>
                    </a:lnTo>
                    <a:lnTo>
                      <a:pt x="1176" y="443"/>
                    </a:lnTo>
                    <a:lnTo>
                      <a:pt x="1040" y="79"/>
                    </a:lnTo>
                    <a:lnTo>
                      <a:pt x="397" y="0"/>
                    </a:lnTo>
                    <a:lnTo>
                      <a:pt x="75" y="150"/>
                    </a:lnTo>
                    <a:lnTo>
                      <a:pt x="0" y="1043"/>
                    </a:lnTo>
                    <a:lnTo>
                      <a:pt x="131" y="1039"/>
                    </a:lnTo>
                    <a:close/>
                  </a:path>
                </a:pathLst>
              </a:custGeom>
              <a:solidFill>
                <a:srgbClr val="FCFF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22" name="Freeform 78">
                <a:extLst>
                  <a:ext uri="{FF2B5EF4-FFF2-40B4-BE49-F238E27FC236}">
                    <a16:creationId xmlns:a16="http://schemas.microsoft.com/office/drawing/2014/main" id="{F4A5D78E-7DF0-B868-E3BE-85ACF0975056}"/>
                  </a:ext>
                </a:extLst>
              </p:cNvPr>
              <p:cNvSpPr>
                <a:spLocks/>
              </p:cNvSpPr>
              <p:nvPr/>
            </p:nvSpPr>
            <p:spPr bwMode="auto">
              <a:xfrm>
                <a:off x="2112" y="2945"/>
                <a:ext cx="519" cy="856"/>
              </a:xfrm>
              <a:custGeom>
                <a:avLst/>
                <a:gdLst>
                  <a:gd name="T0" fmla="*/ 1 w 1037"/>
                  <a:gd name="T1" fmla="*/ 0 h 1711"/>
                  <a:gd name="T2" fmla="*/ 1 w 1037"/>
                  <a:gd name="T3" fmla="*/ 1 h 1711"/>
                  <a:gd name="T4" fmla="*/ 1 w 1037"/>
                  <a:gd name="T5" fmla="*/ 1 h 1711"/>
                  <a:gd name="T6" fmla="*/ 1 w 1037"/>
                  <a:gd name="T7" fmla="*/ 1 h 1711"/>
                  <a:gd name="T8" fmla="*/ 2 w 1037"/>
                  <a:gd name="T9" fmla="*/ 2 h 1711"/>
                  <a:gd name="T10" fmla="*/ 2 w 1037"/>
                  <a:gd name="T11" fmla="*/ 3 h 1711"/>
                  <a:gd name="T12" fmla="*/ 2 w 1037"/>
                  <a:gd name="T13" fmla="*/ 3 h 1711"/>
                  <a:gd name="T14" fmla="*/ 2 w 1037"/>
                  <a:gd name="T15" fmla="*/ 3 h 1711"/>
                  <a:gd name="T16" fmla="*/ 3 w 1037"/>
                  <a:gd name="T17" fmla="*/ 4 h 1711"/>
                  <a:gd name="T18" fmla="*/ 2 w 1037"/>
                  <a:gd name="T19" fmla="*/ 4 h 1711"/>
                  <a:gd name="T20" fmla="*/ 1 w 1037"/>
                  <a:gd name="T21" fmla="*/ 3 h 1711"/>
                  <a:gd name="T22" fmla="*/ 0 w 1037"/>
                  <a:gd name="T23" fmla="*/ 1 h 1711"/>
                  <a:gd name="T24" fmla="*/ 1 w 1037"/>
                  <a:gd name="T25" fmla="*/ 0 h 1711"/>
                  <a:gd name="T26" fmla="*/ 1 w 1037"/>
                  <a:gd name="T27" fmla="*/ 0 h 17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37"/>
                  <a:gd name="T43" fmla="*/ 0 h 1711"/>
                  <a:gd name="T44" fmla="*/ 1037 w 1037"/>
                  <a:gd name="T45" fmla="*/ 1711 h 17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37" h="1711">
                    <a:moveTo>
                      <a:pt x="9" y="0"/>
                    </a:moveTo>
                    <a:lnTo>
                      <a:pt x="176" y="18"/>
                    </a:lnTo>
                    <a:lnTo>
                      <a:pt x="210" y="114"/>
                    </a:lnTo>
                    <a:lnTo>
                      <a:pt x="312" y="483"/>
                    </a:lnTo>
                    <a:lnTo>
                      <a:pt x="579" y="737"/>
                    </a:lnTo>
                    <a:lnTo>
                      <a:pt x="653" y="1172"/>
                    </a:lnTo>
                    <a:lnTo>
                      <a:pt x="805" y="1386"/>
                    </a:lnTo>
                    <a:lnTo>
                      <a:pt x="980" y="1438"/>
                    </a:lnTo>
                    <a:lnTo>
                      <a:pt x="1037" y="1628"/>
                    </a:lnTo>
                    <a:lnTo>
                      <a:pt x="942" y="1711"/>
                    </a:lnTo>
                    <a:lnTo>
                      <a:pt x="391" y="1188"/>
                    </a:lnTo>
                    <a:lnTo>
                      <a:pt x="0" y="54"/>
                    </a:lnTo>
                    <a:lnTo>
                      <a:pt x="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23" name="Freeform 79">
                <a:extLst>
                  <a:ext uri="{FF2B5EF4-FFF2-40B4-BE49-F238E27FC236}">
                    <a16:creationId xmlns:a16="http://schemas.microsoft.com/office/drawing/2014/main" id="{31BB0CDA-FBF1-AE1C-DCC7-1C787E8CF471}"/>
                  </a:ext>
                </a:extLst>
              </p:cNvPr>
              <p:cNvSpPr>
                <a:spLocks/>
              </p:cNvSpPr>
              <p:nvPr/>
            </p:nvSpPr>
            <p:spPr bwMode="auto">
              <a:xfrm>
                <a:off x="2012" y="3565"/>
                <a:ext cx="63" cy="62"/>
              </a:xfrm>
              <a:custGeom>
                <a:avLst/>
                <a:gdLst>
                  <a:gd name="T0" fmla="*/ 1 w 125"/>
                  <a:gd name="T1" fmla="*/ 0 h 125"/>
                  <a:gd name="T2" fmla="*/ 1 w 125"/>
                  <a:gd name="T3" fmla="*/ 0 h 125"/>
                  <a:gd name="T4" fmla="*/ 1 w 125"/>
                  <a:gd name="T5" fmla="*/ 0 h 125"/>
                  <a:gd name="T6" fmla="*/ 1 w 125"/>
                  <a:gd name="T7" fmla="*/ 0 h 125"/>
                  <a:gd name="T8" fmla="*/ 1 w 125"/>
                  <a:gd name="T9" fmla="*/ 0 h 125"/>
                  <a:gd name="T10" fmla="*/ 1 w 125"/>
                  <a:gd name="T11" fmla="*/ 0 h 125"/>
                  <a:gd name="T12" fmla="*/ 1 w 125"/>
                  <a:gd name="T13" fmla="*/ 0 h 125"/>
                  <a:gd name="T14" fmla="*/ 1 w 125"/>
                  <a:gd name="T15" fmla="*/ 0 h 125"/>
                  <a:gd name="T16" fmla="*/ 1 w 125"/>
                  <a:gd name="T17" fmla="*/ 0 h 125"/>
                  <a:gd name="T18" fmla="*/ 1 w 125"/>
                  <a:gd name="T19" fmla="*/ 0 h 125"/>
                  <a:gd name="T20" fmla="*/ 1 w 125"/>
                  <a:gd name="T21" fmla="*/ 0 h 125"/>
                  <a:gd name="T22" fmla="*/ 1 w 125"/>
                  <a:gd name="T23" fmla="*/ 0 h 125"/>
                  <a:gd name="T24" fmla="*/ 1 w 125"/>
                  <a:gd name="T25" fmla="*/ 0 h 125"/>
                  <a:gd name="T26" fmla="*/ 1 w 125"/>
                  <a:gd name="T27" fmla="*/ 0 h 125"/>
                  <a:gd name="T28" fmla="*/ 1 w 125"/>
                  <a:gd name="T29" fmla="*/ 0 h 125"/>
                  <a:gd name="T30" fmla="*/ 1 w 125"/>
                  <a:gd name="T31" fmla="*/ 0 h 125"/>
                  <a:gd name="T32" fmla="*/ 1 w 125"/>
                  <a:gd name="T33" fmla="*/ 0 h 125"/>
                  <a:gd name="T34" fmla="*/ 1 w 125"/>
                  <a:gd name="T35" fmla="*/ 0 h 125"/>
                  <a:gd name="T36" fmla="*/ 1 w 125"/>
                  <a:gd name="T37" fmla="*/ 0 h 125"/>
                  <a:gd name="T38" fmla="*/ 1 w 125"/>
                  <a:gd name="T39" fmla="*/ 0 h 125"/>
                  <a:gd name="T40" fmla="*/ 1 w 125"/>
                  <a:gd name="T41" fmla="*/ 0 h 125"/>
                  <a:gd name="T42" fmla="*/ 1 w 125"/>
                  <a:gd name="T43" fmla="*/ 0 h 125"/>
                  <a:gd name="T44" fmla="*/ 1 w 125"/>
                  <a:gd name="T45" fmla="*/ 0 h 125"/>
                  <a:gd name="T46" fmla="*/ 1 w 125"/>
                  <a:gd name="T47" fmla="*/ 0 h 125"/>
                  <a:gd name="T48" fmla="*/ 1 w 125"/>
                  <a:gd name="T49" fmla="*/ 0 h 125"/>
                  <a:gd name="T50" fmla="*/ 1 w 125"/>
                  <a:gd name="T51" fmla="*/ 0 h 125"/>
                  <a:gd name="T52" fmla="*/ 1 w 125"/>
                  <a:gd name="T53" fmla="*/ 0 h 125"/>
                  <a:gd name="T54" fmla="*/ 1 w 125"/>
                  <a:gd name="T55" fmla="*/ 0 h 125"/>
                  <a:gd name="T56" fmla="*/ 1 w 125"/>
                  <a:gd name="T57" fmla="*/ 0 h 125"/>
                  <a:gd name="T58" fmla="*/ 1 w 125"/>
                  <a:gd name="T59" fmla="*/ 0 h 125"/>
                  <a:gd name="T60" fmla="*/ 1 w 125"/>
                  <a:gd name="T61" fmla="*/ 0 h 125"/>
                  <a:gd name="T62" fmla="*/ 1 w 125"/>
                  <a:gd name="T63" fmla="*/ 0 h 125"/>
                  <a:gd name="T64" fmla="*/ 0 w 125"/>
                  <a:gd name="T65" fmla="*/ 0 h 125"/>
                  <a:gd name="T66" fmla="*/ 1 w 125"/>
                  <a:gd name="T67" fmla="*/ 0 h 125"/>
                  <a:gd name="T68" fmla="*/ 1 w 125"/>
                  <a:gd name="T69" fmla="*/ 0 h 1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
                  <a:gd name="T106" fmla="*/ 0 h 125"/>
                  <a:gd name="T107" fmla="*/ 125 w 125"/>
                  <a:gd name="T108" fmla="*/ 125 h 1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 h="125">
                    <a:moveTo>
                      <a:pt x="50" y="8"/>
                    </a:moveTo>
                    <a:lnTo>
                      <a:pt x="79" y="0"/>
                    </a:lnTo>
                    <a:lnTo>
                      <a:pt x="118" y="17"/>
                    </a:lnTo>
                    <a:lnTo>
                      <a:pt x="112" y="34"/>
                    </a:lnTo>
                    <a:lnTo>
                      <a:pt x="80" y="26"/>
                    </a:lnTo>
                    <a:lnTo>
                      <a:pt x="77" y="32"/>
                    </a:lnTo>
                    <a:lnTo>
                      <a:pt x="125" y="65"/>
                    </a:lnTo>
                    <a:lnTo>
                      <a:pt x="118" y="79"/>
                    </a:lnTo>
                    <a:lnTo>
                      <a:pt x="113" y="78"/>
                    </a:lnTo>
                    <a:lnTo>
                      <a:pt x="106" y="75"/>
                    </a:lnTo>
                    <a:lnTo>
                      <a:pt x="101" y="74"/>
                    </a:lnTo>
                    <a:lnTo>
                      <a:pt x="96" y="71"/>
                    </a:lnTo>
                    <a:lnTo>
                      <a:pt x="89" y="69"/>
                    </a:lnTo>
                    <a:lnTo>
                      <a:pt x="83" y="67"/>
                    </a:lnTo>
                    <a:lnTo>
                      <a:pt x="77" y="65"/>
                    </a:lnTo>
                    <a:lnTo>
                      <a:pt x="74" y="63"/>
                    </a:lnTo>
                    <a:lnTo>
                      <a:pt x="109" y="98"/>
                    </a:lnTo>
                    <a:lnTo>
                      <a:pt x="100" y="108"/>
                    </a:lnTo>
                    <a:lnTo>
                      <a:pt x="88" y="101"/>
                    </a:lnTo>
                    <a:lnTo>
                      <a:pt x="77" y="95"/>
                    </a:lnTo>
                    <a:lnTo>
                      <a:pt x="72" y="91"/>
                    </a:lnTo>
                    <a:lnTo>
                      <a:pt x="66" y="87"/>
                    </a:lnTo>
                    <a:lnTo>
                      <a:pt x="60" y="83"/>
                    </a:lnTo>
                    <a:lnTo>
                      <a:pt x="56" y="79"/>
                    </a:lnTo>
                    <a:lnTo>
                      <a:pt x="79" y="117"/>
                    </a:lnTo>
                    <a:lnTo>
                      <a:pt x="67" y="125"/>
                    </a:lnTo>
                    <a:lnTo>
                      <a:pt x="59" y="116"/>
                    </a:lnTo>
                    <a:lnTo>
                      <a:pt x="51" y="108"/>
                    </a:lnTo>
                    <a:lnTo>
                      <a:pt x="42" y="99"/>
                    </a:lnTo>
                    <a:lnTo>
                      <a:pt x="37" y="92"/>
                    </a:lnTo>
                    <a:lnTo>
                      <a:pt x="46" y="125"/>
                    </a:lnTo>
                    <a:lnTo>
                      <a:pt x="31" y="120"/>
                    </a:lnTo>
                    <a:lnTo>
                      <a:pt x="0" y="72"/>
                    </a:lnTo>
                    <a:lnTo>
                      <a:pt x="50" y="8"/>
                    </a:lnTo>
                    <a:close/>
                  </a:path>
                </a:pathLst>
              </a:custGeom>
              <a:solidFill>
                <a:srgbClr val="E680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24" name="Freeform 80">
                <a:extLst>
                  <a:ext uri="{FF2B5EF4-FFF2-40B4-BE49-F238E27FC236}">
                    <a16:creationId xmlns:a16="http://schemas.microsoft.com/office/drawing/2014/main" id="{34F693E0-24A7-00C4-AE97-6F6CF894FB67}"/>
                  </a:ext>
                </a:extLst>
              </p:cNvPr>
              <p:cNvSpPr>
                <a:spLocks/>
              </p:cNvSpPr>
              <p:nvPr/>
            </p:nvSpPr>
            <p:spPr bwMode="auto">
              <a:xfrm>
                <a:off x="2064" y="2928"/>
                <a:ext cx="531" cy="907"/>
              </a:xfrm>
              <a:custGeom>
                <a:avLst/>
                <a:gdLst>
                  <a:gd name="T0" fmla="*/ 0 w 1062"/>
                  <a:gd name="T1" fmla="*/ 0 h 1814"/>
                  <a:gd name="T2" fmla="*/ 1 w 1062"/>
                  <a:gd name="T3" fmla="*/ 1 h 1814"/>
                  <a:gd name="T4" fmla="*/ 1 w 1062"/>
                  <a:gd name="T5" fmla="*/ 1 h 1814"/>
                  <a:gd name="T6" fmla="*/ 1 w 1062"/>
                  <a:gd name="T7" fmla="*/ 1 h 1814"/>
                  <a:gd name="T8" fmla="*/ 2 w 1062"/>
                  <a:gd name="T9" fmla="*/ 2 h 1814"/>
                  <a:gd name="T10" fmla="*/ 2 w 1062"/>
                  <a:gd name="T11" fmla="*/ 3 h 1814"/>
                  <a:gd name="T12" fmla="*/ 2 w 1062"/>
                  <a:gd name="T13" fmla="*/ 3 h 1814"/>
                  <a:gd name="T14" fmla="*/ 2 w 1062"/>
                  <a:gd name="T15" fmla="*/ 3 h 1814"/>
                  <a:gd name="T16" fmla="*/ 3 w 1062"/>
                  <a:gd name="T17" fmla="*/ 4 h 1814"/>
                  <a:gd name="T18" fmla="*/ 2 w 1062"/>
                  <a:gd name="T19" fmla="*/ 4 h 1814"/>
                  <a:gd name="T20" fmla="*/ 1 w 1062"/>
                  <a:gd name="T21" fmla="*/ 3 h 1814"/>
                  <a:gd name="T22" fmla="*/ 0 w 1062"/>
                  <a:gd name="T23" fmla="*/ 0 h 1814"/>
                  <a:gd name="T24" fmla="*/ 0 w 1062"/>
                  <a:gd name="T25" fmla="*/ 0 h 18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62"/>
                  <a:gd name="T40" fmla="*/ 0 h 1814"/>
                  <a:gd name="T41" fmla="*/ 1062 w 1062"/>
                  <a:gd name="T42" fmla="*/ 1814 h 18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62" h="1814">
                    <a:moveTo>
                      <a:pt x="0" y="0"/>
                    </a:moveTo>
                    <a:lnTo>
                      <a:pt x="155" y="17"/>
                    </a:lnTo>
                    <a:lnTo>
                      <a:pt x="214" y="138"/>
                    </a:lnTo>
                    <a:lnTo>
                      <a:pt x="301" y="488"/>
                    </a:lnTo>
                    <a:lnTo>
                      <a:pt x="577" y="748"/>
                    </a:lnTo>
                    <a:lnTo>
                      <a:pt x="639" y="1187"/>
                    </a:lnTo>
                    <a:lnTo>
                      <a:pt x="837" y="1444"/>
                    </a:lnTo>
                    <a:lnTo>
                      <a:pt x="1002" y="1489"/>
                    </a:lnTo>
                    <a:lnTo>
                      <a:pt x="1062" y="1720"/>
                    </a:lnTo>
                    <a:lnTo>
                      <a:pt x="956" y="1814"/>
                    </a:lnTo>
                    <a:lnTo>
                      <a:pt x="389" y="1116"/>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25" name="Freeform 81">
                <a:extLst>
                  <a:ext uri="{FF2B5EF4-FFF2-40B4-BE49-F238E27FC236}">
                    <a16:creationId xmlns:a16="http://schemas.microsoft.com/office/drawing/2014/main" id="{96B0FBCD-AEAD-0E3A-F9DF-437EEEFEB1B1}"/>
                  </a:ext>
                </a:extLst>
              </p:cNvPr>
              <p:cNvSpPr>
                <a:spLocks/>
              </p:cNvSpPr>
              <p:nvPr/>
            </p:nvSpPr>
            <p:spPr bwMode="auto">
              <a:xfrm>
                <a:off x="2045" y="2932"/>
                <a:ext cx="542" cy="950"/>
              </a:xfrm>
              <a:custGeom>
                <a:avLst/>
                <a:gdLst>
                  <a:gd name="T0" fmla="*/ 0 w 1086"/>
                  <a:gd name="T1" fmla="*/ 0 h 1901"/>
                  <a:gd name="T2" fmla="*/ 0 w 1086"/>
                  <a:gd name="T3" fmla="*/ 0 h 1901"/>
                  <a:gd name="T4" fmla="*/ 0 w 1086"/>
                  <a:gd name="T5" fmla="*/ 0 h 1901"/>
                  <a:gd name="T6" fmla="*/ 0 w 1086"/>
                  <a:gd name="T7" fmla="*/ 0 h 1901"/>
                  <a:gd name="T8" fmla="*/ 1 w 1086"/>
                  <a:gd name="T9" fmla="*/ 1 h 1901"/>
                  <a:gd name="T10" fmla="*/ 1 w 1086"/>
                  <a:gd name="T11" fmla="*/ 2 h 1901"/>
                  <a:gd name="T12" fmla="*/ 1 w 1086"/>
                  <a:gd name="T13" fmla="*/ 2 h 1901"/>
                  <a:gd name="T14" fmla="*/ 2 w 1086"/>
                  <a:gd name="T15" fmla="*/ 2 h 1901"/>
                  <a:gd name="T16" fmla="*/ 2 w 1086"/>
                  <a:gd name="T17" fmla="*/ 3 h 1901"/>
                  <a:gd name="T18" fmla="*/ 1 w 1086"/>
                  <a:gd name="T19" fmla="*/ 3 h 1901"/>
                  <a:gd name="T20" fmla="*/ 1 w 1086"/>
                  <a:gd name="T21" fmla="*/ 3 h 1901"/>
                  <a:gd name="T22" fmla="*/ 1 w 1086"/>
                  <a:gd name="T23" fmla="*/ 2 h 1901"/>
                  <a:gd name="T24" fmla="*/ 0 w 1086"/>
                  <a:gd name="T25" fmla="*/ 2 h 1901"/>
                  <a:gd name="T26" fmla="*/ 0 w 1086"/>
                  <a:gd name="T27" fmla="*/ 1 h 1901"/>
                  <a:gd name="T28" fmla="*/ 0 w 1086"/>
                  <a:gd name="T29" fmla="*/ 1 h 1901"/>
                  <a:gd name="T30" fmla="*/ 0 w 1086"/>
                  <a:gd name="T31" fmla="*/ 0 h 1901"/>
                  <a:gd name="T32" fmla="*/ 0 w 1086"/>
                  <a:gd name="T33" fmla="*/ 0 h 19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86"/>
                  <a:gd name="T52" fmla="*/ 0 h 1901"/>
                  <a:gd name="T53" fmla="*/ 1086 w 1086"/>
                  <a:gd name="T54" fmla="*/ 1901 h 190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86" h="1901">
                    <a:moveTo>
                      <a:pt x="0" y="0"/>
                    </a:moveTo>
                    <a:lnTo>
                      <a:pt x="146" y="17"/>
                    </a:lnTo>
                    <a:lnTo>
                      <a:pt x="220" y="128"/>
                    </a:lnTo>
                    <a:lnTo>
                      <a:pt x="291" y="493"/>
                    </a:lnTo>
                    <a:lnTo>
                      <a:pt x="592" y="751"/>
                    </a:lnTo>
                    <a:lnTo>
                      <a:pt x="662" y="1211"/>
                    </a:lnTo>
                    <a:lnTo>
                      <a:pt x="859" y="1491"/>
                    </a:lnTo>
                    <a:lnTo>
                      <a:pt x="1025" y="1532"/>
                    </a:lnTo>
                    <a:lnTo>
                      <a:pt x="1086" y="1809"/>
                    </a:lnTo>
                    <a:lnTo>
                      <a:pt x="984" y="1901"/>
                    </a:lnTo>
                    <a:lnTo>
                      <a:pt x="820" y="1580"/>
                    </a:lnTo>
                    <a:lnTo>
                      <a:pt x="611" y="1413"/>
                    </a:lnTo>
                    <a:lnTo>
                      <a:pt x="506" y="1186"/>
                    </a:lnTo>
                    <a:lnTo>
                      <a:pt x="382" y="764"/>
                    </a:lnTo>
                    <a:lnTo>
                      <a:pt x="128" y="545"/>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26" name="Freeform 82">
                <a:extLst>
                  <a:ext uri="{FF2B5EF4-FFF2-40B4-BE49-F238E27FC236}">
                    <a16:creationId xmlns:a16="http://schemas.microsoft.com/office/drawing/2014/main" id="{6D6A11C4-2954-514A-5589-92B487F6A6DA}"/>
                  </a:ext>
                </a:extLst>
              </p:cNvPr>
              <p:cNvSpPr>
                <a:spLocks/>
              </p:cNvSpPr>
              <p:nvPr/>
            </p:nvSpPr>
            <p:spPr bwMode="auto">
              <a:xfrm>
                <a:off x="1159" y="3908"/>
                <a:ext cx="952" cy="399"/>
              </a:xfrm>
              <a:custGeom>
                <a:avLst/>
                <a:gdLst>
                  <a:gd name="T0" fmla="*/ 0 w 1905"/>
                  <a:gd name="T1" fmla="*/ 0 h 798"/>
                  <a:gd name="T2" fmla="*/ 0 w 1905"/>
                  <a:gd name="T3" fmla="*/ 1 h 798"/>
                  <a:gd name="T4" fmla="*/ 0 w 1905"/>
                  <a:gd name="T5" fmla="*/ 1 h 798"/>
                  <a:gd name="T6" fmla="*/ 0 w 1905"/>
                  <a:gd name="T7" fmla="*/ 1 h 798"/>
                  <a:gd name="T8" fmla="*/ 1 w 1905"/>
                  <a:gd name="T9" fmla="*/ 1 h 798"/>
                  <a:gd name="T10" fmla="*/ 1 w 1905"/>
                  <a:gd name="T11" fmla="*/ 2 h 798"/>
                  <a:gd name="T12" fmla="*/ 2 w 1905"/>
                  <a:gd name="T13" fmla="*/ 2 h 798"/>
                  <a:gd name="T14" fmla="*/ 3 w 1905"/>
                  <a:gd name="T15" fmla="*/ 2 h 798"/>
                  <a:gd name="T16" fmla="*/ 3 w 1905"/>
                  <a:gd name="T17" fmla="*/ 2 h 798"/>
                  <a:gd name="T18" fmla="*/ 3 w 1905"/>
                  <a:gd name="T19" fmla="*/ 2 h 798"/>
                  <a:gd name="T20" fmla="*/ 0 w 1905"/>
                  <a:gd name="T21" fmla="*/ 1 h 798"/>
                  <a:gd name="T22" fmla="*/ 0 w 1905"/>
                  <a:gd name="T23" fmla="*/ 0 h 798"/>
                  <a:gd name="T24" fmla="*/ 0 w 1905"/>
                  <a:gd name="T25" fmla="*/ 0 h 7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05"/>
                  <a:gd name="T40" fmla="*/ 0 h 798"/>
                  <a:gd name="T41" fmla="*/ 1905 w 1905"/>
                  <a:gd name="T42" fmla="*/ 798 h 7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05" h="798">
                    <a:moveTo>
                      <a:pt x="23" y="0"/>
                    </a:moveTo>
                    <a:lnTo>
                      <a:pt x="0" y="270"/>
                    </a:lnTo>
                    <a:lnTo>
                      <a:pt x="261" y="307"/>
                    </a:lnTo>
                    <a:lnTo>
                      <a:pt x="445" y="412"/>
                    </a:lnTo>
                    <a:lnTo>
                      <a:pt x="799" y="469"/>
                    </a:lnTo>
                    <a:lnTo>
                      <a:pt x="991" y="600"/>
                    </a:lnTo>
                    <a:lnTo>
                      <a:pt x="1372" y="649"/>
                    </a:lnTo>
                    <a:lnTo>
                      <a:pt x="1676" y="787"/>
                    </a:lnTo>
                    <a:lnTo>
                      <a:pt x="1800" y="798"/>
                    </a:lnTo>
                    <a:lnTo>
                      <a:pt x="1905" y="712"/>
                    </a:lnTo>
                    <a:lnTo>
                      <a:pt x="457" y="36"/>
                    </a:lnTo>
                    <a:lnTo>
                      <a:pt x="2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27" name="Freeform 83">
                <a:extLst>
                  <a:ext uri="{FF2B5EF4-FFF2-40B4-BE49-F238E27FC236}">
                    <a16:creationId xmlns:a16="http://schemas.microsoft.com/office/drawing/2014/main" id="{F062A5E9-68A4-9B22-EBA5-E40ED1190CB1}"/>
                  </a:ext>
                </a:extLst>
              </p:cNvPr>
              <p:cNvSpPr>
                <a:spLocks/>
              </p:cNvSpPr>
              <p:nvPr/>
            </p:nvSpPr>
            <p:spPr bwMode="auto">
              <a:xfrm>
                <a:off x="1169" y="3807"/>
                <a:ext cx="958" cy="471"/>
              </a:xfrm>
              <a:custGeom>
                <a:avLst/>
                <a:gdLst>
                  <a:gd name="T0" fmla="*/ 1 w 1916"/>
                  <a:gd name="T1" fmla="*/ 0 h 943"/>
                  <a:gd name="T2" fmla="*/ 0 w 1916"/>
                  <a:gd name="T3" fmla="*/ 0 h 943"/>
                  <a:gd name="T4" fmla="*/ 1 w 1916"/>
                  <a:gd name="T5" fmla="*/ 0 h 943"/>
                  <a:gd name="T6" fmla="*/ 1 w 1916"/>
                  <a:gd name="T7" fmla="*/ 0 h 943"/>
                  <a:gd name="T8" fmla="*/ 2 w 1916"/>
                  <a:gd name="T9" fmla="*/ 1 h 943"/>
                  <a:gd name="T10" fmla="*/ 2 w 1916"/>
                  <a:gd name="T11" fmla="*/ 1 h 943"/>
                  <a:gd name="T12" fmla="*/ 3 w 1916"/>
                  <a:gd name="T13" fmla="*/ 1 h 943"/>
                  <a:gd name="T14" fmla="*/ 4 w 1916"/>
                  <a:gd name="T15" fmla="*/ 1 h 943"/>
                  <a:gd name="T16" fmla="*/ 4 w 1916"/>
                  <a:gd name="T17" fmla="*/ 1 h 943"/>
                  <a:gd name="T18" fmla="*/ 4 w 1916"/>
                  <a:gd name="T19" fmla="*/ 1 h 943"/>
                  <a:gd name="T20" fmla="*/ 4 w 1916"/>
                  <a:gd name="T21" fmla="*/ 1 h 943"/>
                  <a:gd name="T22" fmla="*/ 1 w 1916"/>
                  <a:gd name="T23" fmla="*/ 0 h 943"/>
                  <a:gd name="T24" fmla="*/ 1 w 1916"/>
                  <a:gd name="T25" fmla="*/ 0 h 9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16"/>
                  <a:gd name="T40" fmla="*/ 0 h 943"/>
                  <a:gd name="T41" fmla="*/ 1916 w 1916"/>
                  <a:gd name="T42" fmla="*/ 943 h 9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16" h="943">
                    <a:moveTo>
                      <a:pt x="20" y="0"/>
                    </a:moveTo>
                    <a:lnTo>
                      <a:pt x="0" y="233"/>
                    </a:lnTo>
                    <a:lnTo>
                      <a:pt x="271" y="290"/>
                    </a:lnTo>
                    <a:lnTo>
                      <a:pt x="367" y="465"/>
                    </a:lnTo>
                    <a:lnTo>
                      <a:pt x="778" y="544"/>
                    </a:lnTo>
                    <a:lnTo>
                      <a:pt x="947" y="685"/>
                    </a:lnTo>
                    <a:lnTo>
                      <a:pt x="1376" y="751"/>
                    </a:lnTo>
                    <a:lnTo>
                      <a:pt x="1718" y="920"/>
                    </a:lnTo>
                    <a:lnTo>
                      <a:pt x="1853" y="943"/>
                    </a:lnTo>
                    <a:lnTo>
                      <a:pt x="1916" y="886"/>
                    </a:lnTo>
                    <a:lnTo>
                      <a:pt x="1884" y="820"/>
                    </a:lnTo>
                    <a:lnTo>
                      <a:pt x="2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28" name="Freeform 84">
                <a:extLst>
                  <a:ext uri="{FF2B5EF4-FFF2-40B4-BE49-F238E27FC236}">
                    <a16:creationId xmlns:a16="http://schemas.microsoft.com/office/drawing/2014/main" id="{13DDFC4F-0444-54A9-9AB5-7F0E73B14A41}"/>
                  </a:ext>
                </a:extLst>
              </p:cNvPr>
              <p:cNvSpPr>
                <a:spLocks/>
              </p:cNvSpPr>
              <p:nvPr/>
            </p:nvSpPr>
            <p:spPr bwMode="auto">
              <a:xfrm>
                <a:off x="1177" y="3717"/>
                <a:ext cx="975" cy="542"/>
              </a:xfrm>
              <a:custGeom>
                <a:avLst/>
                <a:gdLst>
                  <a:gd name="T0" fmla="*/ 1 w 1950"/>
                  <a:gd name="T1" fmla="*/ 0 h 1085"/>
                  <a:gd name="T2" fmla="*/ 0 w 1950"/>
                  <a:gd name="T3" fmla="*/ 0 h 1085"/>
                  <a:gd name="T4" fmla="*/ 1 w 1950"/>
                  <a:gd name="T5" fmla="*/ 0 h 1085"/>
                  <a:gd name="T6" fmla="*/ 1 w 1950"/>
                  <a:gd name="T7" fmla="*/ 1 h 1085"/>
                  <a:gd name="T8" fmla="*/ 2 w 1950"/>
                  <a:gd name="T9" fmla="*/ 1 h 1085"/>
                  <a:gd name="T10" fmla="*/ 2 w 1950"/>
                  <a:gd name="T11" fmla="*/ 1 h 1085"/>
                  <a:gd name="T12" fmla="*/ 3 w 1950"/>
                  <a:gd name="T13" fmla="*/ 1 h 1085"/>
                  <a:gd name="T14" fmla="*/ 3 w 1950"/>
                  <a:gd name="T15" fmla="*/ 1 h 1085"/>
                  <a:gd name="T16" fmla="*/ 4 w 1950"/>
                  <a:gd name="T17" fmla="*/ 2 h 1085"/>
                  <a:gd name="T18" fmla="*/ 4 w 1950"/>
                  <a:gd name="T19" fmla="*/ 2 h 1085"/>
                  <a:gd name="T20" fmla="*/ 4 w 1950"/>
                  <a:gd name="T21" fmla="*/ 2 h 1085"/>
                  <a:gd name="T22" fmla="*/ 4 w 1950"/>
                  <a:gd name="T23" fmla="*/ 1 h 1085"/>
                  <a:gd name="T24" fmla="*/ 4 w 1950"/>
                  <a:gd name="T25" fmla="*/ 1 h 1085"/>
                  <a:gd name="T26" fmla="*/ 3 w 1950"/>
                  <a:gd name="T27" fmla="*/ 1 h 1085"/>
                  <a:gd name="T28" fmla="*/ 1 w 1950"/>
                  <a:gd name="T29" fmla="*/ 0 h 1085"/>
                  <a:gd name="T30" fmla="*/ 1 w 1950"/>
                  <a:gd name="T31" fmla="*/ 0 h 1085"/>
                  <a:gd name="T32" fmla="*/ 1 w 1950"/>
                  <a:gd name="T33" fmla="*/ 0 h 1085"/>
                  <a:gd name="T34" fmla="*/ 1 w 1950"/>
                  <a:gd name="T35" fmla="*/ 0 h 10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50"/>
                  <a:gd name="T55" fmla="*/ 0 h 1085"/>
                  <a:gd name="T56" fmla="*/ 1950 w 1950"/>
                  <a:gd name="T57" fmla="*/ 1085 h 10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50" h="1085">
                    <a:moveTo>
                      <a:pt x="17" y="0"/>
                    </a:moveTo>
                    <a:lnTo>
                      <a:pt x="0" y="212"/>
                    </a:lnTo>
                    <a:lnTo>
                      <a:pt x="271" y="307"/>
                    </a:lnTo>
                    <a:lnTo>
                      <a:pt x="368" y="527"/>
                    </a:lnTo>
                    <a:lnTo>
                      <a:pt x="783" y="610"/>
                    </a:lnTo>
                    <a:lnTo>
                      <a:pt x="931" y="787"/>
                    </a:lnTo>
                    <a:lnTo>
                      <a:pt x="1360" y="806"/>
                    </a:lnTo>
                    <a:lnTo>
                      <a:pt x="1505" y="926"/>
                    </a:lnTo>
                    <a:lnTo>
                      <a:pt x="1720" y="1043"/>
                    </a:lnTo>
                    <a:lnTo>
                      <a:pt x="1821" y="1043"/>
                    </a:lnTo>
                    <a:lnTo>
                      <a:pt x="1877" y="1085"/>
                    </a:lnTo>
                    <a:lnTo>
                      <a:pt x="1950" y="1018"/>
                    </a:lnTo>
                    <a:lnTo>
                      <a:pt x="1868" y="915"/>
                    </a:lnTo>
                    <a:lnTo>
                      <a:pt x="1338" y="610"/>
                    </a:lnTo>
                    <a:lnTo>
                      <a:pt x="438" y="258"/>
                    </a:lnTo>
                    <a:lnTo>
                      <a:pt x="288" y="62"/>
                    </a:lnTo>
                    <a:lnTo>
                      <a:pt x="1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29" name="Freeform 85">
                <a:extLst>
                  <a:ext uri="{FF2B5EF4-FFF2-40B4-BE49-F238E27FC236}">
                    <a16:creationId xmlns:a16="http://schemas.microsoft.com/office/drawing/2014/main" id="{9C7B081B-9C37-842E-3039-C2ADC64F6C09}"/>
                  </a:ext>
                </a:extLst>
              </p:cNvPr>
              <p:cNvSpPr>
                <a:spLocks/>
              </p:cNvSpPr>
              <p:nvPr/>
            </p:nvSpPr>
            <p:spPr bwMode="auto">
              <a:xfrm>
                <a:off x="1185" y="3647"/>
                <a:ext cx="1000" cy="588"/>
              </a:xfrm>
              <a:custGeom>
                <a:avLst/>
                <a:gdLst>
                  <a:gd name="T0" fmla="*/ 1 w 2000"/>
                  <a:gd name="T1" fmla="*/ 0 h 1176"/>
                  <a:gd name="T2" fmla="*/ 0 w 2000"/>
                  <a:gd name="T3" fmla="*/ 1 h 1176"/>
                  <a:gd name="T4" fmla="*/ 1 w 2000"/>
                  <a:gd name="T5" fmla="*/ 1 h 1176"/>
                  <a:gd name="T6" fmla="*/ 1 w 2000"/>
                  <a:gd name="T7" fmla="*/ 1 h 1176"/>
                  <a:gd name="T8" fmla="*/ 2 w 2000"/>
                  <a:gd name="T9" fmla="*/ 2 h 1176"/>
                  <a:gd name="T10" fmla="*/ 2 w 2000"/>
                  <a:gd name="T11" fmla="*/ 2 h 1176"/>
                  <a:gd name="T12" fmla="*/ 3 w 2000"/>
                  <a:gd name="T13" fmla="*/ 2 h 1176"/>
                  <a:gd name="T14" fmla="*/ 3 w 2000"/>
                  <a:gd name="T15" fmla="*/ 2 h 1176"/>
                  <a:gd name="T16" fmla="*/ 4 w 2000"/>
                  <a:gd name="T17" fmla="*/ 3 h 1176"/>
                  <a:gd name="T18" fmla="*/ 4 w 2000"/>
                  <a:gd name="T19" fmla="*/ 3 h 1176"/>
                  <a:gd name="T20" fmla="*/ 4 w 2000"/>
                  <a:gd name="T21" fmla="*/ 3 h 1176"/>
                  <a:gd name="T22" fmla="*/ 4 w 2000"/>
                  <a:gd name="T23" fmla="*/ 3 h 1176"/>
                  <a:gd name="T24" fmla="*/ 4 w 2000"/>
                  <a:gd name="T25" fmla="*/ 2 h 1176"/>
                  <a:gd name="T26" fmla="*/ 4 w 2000"/>
                  <a:gd name="T27" fmla="*/ 2 h 1176"/>
                  <a:gd name="T28" fmla="*/ 3 w 2000"/>
                  <a:gd name="T29" fmla="*/ 2 h 1176"/>
                  <a:gd name="T30" fmla="*/ 3 w 2000"/>
                  <a:gd name="T31" fmla="*/ 2 h 1176"/>
                  <a:gd name="T32" fmla="*/ 2 w 2000"/>
                  <a:gd name="T33" fmla="*/ 2 h 1176"/>
                  <a:gd name="T34" fmla="*/ 2 w 2000"/>
                  <a:gd name="T35" fmla="*/ 1 h 1176"/>
                  <a:gd name="T36" fmla="*/ 1 w 2000"/>
                  <a:gd name="T37" fmla="*/ 1 h 1176"/>
                  <a:gd name="T38" fmla="*/ 1 w 2000"/>
                  <a:gd name="T39" fmla="*/ 1 h 1176"/>
                  <a:gd name="T40" fmla="*/ 1 w 2000"/>
                  <a:gd name="T41" fmla="*/ 0 h 1176"/>
                  <a:gd name="T42" fmla="*/ 1 w 2000"/>
                  <a:gd name="T43" fmla="*/ 0 h 11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0"/>
                  <a:gd name="T67" fmla="*/ 0 h 1176"/>
                  <a:gd name="T68" fmla="*/ 2000 w 2000"/>
                  <a:gd name="T69" fmla="*/ 1176 h 11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0" h="1176">
                    <a:moveTo>
                      <a:pt x="13" y="0"/>
                    </a:moveTo>
                    <a:lnTo>
                      <a:pt x="0" y="164"/>
                    </a:lnTo>
                    <a:lnTo>
                      <a:pt x="277" y="276"/>
                    </a:lnTo>
                    <a:lnTo>
                      <a:pt x="348" y="509"/>
                    </a:lnTo>
                    <a:lnTo>
                      <a:pt x="794" y="618"/>
                    </a:lnTo>
                    <a:lnTo>
                      <a:pt x="904" y="780"/>
                    </a:lnTo>
                    <a:lnTo>
                      <a:pt x="1402" y="854"/>
                    </a:lnTo>
                    <a:lnTo>
                      <a:pt x="1485" y="955"/>
                    </a:lnTo>
                    <a:lnTo>
                      <a:pt x="1709" y="1095"/>
                    </a:lnTo>
                    <a:lnTo>
                      <a:pt x="1825" y="1095"/>
                    </a:lnTo>
                    <a:lnTo>
                      <a:pt x="1915" y="1176"/>
                    </a:lnTo>
                    <a:lnTo>
                      <a:pt x="2000" y="1103"/>
                    </a:lnTo>
                    <a:lnTo>
                      <a:pt x="1847" y="946"/>
                    </a:lnTo>
                    <a:lnTo>
                      <a:pt x="1751" y="959"/>
                    </a:lnTo>
                    <a:lnTo>
                      <a:pt x="1519" y="846"/>
                    </a:lnTo>
                    <a:lnTo>
                      <a:pt x="1472" y="714"/>
                    </a:lnTo>
                    <a:lnTo>
                      <a:pt x="921" y="613"/>
                    </a:lnTo>
                    <a:lnTo>
                      <a:pt x="767" y="477"/>
                    </a:lnTo>
                    <a:lnTo>
                      <a:pt x="392" y="351"/>
                    </a:lnTo>
                    <a:lnTo>
                      <a:pt x="321" y="97"/>
                    </a:lnTo>
                    <a:lnTo>
                      <a:pt x="1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30" name="Freeform 86">
                <a:extLst>
                  <a:ext uri="{FF2B5EF4-FFF2-40B4-BE49-F238E27FC236}">
                    <a16:creationId xmlns:a16="http://schemas.microsoft.com/office/drawing/2014/main" id="{8516D715-4001-D0C8-DFA6-F385F52E162A}"/>
                  </a:ext>
                </a:extLst>
              </p:cNvPr>
              <p:cNvSpPr>
                <a:spLocks/>
              </p:cNvSpPr>
              <p:nvPr/>
            </p:nvSpPr>
            <p:spPr bwMode="auto">
              <a:xfrm>
                <a:off x="1851" y="3361"/>
                <a:ext cx="173" cy="248"/>
              </a:xfrm>
              <a:custGeom>
                <a:avLst/>
                <a:gdLst>
                  <a:gd name="T0" fmla="*/ 0 w 344"/>
                  <a:gd name="T1" fmla="*/ 1 h 495"/>
                  <a:gd name="T2" fmla="*/ 0 w 344"/>
                  <a:gd name="T3" fmla="*/ 1 h 495"/>
                  <a:gd name="T4" fmla="*/ 0 w 344"/>
                  <a:gd name="T5" fmla="*/ 1 h 495"/>
                  <a:gd name="T6" fmla="*/ 1 w 344"/>
                  <a:gd name="T7" fmla="*/ 1 h 495"/>
                  <a:gd name="T8" fmla="*/ 1 w 344"/>
                  <a:gd name="T9" fmla="*/ 1 h 495"/>
                  <a:gd name="T10" fmla="*/ 1 w 344"/>
                  <a:gd name="T11" fmla="*/ 1 h 495"/>
                  <a:gd name="T12" fmla="*/ 1 w 344"/>
                  <a:gd name="T13" fmla="*/ 1 h 495"/>
                  <a:gd name="T14" fmla="*/ 1 w 344"/>
                  <a:gd name="T15" fmla="*/ 1 h 495"/>
                  <a:gd name="T16" fmla="*/ 1 w 344"/>
                  <a:gd name="T17" fmla="*/ 1 h 495"/>
                  <a:gd name="T18" fmla="*/ 1 w 344"/>
                  <a:gd name="T19" fmla="*/ 1 h 495"/>
                  <a:gd name="T20" fmla="*/ 1 w 344"/>
                  <a:gd name="T21" fmla="*/ 1 h 495"/>
                  <a:gd name="T22" fmla="*/ 1 w 344"/>
                  <a:gd name="T23" fmla="*/ 1 h 495"/>
                  <a:gd name="T24" fmla="*/ 1 w 344"/>
                  <a:gd name="T25" fmla="*/ 1 h 495"/>
                  <a:gd name="T26" fmla="*/ 1 w 344"/>
                  <a:gd name="T27" fmla="*/ 1 h 495"/>
                  <a:gd name="T28" fmla="*/ 1 w 344"/>
                  <a:gd name="T29" fmla="*/ 1 h 495"/>
                  <a:gd name="T30" fmla="*/ 1 w 344"/>
                  <a:gd name="T31" fmla="*/ 1 h 495"/>
                  <a:gd name="T32" fmla="*/ 1 w 344"/>
                  <a:gd name="T33" fmla="*/ 1 h 495"/>
                  <a:gd name="T34" fmla="*/ 1 w 344"/>
                  <a:gd name="T35" fmla="*/ 1 h 495"/>
                  <a:gd name="T36" fmla="*/ 1 w 344"/>
                  <a:gd name="T37" fmla="*/ 1 h 495"/>
                  <a:gd name="T38" fmla="*/ 1 w 344"/>
                  <a:gd name="T39" fmla="*/ 1 h 495"/>
                  <a:gd name="T40" fmla="*/ 1 w 344"/>
                  <a:gd name="T41" fmla="*/ 1 h 495"/>
                  <a:gd name="T42" fmla="*/ 1 w 344"/>
                  <a:gd name="T43" fmla="*/ 1 h 495"/>
                  <a:gd name="T44" fmla="*/ 1 w 344"/>
                  <a:gd name="T45" fmla="*/ 1 h 495"/>
                  <a:gd name="T46" fmla="*/ 1 w 344"/>
                  <a:gd name="T47" fmla="*/ 1 h 495"/>
                  <a:gd name="T48" fmla="*/ 1 w 344"/>
                  <a:gd name="T49" fmla="*/ 1 h 495"/>
                  <a:gd name="T50" fmla="*/ 1 w 344"/>
                  <a:gd name="T51" fmla="*/ 1 h 495"/>
                  <a:gd name="T52" fmla="*/ 1 w 344"/>
                  <a:gd name="T53" fmla="*/ 1 h 495"/>
                  <a:gd name="T54" fmla="*/ 1 w 344"/>
                  <a:gd name="T55" fmla="*/ 1 h 495"/>
                  <a:gd name="T56" fmla="*/ 1 w 344"/>
                  <a:gd name="T57" fmla="*/ 1 h 495"/>
                  <a:gd name="T58" fmla="*/ 1 w 344"/>
                  <a:gd name="T59" fmla="*/ 1 h 495"/>
                  <a:gd name="T60" fmla="*/ 1 w 344"/>
                  <a:gd name="T61" fmla="*/ 1 h 495"/>
                  <a:gd name="T62" fmla="*/ 1 w 344"/>
                  <a:gd name="T63" fmla="*/ 1 h 495"/>
                  <a:gd name="T64" fmla="*/ 1 w 344"/>
                  <a:gd name="T65" fmla="*/ 1 h 495"/>
                  <a:gd name="T66" fmla="*/ 1 w 344"/>
                  <a:gd name="T67" fmla="*/ 1 h 495"/>
                  <a:gd name="T68" fmla="*/ 1 w 344"/>
                  <a:gd name="T69" fmla="*/ 1 h 495"/>
                  <a:gd name="T70" fmla="*/ 1 w 344"/>
                  <a:gd name="T71" fmla="*/ 0 h 495"/>
                  <a:gd name="T72" fmla="*/ 0 w 344"/>
                  <a:gd name="T73" fmla="*/ 1 h 495"/>
                  <a:gd name="T74" fmla="*/ 0 w 344"/>
                  <a:gd name="T75" fmla="*/ 1 h 49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4"/>
                  <a:gd name="T115" fmla="*/ 0 h 495"/>
                  <a:gd name="T116" fmla="*/ 344 w 344"/>
                  <a:gd name="T117" fmla="*/ 495 h 49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4" h="495">
                    <a:moveTo>
                      <a:pt x="0" y="98"/>
                    </a:moveTo>
                    <a:lnTo>
                      <a:pt x="0" y="99"/>
                    </a:lnTo>
                    <a:lnTo>
                      <a:pt x="0" y="104"/>
                    </a:lnTo>
                    <a:lnTo>
                      <a:pt x="1" y="112"/>
                    </a:lnTo>
                    <a:lnTo>
                      <a:pt x="3" y="124"/>
                    </a:lnTo>
                    <a:lnTo>
                      <a:pt x="6" y="136"/>
                    </a:lnTo>
                    <a:lnTo>
                      <a:pt x="10" y="153"/>
                    </a:lnTo>
                    <a:lnTo>
                      <a:pt x="15" y="169"/>
                    </a:lnTo>
                    <a:lnTo>
                      <a:pt x="21" y="189"/>
                    </a:lnTo>
                    <a:lnTo>
                      <a:pt x="26" y="207"/>
                    </a:lnTo>
                    <a:lnTo>
                      <a:pt x="34" y="227"/>
                    </a:lnTo>
                    <a:lnTo>
                      <a:pt x="42" y="247"/>
                    </a:lnTo>
                    <a:lnTo>
                      <a:pt x="52" y="268"/>
                    </a:lnTo>
                    <a:lnTo>
                      <a:pt x="61" y="286"/>
                    </a:lnTo>
                    <a:lnTo>
                      <a:pt x="73" y="306"/>
                    </a:lnTo>
                    <a:lnTo>
                      <a:pt x="85" y="324"/>
                    </a:lnTo>
                    <a:lnTo>
                      <a:pt x="101" y="341"/>
                    </a:lnTo>
                    <a:lnTo>
                      <a:pt x="115" y="356"/>
                    </a:lnTo>
                    <a:lnTo>
                      <a:pt x="131" y="370"/>
                    </a:lnTo>
                    <a:lnTo>
                      <a:pt x="148" y="385"/>
                    </a:lnTo>
                    <a:lnTo>
                      <a:pt x="167" y="399"/>
                    </a:lnTo>
                    <a:lnTo>
                      <a:pt x="184" y="412"/>
                    </a:lnTo>
                    <a:lnTo>
                      <a:pt x="201" y="426"/>
                    </a:lnTo>
                    <a:lnTo>
                      <a:pt x="218" y="436"/>
                    </a:lnTo>
                    <a:lnTo>
                      <a:pt x="236" y="449"/>
                    </a:lnTo>
                    <a:lnTo>
                      <a:pt x="252" y="457"/>
                    </a:lnTo>
                    <a:lnTo>
                      <a:pt x="267" y="468"/>
                    </a:lnTo>
                    <a:lnTo>
                      <a:pt x="281" y="476"/>
                    </a:lnTo>
                    <a:lnTo>
                      <a:pt x="293" y="482"/>
                    </a:lnTo>
                    <a:lnTo>
                      <a:pt x="302" y="486"/>
                    </a:lnTo>
                    <a:lnTo>
                      <a:pt x="309" y="490"/>
                    </a:lnTo>
                    <a:lnTo>
                      <a:pt x="314" y="493"/>
                    </a:lnTo>
                    <a:lnTo>
                      <a:pt x="317" y="495"/>
                    </a:lnTo>
                    <a:lnTo>
                      <a:pt x="344" y="481"/>
                    </a:lnTo>
                    <a:lnTo>
                      <a:pt x="344" y="440"/>
                    </a:lnTo>
                    <a:lnTo>
                      <a:pt x="22" y="0"/>
                    </a:lnTo>
                    <a:lnTo>
                      <a:pt x="0" y="98"/>
                    </a:lnTo>
                    <a:close/>
                  </a:path>
                </a:pathLst>
              </a:custGeom>
              <a:solidFill>
                <a:srgbClr val="0000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31" name="Freeform 87">
                <a:extLst>
                  <a:ext uri="{FF2B5EF4-FFF2-40B4-BE49-F238E27FC236}">
                    <a16:creationId xmlns:a16="http://schemas.microsoft.com/office/drawing/2014/main" id="{531E4839-31F1-E986-837C-CB9798B1FF99}"/>
                  </a:ext>
                </a:extLst>
              </p:cNvPr>
              <p:cNvSpPr>
                <a:spLocks/>
              </p:cNvSpPr>
              <p:nvPr/>
            </p:nvSpPr>
            <p:spPr bwMode="auto">
              <a:xfrm>
                <a:off x="1866" y="3343"/>
                <a:ext cx="167" cy="260"/>
              </a:xfrm>
              <a:custGeom>
                <a:avLst/>
                <a:gdLst>
                  <a:gd name="T0" fmla="*/ 0 w 335"/>
                  <a:gd name="T1" fmla="*/ 1 h 518"/>
                  <a:gd name="T2" fmla="*/ 0 w 335"/>
                  <a:gd name="T3" fmla="*/ 1 h 518"/>
                  <a:gd name="T4" fmla="*/ 0 w 335"/>
                  <a:gd name="T5" fmla="*/ 1 h 518"/>
                  <a:gd name="T6" fmla="*/ 0 w 335"/>
                  <a:gd name="T7" fmla="*/ 1 h 518"/>
                  <a:gd name="T8" fmla="*/ 0 w 335"/>
                  <a:gd name="T9" fmla="*/ 1 h 518"/>
                  <a:gd name="T10" fmla="*/ 0 w 335"/>
                  <a:gd name="T11" fmla="*/ 1 h 518"/>
                  <a:gd name="T12" fmla="*/ 0 w 335"/>
                  <a:gd name="T13" fmla="*/ 1 h 518"/>
                  <a:gd name="T14" fmla="*/ 0 w 335"/>
                  <a:gd name="T15" fmla="*/ 1 h 518"/>
                  <a:gd name="T16" fmla="*/ 0 w 335"/>
                  <a:gd name="T17" fmla="*/ 1 h 518"/>
                  <a:gd name="T18" fmla="*/ 0 w 335"/>
                  <a:gd name="T19" fmla="*/ 1 h 518"/>
                  <a:gd name="T20" fmla="*/ 0 w 335"/>
                  <a:gd name="T21" fmla="*/ 1 h 518"/>
                  <a:gd name="T22" fmla="*/ 0 w 335"/>
                  <a:gd name="T23" fmla="*/ 1 h 518"/>
                  <a:gd name="T24" fmla="*/ 0 w 335"/>
                  <a:gd name="T25" fmla="*/ 1 h 518"/>
                  <a:gd name="T26" fmla="*/ 0 w 335"/>
                  <a:gd name="T27" fmla="*/ 1 h 518"/>
                  <a:gd name="T28" fmla="*/ 0 w 335"/>
                  <a:gd name="T29" fmla="*/ 1 h 518"/>
                  <a:gd name="T30" fmla="*/ 0 w 335"/>
                  <a:gd name="T31" fmla="*/ 1 h 518"/>
                  <a:gd name="T32" fmla="*/ 0 w 335"/>
                  <a:gd name="T33" fmla="*/ 1 h 518"/>
                  <a:gd name="T34" fmla="*/ 0 w 335"/>
                  <a:gd name="T35" fmla="*/ 1 h 518"/>
                  <a:gd name="T36" fmla="*/ 0 w 335"/>
                  <a:gd name="T37" fmla="*/ 1 h 518"/>
                  <a:gd name="T38" fmla="*/ 0 w 335"/>
                  <a:gd name="T39" fmla="*/ 1 h 518"/>
                  <a:gd name="T40" fmla="*/ 0 w 335"/>
                  <a:gd name="T41" fmla="*/ 1 h 518"/>
                  <a:gd name="T42" fmla="*/ 0 w 335"/>
                  <a:gd name="T43" fmla="*/ 1 h 518"/>
                  <a:gd name="T44" fmla="*/ 0 w 335"/>
                  <a:gd name="T45" fmla="*/ 1 h 518"/>
                  <a:gd name="T46" fmla="*/ 0 w 335"/>
                  <a:gd name="T47" fmla="*/ 1 h 518"/>
                  <a:gd name="T48" fmla="*/ 0 w 335"/>
                  <a:gd name="T49" fmla="*/ 1 h 518"/>
                  <a:gd name="T50" fmla="*/ 0 w 335"/>
                  <a:gd name="T51" fmla="*/ 1 h 518"/>
                  <a:gd name="T52" fmla="*/ 0 w 335"/>
                  <a:gd name="T53" fmla="*/ 1 h 518"/>
                  <a:gd name="T54" fmla="*/ 0 w 335"/>
                  <a:gd name="T55" fmla="*/ 1 h 518"/>
                  <a:gd name="T56" fmla="*/ 0 w 335"/>
                  <a:gd name="T57" fmla="*/ 1 h 518"/>
                  <a:gd name="T58" fmla="*/ 0 w 335"/>
                  <a:gd name="T59" fmla="*/ 1 h 518"/>
                  <a:gd name="T60" fmla="*/ 0 w 335"/>
                  <a:gd name="T61" fmla="*/ 2 h 518"/>
                  <a:gd name="T62" fmla="*/ 0 w 335"/>
                  <a:gd name="T63" fmla="*/ 2 h 518"/>
                  <a:gd name="T64" fmla="*/ 0 w 335"/>
                  <a:gd name="T65" fmla="*/ 2 h 518"/>
                  <a:gd name="T66" fmla="*/ 0 w 335"/>
                  <a:gd name="T67" fmla="*/ 1 h 518"/>
                  <a:gd name="T68" fmla="*/ 0 w 335"/>
                  <a:gd name="T69" fmla="*/ 1 h 518"/>
                  <a:gd name="T70" fmla="*/ 0 w 335"/>
                  <a:gd name="T71" fmla="*/ 0 h 518"/>
                  <a:gd name="T72" fmla="*/ 0 w 335"/>
                  <a:gd name="T73" fmla="*/ 1 h 518"/>
                  <a:gd name="T74" fmla="*/ 0 w 335"/>
                  <a:gd name="T75" fmla="*/ 1 h 5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5"/>
                  <a:gd name="T115" fmla="*/ 0 h 518"/>
                  <a:gd name="T116" fmla="*/ 335 w 335"/>
                  <a:gd name="T117" fmla="*/ 518 h 51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5" h="518">
                    <a:moveTo>
                      <a:pt x="0" y="93"/>
                    </a:moveTo>
                    <a:lnTo>
                      <a:pt x="0" y="95"/>
                    </a:lnTo>
                    <a:lnTo>
                      <a:pt x="0" y="101"/>
                    </a:lnTo>
                    <a:lnTo>
                      <a:pt x="3" y="110"/>
                    </a:lnTo>
                    <a:lnTo>
                      <a:pt x="7" y="125"/>
                    </a:lnTo>
                    <a:lnTo>
                      <a:pt x="10" y="139"/>
                    </a:lnTo>
                    <a:lnTo>
                      <a:pt x="15" y="158"/>
                    </a:lnTo>
                    <a:lnTo>
                      <a:pt x="20" y="178"/>
                    </a:lnTo>
                    <a:lnTo>
                      <a:pt x="28" y="199"/>
                    </a:lnTo>
                    <a:lnTo>
                      <a:pt x="33" y="221"/>
                    </a:lnTo>
                    <a:lnTo>
                      <a:pt x="43" y="242"/>
                    </a:lnTo>
                    <a:lnTo>
                      <a:pt x="50" y="263"/>
                    </a:lnTo>
                    <a:lnTo>
                      <a:pt x="60" y="285"/>
                    </a:lnTo>
                    <a:lnTo>
                      <a:pt x="69" y="305"/>
                    </a:lnTo>
                    <a:lnTo>
                      <a:pt x="79" y="324"/>
                    </a:lnTo>
                    <a:lnTo>
                      <a:pt x="89" y="341"/>
                    </a:lnTo>
                    <a:lnTo>
                      <a:pt x="102" y="355"/>
                    </a:lnTo>
                    <a:lnTo>
                      <a:pt x="112" y="367"/>
                    </a:lnTo>
                    <a:lnTo>
                      <a:pt x="127" y="380"/>
                    </a:lnTo>
                    <a:lnTo>
                      <a:pt x="143" y="393"/>
                    </a:lnTo>
                    <a:lnTo>
                      <a:pt x="160" y="408"/>
                    </a:lnTo>
                    <a:lnTo>
                      <a:pt x="177" y="421"/>
                    </a:lnTo>
                    <a:lnTo>
                      <a:pt x="194" y="434"/>
                    </a:lnTo>
                    <a:lnTo>
                      <a:pt x="211" y="447"/>
                    </a:lnTo>
                    <a:lnTo>
                      <a:pt x="229" y="461"/>
                    </a:lnTo>
                    <a:lnTo>
                      <a:pt x="245" y="472"/>
                    </a:lnTo>
                    <a:lnTo>
                      <a:pt x="262" y="484"/>
                    </a:lnTo>
                    <a:lnTo>
                      <a:pt x="275" y="492"/>
                    </a:lnTo>
                    <a:lnTo>
                      <a:pt x="289" y="503"/>
                    </a:lnTo>
                    <a:lnTo>
                      <a:pt x="298" y="508"/>
                    </a:lnTo>
                    <a:lnTo>
                      <a:pt x="307" y="513"/>
                    </a:lnTo>
                    <a:lnTo>
                      <a:pt x="312" y="516"/>
                    </a:lnTo>
                    <a:lnTo>
                      <a:pt x="314" y="518"/>
                    </a:lnTo>
                    <a:lnTo>
                      <a:pt x="335" y="493"/>
                    </a:lnTo>
                    <a:lnTo>
                      <a:pt x="149" y="304"/>
                    </a:lnTo>
                    <a:lnTo>
                      <a:pt x="37" y="0"/>
                    </a:lnTo>
                    <a:lnTo>
                      <a:pt x="0" y="93"/>
                    </a:lnTo>
                    <a:close/>
                  </a:path>
                </a:pathLst>
              </a:custGeom>
              <a:solidFill>
                <a:srgbClr val="0000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32" name="Freeform 88">
                <a:extLst>
                  <a:ext uri="{FF2B5EF4-FFF2-40B4-BE49-F238E27FC236}">
                    <a16:creationId xmlns:a16="http://schemas.microsoft.com/office/drawing/2014/main" id="{D2469D4E-A930-733B-3F17-5728A8E7D1F1}"/>
                  </a:ext>
                </a:extLst>
              </p:cNvPr>
              <p:cNvSpPr>
                <a:spLocks/>
              </p:cNvSpPr>
              <p:nvPr/>
            </p:nvSpPr>
            <p:spPr bwMode="auto">
              <a:xfrm>
                <a:off x="1880" y="3341"/>
                <a:ext cx="157" cy="253"/>
              </a:xfrm>
              <a:custGeom>
                <a:avLst/>
                <a:gdLst>
                  <a:gd name="T0" fmla="*/ 0 w 316"/>
                  <a:gd name="T1" fmla="*/ 1 h 505"/>
                  <a:gd name="T2" fmla="*/ 0 w 316"/>
                  <a:gd name="T3" fmla="*/ 1 h 505"/>
                  <a:gd name="T4" fmla="*/ 0 w 316"/>
                  <a:gd name="T5" fmla="*/ 1 h 505"/>
                  <a:gd name="T6" fmla="*/ 0 w 316"/>
                  <a:gd name="T7" fmla="*/ 1 h 505"/>
                  <a:gd name="T8" fmla="*/ 0 w 316"/>
                  <a:gd name="T9" fmla="*/ 1 h 505"/>
                  <a:gd name="T10" fmla="*/ 0 w 316"/>
                  <a:gd name="T11" fmla="*/ 1 h 505"/>
                  <a:gd name="T12" fmla="*/ 0 w 316"/>
                  <a:gd name="T13" fmla="*/ 1 h 505"/>
                  <a:gd name="T14" fmla="*/ 0 w 316"/>
                  <a:gd name="T15" fmla="*/ 1 h 505"/>
                  <a:gd name="T16" fmla="*/ 0 w 316"/>
                  <a:gd name="T17" fmla="*/ 1 h 505"/>
                  <a:gd name="T18" fmla="*/ 0 w 316"/>
                  <a:gd name="T19" fmla="*/ 1 h 505"/>
                  <a:gd name="T20" fmla="*/ 0 w 316"/>
                  <a:gd name="T21" fmla="*/ 1 h 505"/>
                  <a:gd name="T22" fmla="*/ 0 w 316"/>
                  <a:gd name="T23" fmla="*/ 1 h 505"/>
                  <a:gd name="T24" fmla="*/ 0 w 316"/>
                  <a:gd name="T25" fmla="*/ 1 h 505"/>
                  <a:gd name="T26" fmla="*/ 0 w 316"/>
                  <a:gd name="T27" fmla="*/ 1 h 505"/>
                  <a:gd name="T28" fmla="*/ 0 w 316"/>
                  <a:gd name="T29" fmla="*/ 1 h 505"/>
                  <a:gd name="T30" fmla="*/ 0 w 316"/>
                  <a:gd name="T31" fmla="*/ 1 h 505"/>
                  <a:gd name="T32" fmla="*/ 0 w 316"/>
                  <a:gd name="T33" fmla="*/ 1 h 505"/>
                  <a:gd name="T34" fmla="*/ 0 w 316"/>
                  <a:gd name="T35" fmla="*/ 1 h 505"/>
                  <a:gd name="T36" fmla="*/ 0 w 316"/>
                  <a:gd name="T37" fmla="*/ 1 h 505"/>
                  <a:gd name="T38" fmla="*/ 0 w 316"/>
                  <a:gd name="T39" fmla="*/ 1 h 505"/>
                  <a:gd name="T40" fmla="*/ 0 w 316"/>
                  <a:gd name="T41" fmla="*/ 1 h 505"/>
                  <a:gd name="T42" fmla="*/ 0 w 316"/>
                  <a:gd name="T43" fmla="*/ 1 h 505"/>
                  <a:gd name="T44" fmla="*/ 0 w 316"/>
                  <a:gd name="T45" fmla="*/ 1 h 505"/>
                  <a:gd name="T46" fmla="*/ 0 w 316"/>
                  <a:gd name="T47" fmla="*/ 1 h 505"/>
                  <a:gd name="T48" fmla="*/ 0 w 316"/>
                  <a:gd name="T49" fmla="*/ 1 h 505"/>
                  <a:gd name="T50" fmla="*/ 0 w 316"/>
                  <a:gd name="T51" fmla="*/ 1 h 505"/>
                  <a:gd name="T52" fmla="*/ 0 w 316"/>
                  <a:gd name="T53" fmla="*/ 1 h 505"/>
                  <a:gd name="T54" fmla="*/ 0 w 316"/>
                  <a:gd name="T55" fmla="*/ 1 h 505"/>
                  <a:gd name="T56" fmla="*/ 0 w 316"/>
                  <a:gd name="T57" fmla="*/ 1 h 505"/>
                  <a:gd name="T58" fmla="*/ 0 w 316"/>
                  <a:gd name="T59" fmla="*/ 1 h 505"/>
                  <a:gd name="T60" fmla="*/ 0 w 316"/>
                  <a:gd name="T61" fmla="*/ 1 h 505"/>
                  <a:gd name="T62" fmla="*/ 0 w 316"/>
                  <a:gd name="T63" fmla="*/ 1 h 505"/>
                  <a:gd name="T64" fmla="*/ 0 w 316"/>
                  <a:gd name="T65" fmla="*/ 1 h 505"/>
                  <a:gd name="T66" fmla="*/ 0 w 316"/>
                  <a:gd name="T67" fmla="*/ 1 h 505"/>
                  <a:gd name="T68" fmla="*/ 0 w 316"/>
                  <a:gd name="T69" fmla="*/ 1 h 505"/>
                  <a:gd name="T70" fmla="*/ 0 w 316"/>
                  <a:gd name="T71" fmla="*/ 1 h 505"/>
                  <a:gd name="T72" fmla="*/ 0 w 316"/>
                  <a:gd name="T73" fmla="*/ 0 h 505"/>
                  <a:gd name="T74" fmla="*/ 0 w 316"/>
                  <a:gd name="T75" fmla="*/ 1 h 505"/>
                  <a:gd name="T76" fmla="*/ 0 w 316"/>
                  <a:gd name="T77" fmla="*/ 1 h 5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16"/>
                  <a:gd name="T118" fmla="*/ 0 h 505"/>
                  <a:gd name="T119" fmla="*/ 316 w 316"/>
                  <a:gd name="T120" fmla="*/ 505 h 50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16" h="505">
                    <a:moveTo>
                      <a:pt x="0" y="43"/>
                    </a:moveTo>
                    <a:lnTo>
                      <a:pt x="0" y="45"/>
                    </a:lnTo>
                    <a:lnTo>
                      <a:pt x="0" y="51"/>
                    </a:lnTo>
                    <a:lnTo>
                      <a:pt x="0" y="60"/>
                    </a:lnTo>
                    <a:lnTo>
                      <a:pt x="1" y="75"/>
                    </a:lnTo>
                    <a:lnTo>
                      <a:pt x="4" y="91"/>
                    </a:lnTo>
                    <a:lnTo>
                      <a:pt x="7" y="109"/>
                    </a:lnTo>
                    <a:lnTo>
                      <a:pt x="11" y="129"/>
                    </a:lnTo>
                    <a:lnTo>
                      <a:pt x="17" y="153"/>
                    </a:lnTo>
                    <a:lnTo>
                      <a:pt x="22" y="176"/>
                    </a:lnTo>
                    <a:lnTo>
                      <a:pt x="32" y="201"/>
                    </a:lnTo>
                    <a:lnTo>
                      <a:pt x="41" y="225"/>
                    </a:lnTo>
                    <a:lnTo>
                      <a:pt x="53" y="253"/>
                    </a:lnTo>
                    <a:lnTo>
                      <a:pt x="65" y="276"/>
                    </a:lnTo>
                    <a:lnTo>
                      <a:pt x="80" y="303"/>
                    </a:lnTo>
                    <a:lnTo>
                      <a:pt x="97" y="326"/>
                    </a:lnTo>
                    <a:lnTo>
                      <a:pt x="118" y="349"/>
                    </a:lnTo>
                    <a:lnTo>
                      <a:pt x="137" y="367"/>
                    </a:lnTo>
                    <a:lnTo>
                      <a:pt x="155" y="386"/>
                    </a:lnTo>
                    <a:lnTo>
                      <a:pt x="174" y="403"/>
                    </a:lnTo>
                    <a:lnTo>
                      <a:pt x="192" y="418"/>
                    </a:lnTo>
                    <a:lnTo>
                      <a:pt x="207" y="433"/>
                    </a:lnTo>
                    <a:lnTo>
                      <a:pt x="221" y="446"/>
                    </a:lnTo>
                    <a:lnTo>
                      <a:pt x="234" y="457"/>
                    </a:lnTo>
                    <a:lnTo>
                      <a:pt x="247" y="468"/>
                    </a:lnTo>
                    <a:lnTo>
                      <a:pt x="258" y="476"/>
                    </a:lnTo>
                    <a:lnTo>
                      <a:pt x="268" y="483"/>
                    </a:lnTo>
                    <a:lnTo>
                      <a:pt x="276" y="490"/>
                    </a:lnTo>
                    <a:lnTo>
                      <a:pt x="284" y="496"/>
                    </a:lnTo>
                    <a:lnTo>
                      <a:pt x="290" y="499"/>
                    </a:lnTo>
                    <a:lnTo>
                      <a:pt x="293" y="501"/>
                    </a:lnTo>
                    <a:lnTo>
                      <a:pt x="296" y="504"/>
                    </a:lnTo>
                    <a:lnTo>
                      <a:pt x="297" y="505"/>
                    </a:lnTo>
                    <a:lnTo>
                      <a:pt x="316" y="476"/>
                    </a:lnTo>
                    <a:lnTo>
                      <a:pt x="209" y="383"/>
                    </a:lnTo>
                    <a:lnTo>
                      <a:pt x="111" y="243"/>
                    </a:lnTo>
                    <a:lnTo>
                      <a:pt x="28" y="0"/>
                    </a:lnTo>
                    <a:lnTo>
                      <a:pt x="0" y="43"/>
                    </a:lnTo>
                    <a:close/>
                  </a:path>
                </a:pathLst>
              </a:custGeom>
              <a:solidFill>
                <a:srgbClr val="0017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33" name="Freeform 89">
                <a:extLst>
                  <a:ext uri="{FF2B5EF4-FFF2-40B4-BE49-F238E27FC236}">
                    <a16:creationId xmlns:a16="http://schemas.microsoft.com/office/drawing/2014/main" id="{616C32CE-4A9C-6305-6DBD-6D4B3E346A06}"/>
                  </a:ext>
                </a:extLst>
              </p:cNvPr>
              <p:cNvSpPr>
                <a:spLocks/>
              </p:cNvSpPr>
              <p:nvPr/>
            </p:nvSpPr>
            <p:spPr bwMode="auto">
              <a:xfrm>
                <a:off x="1891" y="3347"/>
                <a:ext cx="151" cy="236"/>
              </a:xfrm>
              <a:custGeom>
                <a:avLst/>
                <a:gdLst>
                  <a:gd name="T0" fmla="*/ 0 w 303"/>
                  <a:gd name="T1" fmla="*/ 0 h 473"/>
                  <a:gd name="T2" fmla="*/ 0 w 303"/>
                  <a:gd name="T3" fmla="*/ 0 h 473"/>
                  <a:gd name="T4" fmla="*/ 0 w 303"/>
                  <a:gd name="T5" fmla="*/ 0 h 473"/>
                  <a:gd name="T6" fmla="*/ 0 w 303"/>
                  <a:gd name="T7" fmla="*/ 0 h 473"/>
                  <a:gd name="T8" fmla="*/ 0 w 303"/>
                  <a:gd name="T9" fmla="*/ 0 h 473"/>
                  <a:gd name="T10" fmla="*/ 0 w 303"/>
                  <a:gd name="T11" fmla="*/ 0 h 473"/>
                  <a:gd name="T12" fmla="*/ 0 w 303"/>
                  <a:gd name="T13" fmla="*/ 0 h 473"/>
                  <a:gd name="T14" fmla="*/ 0 w 303"/>
                  <a:gd name="T15" fmla="*/ 0 h 473"/>
                  <a:gd name="T16" fmla="*/ 0 w 303"/>
                  <a:gd name="T17" fmla="*/ 0 h 473"/>
                  <a:gd name="T18" fmla="*/ 0 w 303"/>
                  <a:gd name="T19" fmla="*/ 0 h 473"/>
                  <a:gd name="T20" fmla="*/ 0 w 303"/>
                  <a:gd name="T21" fmla="*/ 0 h 473"/>
                  <a:gd name="T22" fmla="*/ 0 w 303"/>
                  <a:gd name="T23" fmla="*/ 0 h 473"/>
                  <a:gd name="T24" fmla="*/ 0 w 303"/>
                  <a:gd name="T25" fmla="*/ 0 h 473"/>
                  <a:gd name="T26" fmla="*/ 0 w 303"/>
                  <a:gd name="T27" fmla="*/ 0 h 473"/>
                  <a:gd name="T28" fmla="*/ 0 w 303"/>
                  <a:gd name="T29" fmla="*/ 0 h 473"/>
                  <a:gd name="T30" fmla="*/ 0 w 303"/>
                  <a:gd name="T31" fmla="*/ 0 h 473"/>
                  <a:gd name="T32" fmla="*/ 0 w 303"/>
                  <a:gd name="T33" fmla="*/ 0 h 473"/>
                  <a:gd name="T34" fmla="*/ 0 w 303"/>
                  <a:gd name="T35" fmla="*/ 0 h 473"/>
                  <a:gd name="T36" fmla="*/ 0 w 303"/>
                  <a:gd name="T37" fmla="*/ 0 h 473"/>
                  <a:gd name="T38" fmla="*/ 0 w 303"/>
                  <a:gd name="T39" fmla="*/ 0 h 473"/>
                  <a:gd name="T40" fmla="*/ 0 w 303"/>
                  <a:gd name="T41" fmla="*/ 0 h 473"/>
                  <a:gd name="T42" fmla="*/ 0 w 303"/>
                  <a:gd name="T43" fmla="*/ 0 h 473"/>
                  <a:gd name="T44" fmla="*/ 0 w 303"/>
                  <a:gd name="T45" fmla="*/ 0 h 473"/>
                  <a:gd name="T46" fmla="*/ 0 w 303"/>
                  <a:gd name="T47" fmla="*/ 0 h 473"/>
                  <a:gd name="T48" fmla="*/ 0 w 303"/>
                  <a:gd name="T49" fmla="*/ 0 h 473"/>
                  <a:gd name="T50" fmla="*/ 0 w 303"/>
                  <a:gd name="T51" fmla="*/ 0 h 473"/>
                  <a:gd name="T52" fmla="*/ 0 w 303"/>
                  <a:gd name="T53" fmla="*/ 0 h 473"/>
                  <a:gd name="T54" fmla="*/ 0 w 303"/>
                  <a:gd name="T55" fmla="*/ 0 h 473"/>
                  <a:gd name="T56" fmla="*/ 0 w 303"/>
                  <a:gd name="T57" fmla="*/ 0 h 473"/>
                  <a:gd name="T58" fmla="*/ 0 w 303"/>
                  <a:gd name="T59" fmla="*/ 0 h 473"/>
                  <a:gd name="T60" fmla="*/ 0 w 303"/>
                  <a:gd name="T61" fmla="*/ 0 h 473"/>
                  <a:gd name="T62" fmla="*/ 0 w 303"/>
                  <a:gd name="T63" fmla="*/ 0 h 473"/>
                  <a:gd name="T64" fmla="*/ 0 w 303"/>
                  <a:gd name="T65" fmla="*/ 0 h 473"/>
                  <a:gd name="T66" fmla="*/ 0 w 303"/>
                  <a:gd name="T67" fmla="*/ 0 h 473"/>
                  <a:gd name="T68" fmla="*/ 0 w 303"/>
                  <a:gd name="T69" fmla="*/ 0 h 473"/>
                  <a:gd name="T70" fmla="*/ 0 w 303"/>
                  <a:gd name="T71" fmla="*/ 0 h 473"/>
                  <a:gd name="T72" fmla="*/ 0 w 303"/>
                  <a:gd name="T73" fmla="*/ 0 h 473"/>
                  <a:gd name="T74" fmla="*/ 0 w 303"/>
                  <a:gd name="T75" fmla="*/ 0 h 473"/>
                  <a:gd name="T76" fmla="*/ 0 w 303"/>
                  <a:gd name="T77" fmla="*/ 0 h 473"/>
                  <a:gd name="T78" fmla="*/ 0 w 303"/>
                  <a:gd name="T79" fmla="*/ 0 h 473"/>
                  <a:gd name="T80" fmla="*/ 0 w 303"/>
                  <a:gd name="T81" fmla="*/ 0 h 473"/>
                  <a:gd name="T82" fmla="*/ 0 w 303"/>
                  <a:gd name="T83" fmla="*/ 0 h 473"/>
                  <a:gd name="T84" fmla="*/ 0 w 303"/>
                  <a:gd name="T85" fmla="*/ 0 h 473"/>
                  <a:gd name="T86" fmla="*/ 0 w 303"/>
                  <a:gd name="T87" fmla="*/ 0 h 473"/>
                  <a:gd name="T88" fmla="*/ 0 w 303"/>
                  <a:gd name="T89" fmla="*/ 0 h 473"/>
                  <a:gd name="T90" fmla="*/ 0 w 303"/>
                  <a:gd name="T91" fmla="*/ 0 h 473"/>
                  <a:gd name="T92" fmla="*/ 0 w 303"/>
                  <a:gd name="T93" fmla="*/ 0 h 473"/>
                  <a:gd name="T94" fmla="*/ 0 w 303"/>
                  <a:gd name="T95" fmla="*/ 0 h 473"/>
                  <a:gd name="T96" fmla="*/ 0 w 303"/>
                  <a:gd name="T97" fmla="*/ 0 h 473"/>
                  <a:gd name="T98" fmla="*/ 0 w 303"/>
                  <a:gd name="T99" fmla="*/ 0 h 473"/>
                  <a:gd name="T100" fmla="*/ 0 w 303"/>
                  <a:gd name="T101" fmla="*/ 0 h 473"/>
                  <a:gd name="T102" fmla="*/ 0 w 303"/>
                  <a:gd name="T103" fmla="*/ 0 h 4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3"/>
                  <a:gd name="T157" fmla="*/ 0 h 473"/>
                  <a:gd name="T158" fmla="*/ 303 w 303"/>
                  <a:gd name="T159" fmla="*/ 473 h 47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3" h="473">
                    <a:moveTo>
                      <a:pt x="23" y="0"/>
                    </a:moveTo>
                    <a:lnTo>
                      <a:pt x="23" y="3"/>
                    </a:lnTo>
                    <a:lnTo>
                      <a:pt x="24" y="8"/>
                    </a:lnTo>
                    <a:lnTo>
                      <a:pt x="27" y="18"/>
                    </a:lnTo>
                    <a:lnTo>
                      <a:pt x="31" y="32"/>
                    </a:lnTo>
                    <a:lnTo>
                      <a:pt x="33" y="48"/>
                    </a:lnTo>
                    <a:lnTo>
                      <a:pt x="40" y="68"/>
                    </a:lnTo>
                    <a:lnTo>
                      <a:pt x="47" y="87"/>
                    </a:lnTo>
                    <a:lnTo>
                      <a:pt x="54" y="111"/>
                    </a:lnTo>
                    <a:lnTo>
                      <a:pt x="61" y="135"/>
                    </a:lnTo>
                    <a:lnTo>
                      <a:pt x="71" y="160"/>
                    </a:lnTo>
                    <a:lnTo>
                      <a:pt x="81" y="183"/>
                    </a:lnTo>
                    <a:lnTo>
                      <a:pt x="93" y="210"/>
                    </a:lnTo>
                    <a:lnTo>
                      <a:pt x="106" y="233"/>
                    </a:lnTo>
                    <a:lnTo>
                      <a:pt x="119" y="258"/>
                    </a:lnTo>
                    <a:lnTo>
                      <a:pt x="132" y="281"/>
                    </a:lnTo>
                    <a:lnTo>
                      <a:pt x="148" y="303"/>
                    </a:lnTo>
                    <a:lnTo>
                      <a:pt x="161" y="320"/>
                    </a:lnTo>
                    <a:lnTo>
                      <a:pt x="175" y="337"/>
                    </a:lnTo>
                    <a:lnTo>
                      <a:pt x="190" y="353"/>
                    </a:lnTo>
                    <a:lnTo>
                      <a:pt x="204" y="368"/>
                    </a:lnTo>
                    <a:lnTo>
                      <a:pt x="218" y="380"/>
                    </a:lnTo>
                    <a:lnTo>
                      <a:pt x="231" y="391"/>
                    </a:lnTo>
                    <a:lnTo>
                      <a:pt x="243" y="401"/>
                    </a:lnTo>
                    <a:lnTo>
                      <a:pt x="254" y="411"/>
                    </a:lnTo>
                    <a:lnTo>
                      <a:pt x="264" y="418"/>
                    </a:lnTo>
                    <a:lnTo>
                      <a:pt x="273" y="423"/>
                    </a:lnTo>
                    <a:lnTo>
                      <a:pt x="281" y="428"/>
                    </a:lnTo>
                    <a:lnTo>
                      <a:pt x="290" y="433"/>
                    </a:lnTo>
                    <a:lnTo>
                      <a:pt x="294" y="436"/>
                    </a:lnTo>
                    <a:lnTo>
                      <a:pt x="299" y="439"/>
                    </a:lnTo>
                    <a:lnTo>
                      <a:pt x="300" y="440"/>
                    </a:lnTo>
                    <a:lnTo>
                      <a:pt x="303" y="441"/>
                    </a:lnTo>
                    <a:lnTo>
                      <a:pt x="290" y="473"/>
                    </a:lnTo>
                    <a:lnTo>
                      <a:pt x="286" y="472"/>
                    </a:lnTo>
                    <a:lnTo>
                      <a:pt x="278" y="466"/>
                    </a:lnTo>
                    <a:lnTo>
                      <a:pt x="265" y="457"/>
                    </a:lnTo>
                    <a:lnTo>
                      <a:pt x="249" y="445"/>
                    </a:lnTo>
                    <a:lnTo>
                      <a:pt x="228" y="431"/>
                    </a:lnTo>
                    <a:lnTo>
                      <a:pt x="206" y="412"/>
                    </a:lnTo>
                    <a:lnTo>
                      <a:pt x="181" y="390"/>
                    </a:lnTo>
                    <a:lnTo>
                      <a:pt x="157" y="364"/>
                    </a:lnTo>
                    <a:lnTo>
                      <a:pt x="131" y="333"/>
                    </a:lnTo>
                    <a:lnTo>
                      <a:pt x="107" y="299"/>
                    </a:lnTo>
                    <a:lnTo>
                      <a:pt x="81" y="261"/>
                    </a:lnTo>
                    <a:lnTo>
                      <a:pt x="60" y="220"/>
                    </a:lnTo>
                    <a:lnTo>
                      <a:pt x="39" y="174"/>
                    </a:lnTo>
                    <a:lnTo>
                      <a:pt x="23" y="124"/>
                    </a:lnTo>
                    <a:lnTo>
                      <a:pt x="10" y="72"/>
                    </a:lnTo>
                    <a:lnTo>
                      <a:pt x="0" y="14"/>
                    </a:lnTo>
                    <a:lnTo>
                      <a:pt x="23" y="0"/>
                    </a:lnTo>
                    <a:close/>
                  </a:path>
                </a:pathLst>
              </a:custGeom>
              <a:solidFill>
                <a:srgbClr val="5E73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34" name="Freeform 90">
                <a:extLst>
                  <a:ext uri="{FF2B5EF4-FFF2-40B4-BE49-F238E27FC236}">
                    <a16:creationId xmlns:a16="http://schemas.microsoft.com/office/drawing/2014/main" id="{B2226D23-3DEA-6ACA-0858-1AB7EC184B5E}"/>
                  </a:ext>
                </a:extLst>
              </p:cNvPr>
              <p:cNvSpPr>
                <a:spLocks/>
              </p:cNvSpPr>
              <p:nvPr/>
            </p:nvSpPr>
            <p:spPr bwMode="auto">
              <a:xfrm>
                <a:off x="1790" y="3317"/>
                <a:ext cx="113" cy="167"/>
              </a:xfrm>
              <a:custGeom>
                <a:avLst/>
                <a:gdLst>
                  <a:gd name="T0" fmla="*/ 1 w 226"/>
                  <a:gd name="T1" fmla="*/ 1 h 333"/>
                  <a:gd name="T2" fmla="*/ 1 w 226"/>
                  <a:gd name="T3" fmla="*/ 1 h 333"/>
                  <a:gd name="T4" fmla="*/ 1 w 226"/>
                  <a:gd name="T5" fmla="*/ 1 h 333"/>
                  <a:gd name="T6" fmla="*/ 1 w 226"/>
                  <a:gd name="T7" fmla="*/ 1 h 333"/>
                  <a:gd name="T8" fmla="*/ 1 w 226"/>
                  <a:gd name="T9" fmla="*/ 1 h 333"/>
                  <a:gd name="T10" fmla="*/ 1 w 226"/>
                  <a:gd name="T11" fmla="*/ 1 h 333"/>
                  <a:gd name="T12" fmla="*/ 1 w 226"/>
                  <a:gd name="T13" fmla="*/ 1 h 333"/>
                  <a:gd name="T14" fmla="*/ 1 w 226"/>
                  <a:gd name="T15" fmla="*/ 1 h 333"/>
                  <a:gd name="T16" fmla="*/ 1 w 226"/>
                  <a:gd name="T17" fmla="*/ 1 h 333"/>
                  <a:gd name="T18" fmla="*/ 1 w 226"/>
                  <a:gd name="T19" fmla="*/ 1 h 333"/>
                  <a:gd name="T20" fmla="*/ 1 w 226"/>
                  <a:gd name="T21" fmla="*/ 1 h 333"/>
                  <a:gd name="T22" fmla="*/ 1 w 226"/>
                  <a:gd name="T23" fmla="*/ 1 h 333"/>
                  <a:gd name="T24" fmla="*/ 1 w 226"/>
                  <a:gd name="T25" fmla="*/ 1 h 333"/>
                  <a:gd name="T26" fmla="*/ 1 w 226"/>
                  <a:gd name="T27" fmla="*/ 1 h 333"/>
                  <a:gd name="T28" fmla="*/ 1 w 226"/>
                  <a:gd name="T29" fmla="*/ 1 h 333"/>
                  <a:gd name="T30" fmla="*/ 1 w 226"/>
                  <a:gd name="T31" fmla="*/ 1 h 333"/>
                  <a:gd name="T32" fmla="*/ 1 w 226"/>
                  <a:gd name="T33" fmla="*/ 1 h 333"/>
                  <a:gd name="T34" fmla="*/ 1 w 226"/>
                  <a:gd name="T35" fmla="*/ 1 h 333"/>
                  <a:gd name="T36" fmla="*/ 1 w 226"/>
                  <a:gd name="T37" fmla="*/ 1 h 333"/>
                  <a:gd name="T38" fmla="*/ 1 w 226"/>
                  <a:gd name="T39" fmla="*/ 1 h 333"/>
                  <a:gd name="T40" fmla="*/ 1 w 226"/>
                  <a:gd name="T41" fmla="*/ 1 h 333"/>
                  <a:gd name="T42" fmla="*/ 1 w 226"/>
                  <a:gd name="T43" fmla="*/ 1 h 333"/>
                  <a:gd name="T44" fmla="*/ 1 w 226"/>
                  <a:gd name="T45" fmla="*/ 1 h 333"/>
                  <a:gd name="T46" fmla="*/ 1 w 226"/>
                  <a:gd name="T47" fmla="*/ 1 h 333"/>
                  <a:gd name="T48" fmla="*/ 1 w 226"/>
                  <a:gd name="T49" fmla="*/ 1 h 333"/>
                  <a:gd name="T50" fmla="*/ 1 w 226"/>
                  <a:gd name="T51" fmla="*/ 1 h 333"/>
                  <a:gd name="T52" fmla="*/ 1 w 226"/>
                  <a:gd name="T53" fmla="*/ 1 h 333"/>
                  <a:gd name="T54" fmla="*/ 1 w 226"/>
                  <a:gd name="T55" fmla="*/ 1 h 333"/>
                  <a:gd name="T56" fmla="*/ 1 w 226"/>
                  <a:gd name="T57" fmla="*/ 1 h 333"/>
                  <a:gd name="T58" fmla="*/ 1 w 226"/>
                  <a:gd name="T59" fmla="*/ 1 h 333"/>
                  <a:gd name="T60" fmla="*/ 1 w 226"/>
                  <a:gd name="T61" fmla="*/ 1 h 333"/>
                  <a:gd name="T62" fmla="*/ 1 w 226"/>
                  <a:gd name="T63" fmla="*/ 1 h 333"/>
                  <a:gd name="T64" fmla="*/ 1 w 226"/>
                  <a:gd name="T65" fmla="*/ 1 h 333"/>
                  <a:gd name="T66" fmla="*/ 1 w 226"/>
                  <a:gd name="T67" fmla="*/ 0 h 333"/>
                  <a:gd name="T68" fmla="*/ 1 w 226"/>
                  <a:gd name="T69" fmla="*/ 1 h 333"/>
                  <a:gd name="T70" fmla="*/ 0 w 226"/>
                  <a:gd name="T71" fmla="*/ 1 h 333"/>
                  <a:gd name="T72" fmla="*/ 1 w 226"/>
                  <a:gd name="T73" fmla="*/ 1 h 333"/>
                  <a:gd name="T74" fmla="*/ 1 w 226"/>
                  <a:gd name="T75" fmla="*/ 1 h 333"/>
                  <a:gd name="T76" fmla="*/ 1 w 226"/>
                  <a:gd name="T77" fmla="*/ 1 h 3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26"/>
                  <a:gd name="T118" fmla="*/ 0 h 333"/>
                  <a:gd name="T119" fmla="*/ 226 w 226"/>
                  <a:gd name="T120" fmla="*/ 333 h 3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26" h="333">
                    <a:moveTo>
                      <a:pt x="119" y="323"/>
                    </a:moveTo>
                    <a:lnTo>
                      <a:pt x="117" y="320"/>
                    </a:lnTo>
                    <a:lnTo>
                      <a:pt x="117" y="319"/>
                    </a:lnTo>
                    <a:lnTo>
                      <a:pt x="117" y="313"/>
                    </a:lnTo>
                    <a:lnTo>
                      <a:pt x="117" y="308"/>
                    </a:lnTo>
                    <a:lnTo>
                      <a:pt x="116" y="300"/>
                    </a:lnTo>
                    <a:lnTo>
                      <a:pt x="116" y="292"/>
                    </a:lnTo>
                    <a:lnTo>
                      <a:pt x="116" y="283"/>
                    </a:lnTo>
                    <a:lnTo>
                      <a:pt x="117" y="274"/>
                    </a:lnTo>
                    <a:lnTo>
                      <a:pt x="117" y="262"/>
                    </a:lnTo>
                    <a:lnTo>
                      <a:pt x="119" y="252"/>
                    </a:lnTo>
                    <a:lnTo>
                      <a:pt x="120" y="241"/>
                    </a:lnTo>
                    <a:lnTo>
                      <a:pt x="123" y="229"/>
                    </a:lnTo>
                    <a:lnTo>
                      <a:pt x="124" y="219"/>
                    </a:lnTo>
                    <a:lnTo>
                      <a:pt x="128" y="208"/>
                    </a:lnTo>
                    <a:lnTo>
                      <a:pt x="130" y="198"/>
                    </a:lnTo>
                    <a:lnTo>
                      <a:pt x="137" y="190"/>
                    </a:lnTo>
                    <a:lnTo>
                      <a:pt x="141" y="179"/>
                    </a:lnTo>
                    <a:lnTo>
                      <a:pt x="148" y="169"/>
                    </a:lnTo>
                    <a:lnTo>
                      <a:pt x="154" y="158"/>
                    </a:lnTo>
                    <a:lnTo>
                      <a:pt x="161" y="148"/>
                    </a:lnTo>
                    <a:lnTo>
                      <a:pt x="169" y="136"/>
                    </a:lnTo>
                    <a:lnTo>
                      <a:pt x="175" y="125"/>
                    </a:lnTo>
                    <a:lnTo>
                      <a:pt x="183" y="113"/>
                    </a:lnTo>
                    <a:lnTo>
                      <a:pt x="191" y="104"/>
                    </a:lnTo>
                    <a:lnTo>
                      <a:pt x="198" y="94"/>
                    </a:lnTo>
                    <a:lnTo>
                      <a:pt x="204" y="84"/>
                    </a:lnTo>
                    <a:lnTo>
                      <a:pt x="209" y="77"/>
                    </a:lnTo>
                    <a:lnTo>
                      <a:pt x="216" y="70"/>
                    </a:lnTo>
                    <a:lnTo>
                      <a:pt x="220" y="63"/>
                    </a:lnTo>
                    <a:lnTo>
                      <a:pt x="224" y="59"/>
                    </a:lnTo>
                    <a:lnTo>
                      <a:pt x="225" y="57"/>
                    </a:lnTo>
                    <a:lnTo>
                      <a:pt x="226" y="57"/>
                    </a:lnTo>
                    <a:lnTo>
                      <a:pt x="221" y="0"/>
                    </a:lnTo>
                    <a:lnTo>
                      <a:pt x="115" y="25"/>
                    </a:lnTo>
                    <a:lnTo>
                      <a:pt x="0" y="271"/>
                    </a:lnTo>
                    <a:lnTo>
                      <a:pt x="49" y="333"/>
                    </a:lnTo>
                    <a:lnTo>
                      <a:pt x="119" y="323"/>
                    </a:lnTo>
                    <a:close/>
                  </a:path>
                </a:pathLst>
              </a:custGeom>
              <a:solidFill>
                <a:srgbClr val="5E73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35" name="Freeform 91">
                <a:extLst>
                  <a:ext uri="{FF2B5EF4-FFF2-40B4-BE49-F238E27FC236}">
                    <a16:creationId xmlns:a16="http://schemas.microsoft.com/office/drawing/2014/main" id="{9D9BD61B-ED91-E19C-60BC-BA185E7C5D28}"/>
                  </a:ext>
                </a:extLst>
              </p:cNvPr>
              <p:cNvSpPr>
                <a:spLocks/>
              </p:cNvSpPr>
              <p:nvPr/>
            </p:nvSpPr>
            <p:spPr bwMode="auto">
              <a:xfrm>
                <a:off x="1764" y="3291"/>
                <a:ext cx="138" cy="187"/>
              </a:xfrm>
              <a:custGeom>
                <a:avLst/>
                <a:gdLst>
                  <a:gd name="T0" fmla="*/ 1 w 276"/>
                  <a:gd name="T1" fmla="*/ 1 h 374"/>
                  <a:gd name="T2" fmla="*/ 1 w 276"/>
                  <a:gd name="T3" fmla="*/ 1 h 374"/>
                  <a:gd name="T4" fmla="*/ 1 w 276"/>
                  <a:gd name="T5" fmla="*/ 1 h 374"/>
                  <a:gd name="T6" fmla="*/ 1 w 276"/>
                  <a:gd name="T7" fmla="*/ 1 h 374"/>
                  <a:gd name="T8" fmla="*/ 1 w 276"/>
                  <a:gd name="T9" fmla="*/ 1 h 374"/>
                  <a:gd name="T10" fmla="*/ 1 w 276"/>
                  <a:gd name="T11" fmla="*/ 1 h 374"/>
                  <a:gd name="T12" fmla="*/ 1 w 276"/>
                  <a:gd name="T13" fmla="*/ 1 h 374"/>
                  <a:gd name="T14" fmla="*/ 1 w 276"/>
                  <a:gd name="T15" fmla="*/ 1 h 374"/>
                  <a:gd name="T16" fmla="*/ 1 w 276"/>
                  <a:gd name="T17" fmla="*/ 1 h 374"/>
                  <a:gd name="T18" fmla="*/ 1 w 276"/>
                  <a:gd name="T19" fmla="*/ 1 h 374"/>
                  <a:gd name="T20" fmla="*/ 1 w 276"/>
                  <a:gd name="T21" fmla="*/ 1 h 374"/>
                  <a:gd name="T22" fmla="*/ 1 w 276"/>
                  <a:gd name="T23" fmla="*/ 1 h 374"/>
                  <a:gd name="T24" fmla="*/ 1 w 276"/>
                  <a:gd name="T25" fmla="*/ 1 h 374"/>
                  <a:gd name="T26" fmla="*/ 1 w 276"/>
                  <a:gd name="T27" fmla="*/ 1 h 374"/>
                  <a:gd name="T28" fmla="*/ 1 w 276"/>
                  <a:gd name="T29" fmla="*/ 1 h 374"/>
                  <a:gd name="T30" fmla="*/ 1 w 276"/>
                  <a:gd name="T31" fmla="*/ 1 h 374"/>
                  <a:gd name="T32" fmla="*/ 1 w 276"/>
                  <a:gd name="T33" fmla="*/ 1 h 374"/>
                  <a:gd name="T34" fmla="*/ 1 w 276"/>
                  <a:gd name="T35" fmla="*/ 1 h 374"/>
                  <a:gd name="T36" fmla="*/ 1 w 276"/>
                  <a:gd name="T37" fmla="*/ 1 h 374"/>
                  <a:gd name="T38" fmla="*/ 1 w 276"/>
                  <a:gd name="T39" fmla="*/ 1 h 374"/>
                  <a:gd name="T40" fmla="*/ 1 w 276"/>
                  <a:gd name="T41" fmla="*/ 1 h 374"/>
                  <a:gd name="T42" fmla="*/ 1 w 276"/>
                  <a:gd name="T43" fmla="*/ 1 h 374"/>
                  <a:gd name="T44" fmla="*/ 1 w 276"/>
                  <a:gd name="T45" fmla="*/ 1 h 374"/>
                  <a:gd name="T46" fmla="*/ 1 w 276"/>
                  <a:gd name="T47" fmla="*/ 1 h 374"/>
                  <a:gd name="T48" fmla="*/ 1 w 276"/>
                  <a:gd name="T49" fmla="*/ 1 h 374"/>
                  <a:gd name="T50" fmla="*/ 1 w 276"/>
                  <a:gd name="T51" fmla="*/ 1 h 374"/>
                  <a:gd name="T52" fmla="*/ 1 w 276"/>
                  <a:gd name="T53" fmla="*/ 1 h 374"/>
                  <a:gd name="T54" fmla="*/ 1 w 276"/>
                  <a:gd name="T55" fmla="*/ 1 h 374"/>
                  <a:gd name="T56" fmla="*/ 1 w 276"/>
                  <a:gd name="T57" fmla="*/ 1 h 374"/>
                  <a:gd name="T58" fmla="*/ 1 w 276"/>
                  <a:gd name="T59" fmla="*/ 1 h 374"/>
                  <a:gd name="T60" fmla="*/ 1 w 276"/>
                  <a:gd name="T61" fmla="*/ 1 h 374"/>
                  <a:gd name="T62" fmla="*/ 1 w 276"/>
                  <a:gd name="T63" fmla="*/ 1 h 374"/>
                  <a:gd name="T64" fmla="*/ 1 w 276"/>
                  <a:gd name="T65" fmla="*/ 1 h 374"/>
                  <a:gd name="T66" fmla="*/ 1 w 276"/>
                  <a:gd name="T67" fmla="*/ 0 h 374"/>
                  <a:gd name="T68" fmla="*/ 1 w 276"/>
                  <a:gd name="T69" fmla="*/ 1 h 374"/>
                  <a:gd name="T70" fmla="*/ 0 w 276"/>
                  <a:gd name="T71" fmla="*/ 1 h 374"/>
                  <a:gd name="T72" fmla="*/ 1 w 276"/>
                  <a:gd name="T73" fmla="*/ 1 h 374"/>
                  <a:gd name="T74" fmla="*/ 1 w 276"/>
                  <a:gd name="T75" fmla="*/ 1 h 3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374"/>
                  <a:gd name="T116" fmla="*/ 276 w 276"/>
                  <a:gd name="T117" fmla="*/ 374 h 3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374">
                    <a:moveTo>
                      <a:pt x="123" y="374"/>
                    </a:moveTo>
                    <a:lnTo>
                      <a:pt x="122" y="371"/>
                    </a:lnTo>
                    <a:lnTo>
                      <a:pt x="122" y="370"/>
                    </a:lnTo>
                    <a:lnTo>
                      <a:pt x="121" y="364"/>
                    </a:lnTo>
                    <a:lnTo>
                      <a:pt x="121" y="359"/>
                    </a:lnTo>
                    <a:lnTo>
                      <a:pt x="119" y="353"/>
                    </a:lnTo>
                    <a:lnTo>
                      <a:pt x="118" y="343"/>
                    </a:lnTo>
                    <a:lnTo>
                      <a:pt x="118" y="334"/>
                    </a:lnTo>
                    <a:lnTo>
                      <a:pt x="118" y="325"/>
                    </a:lnTo>
                    <a:lnTo>
                      <a:pt x="118" y="312"/>
                    </a:lnTo>
                    <a:lnTo>
                      <a:pt x="119" y="300"/>
                    </a:lnTo>
                    <a:lnTo>
                      <a:pt x="122" y="286"/>
                    </a:lnTo>
                    <a:lnTo>
                      <a:pt x="125" y="272"/>
                    </a:lnTo>
                    <a:lnTo>
                      <a:pt x="127" y="257"/>
                    </a:lnTo>
                    <a:lnTo>
                      <a:pt x="134" y="242"/>
                    </a:lnTo>
                    <a:lnTo>
                      <a:pt x="140" y="225"/>
                    </a:lnTo>
                    <a:lnTo>
                      <a:pt x="148" y="211"/>
                    </a:lnTo>
                    <a:lnTo>
                      <a:pt x="157" y="192"/>
                    </a:lnTo>
                    <a:lnTo>
                      <a:pt x="167" y="176"/>
                    </a:lnTo>
                    <a:lnTo>
                      <a:pt x="176" y="160"/>
                    </a:lnTo>
                    <a:lnTo>
                      <a:pt x="188" y="146"/>
                    </a:lnTo>
                    <a:lnTo>
                      <a:pt x="198" y="132"/>
                    </a:lnTo>
                    <a:lnTo>
                      <a:pt x="209" y="120"/>
                    </a:lnTo>
                    <a:lnTo>
                      <a:pt x="218" y="108"/>
                    </a:lnTo>
                    <a:lnTo>
                      <a:pt x="230" y="99"/>
                    </a:lnTo>
                    <a:lnTo>
                      <a:pt x="238" y="88"/>
                    </a:lnTo>
                    <a:lnTo>
                      <a:pt x="247" y="80"/>
                    </a:lnTo>
                    <a:lnTo>
                      <a:pt x="253" y="72"/>
                    </a:lnTo>
                    <a:lnTo>
                      <a:pt x="261" y="67"/>
                    </a:lnTo>
                    <a:lnTo>
                      <a:pt x="267" y="62"/>
                    </a:lnTo>
                    <a:lnTo>
                      <a:pt x="272" y="58"/>
                    </a:lnTo>
                    <a:lnTo>
                      <a:pt x="273" y="57"/>
                    </a:lnTo>
                    <a:lnTo>
                      <a:pt x="276" y="57"/>
                    </a:lnTo>
                    <a:lnTo>
                      <a:pt x="250" y="0"/>
                    </a:lnTo>
                    <a:lnTo>
                      <a:pt x="130" y="21"/>
                    </a:lnTo>
                    <a:lnTo>
                      <a:pt x="0" y="307"/>
                    </a:lnTo>
                    <a:lnTo>
                      <a:pt x="123" y="374"/>
                    </a:lnTo>
                    <a:close/>
                  </a:path>
                </a:pathLst>
              </a:custGeom>
              <a:solidFill>
                <a:srgbClr val="0017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36" name="Freeform 92">
                <a:extLst>
                  <a:ext uri="{FF2B5EF4-FFF2-40B4-BE49-F238E27FC236}">
                    <a16:creationId xmlns:a16="http://schemas.microsoft.com/office/drawing/2014/main" id="{57FBAE4C-88D9-1328-23FD-22FEA71DD983}"/>
                  </a:ext>
                </a:extLst>
              </p:cNvPr>
              <p:cNvSpPr>
                <a:spLocks/>
              </p:cNvSpPr>
              <p:nvPr/>
            </p:nvSpPr>
            <p:spPr bwMode="auto">
              <a:xfrm>
                <a:off x="1738" y="3270"/>
                <a:ext cx="151" cy="175"/>
              </a:xfrm>
              <a:custGeom>
                <a:avLst/>
                <a:gdLst>
                  <a:gd name="T0" fmla="*/ 0 w 303"/>
                  <a:gd name="T1" fmla="*/ 0 h 351"/>
                  <a:gd name="T2" fmla="*/ 0 w 303"/>
                  <a:gd name="T3" fmla="*/ 0 h 351"/>
                  <a:gd name="T4" fmla="*/ 0 w 303"/>
                  <a:gd name="T5" fmla="*/ 0 h 351"/>
                  <a:gd name="T6" fmla="*/ 0 w 303"/>
                  <a:gd name="T7" fmla="*/ 0 h 351"/>
                  <a:gd name="T8" fmla="*/ 0 w 303"/>
                  <a:gd name="T9" fmla="*/ 0 h 351"/>
                  <a:gd name="T10" fmla="*/ 0 w 303"/>
                  <a:gd name="T11" fmla="*/ 0 h 351"/>
                  <a:gd name="T12" fmla="*/ 0 w 303"/>
                  <a:gd name="T13" fmla="*/ 0 h 351"/>
                  <a:gd name="T14" fmla="*/ 0 w 303"/>
                  <a:gd name="T15" fmla="*/ 0 h 351"/>
                  <a:gd name="T16" fmla="*/ 0 w 303"/>
                  <a:gd name="T17" fmla="*/ 0 h 351"/>
                  <a:gd name="T18" fmla="*/ 0 w 303"/>
                  <a:gd name="T19" fmla="*/ 0 h 351"/>
                  <a:gd name="T20" fmla="*/ 0 w 303"/>
                  <a:gd name="T21" fmla="*/ 0 h 351"/>
                  <a:gd name="T22" fmla="*/ 0 w 303"/>
                  <a:gd name="T23" fmla="*/ 0 h 351"/>
                  <a:gd name="T24" fmla="*/ 0 w 303"/>
                  <a:gd name="T25" fmla="*/ 0 h 351"/>
                  <a:gd name="T26" fmla="*/ 0 w 303"/>
                  <a:gd name="T27" fmla="*/ 0 h 351"/>
                  <a:gd name="T28" fmla="*/ 0 w 303"/>
                  <a:gd name="T29" fmla="*/ 0 h 351"/>
                  <a:gd name="T30" fmla="*/ 0 w 303"/>
                  <a:gd name="T31" fmla="*/ 0 h 351"/>
                  <a:gd name="T32" fmla="*/ 0 w 303"/>
                  <a:gd name="T33" fmla="*/ 0 h 351"/>
                  <a:gd name="T34" fmla="*/ 0 w 303"/>
                  <a:gd name="T35" fmla="*/ 0 h 351"/>
                  <a:gd name="T36" fmla="*/ 0 w 303"/>
                  <a:gd name="T37" fmla="*/ 0 h 351"/>
                  <a:gd name="T38" fmla="*/ 0 w 303"/>
                  <a:gd name="T39" fmla="*/ 0 h 351"/>
                  <a:gd name="T40" fmla="*/ 0 w 303"/>
                  <a:gd name="T41" fmla="*/ 0 h 351"/>
                  <a:gd name="T42" fmla="*/ 0 w 303"/>
                  <a:gd name="T43" fmla="*/ 0 h 351"/>
                  <a:gd name="T44" fmla="*/ 0 w 303"/>
                  <a:gd name="T45" fmla="*/ 0 h 351"/>
                  <a:gd name="T46" fmla="*/ 0 w 303"/>
                  <a:gd name="T47" fmla="*/ 0 h 351"/>
                  <a:gd name="T48" fmla="*/ 0 w 303"/>
                  <a:gd name="T49" fmla="*/ 0 h 351"/>
                  <a:gd name="T50" fmla="*/ 0 w 303"/>
                  <a:gd name="T51" fmla="*/ 0 h 351"/>
                  <a:gd name="T52" fmla="*/ 0 w 303"/>
                  <a:gd name="T53" fmla="*/ 0 h 351"/>
                  <a:gd name="T54" fmla="*/ 0 w 303"/>
                  <a:gd name="T55" fmla="*/ 0 h 351"/>
                  <a:gd name="T56" fmla="*/ 0 w 303"/>
                  <a:gd name="T57" fmla="*/ 0 h 351"/>
                  <a:gd name="T58" fmla="*/ 0 w 303"/>
                  <a:gd name="T59" fmla="*/ 0 h 351"/>
                  <a:gd name="T60" fmla="*/ 0 w 303"/>
                  <a:gd name="T61" fmla="*/ 0 h 351"/>
                  <a:gd name="T62" fmla="*/ 0 w 303"/>
                  <a:gd name="T63" fmla="*/ 0 h 351"/>
                  <a:gd name="T64" fmla="*/ 0 w 303"/>
                  <a:gd name="T65" fmla="*/ 0 h 351"/>
                  <a:gd name="T66" fmla="*/ 0 w 303"/>
                  <a:gd name="T67" fmla="*/ 0 h 351"/>
                  <a:gd name="T68" fmla="*/ 0 w 303"/>
                  <a:gd name="T69" fmla="*/ 0 h 351"/>
                  <a:gd name="T70" fmla="*/ 0 w 303"/>
                  <a:gd name="T71" fmla="*/ 0 h 351"/>
                  <a:gd name="T72" fmla="*/ 0 w 303"/>
                  <a:gd name="T73" fmla="*/ 0 h 351"/>
                  <a:gd name="T74" fmla="*/ 0 w 303"/>
                  <a:gd name="T75" fmla="*/ 0 h 351"/>
                  <a:gd name="T76" fmla="*/ 0 w 303"/>
                  <a:gd name="T77" fmla="*/ 0 h 3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03"/>
                  <a:gd name="T118" fmla="*/ 0 h 351"/>
                  <a:gd name="T119" fmla="*/ 303 w 303"/>
                  <a:gd name="T120" fmla="*/ 351 h 3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03" h="351">
                    <a:moveTo>
                      <a:pt x="96" y="351"/>
                    </a:moveTo>
                    <a:lnTo>
                      <a:pt x="96" y="349"/>
                    </a:lnTo>
                    <a:lnTo>
                      <a:pt x="96" y="347"/>
                    </a:lnTo>
                    <a:lnTo>
                      <a:pt x="96" y="340"/>
                    </a:lnTo>
                    <a:lnTo>
                      <a:pt x="98" y="332"/>
                    </a:lnTo>
                    <a:lnTo>
                      <a:pt x="99" y="323"/>
                    </a:lnTo>
                    <a:lnTo>
                      <a:pt x="100" y="312"/>
                    </a:lnTo>
                    <a:lnTo>
                      <a:pt x="102" y="299"/>
                    </a:lnTo>
                    <a:lnTo>
                      <a:pt x="104" y="289"/>
                    </a:lnTo>
                    <a:lnTo>
                      <a:pt x="107" y="274"/>
                    </a:lnTo>
                    <a:lnTo>
                      <a:pt x="109" y="261"/>
                    </a:lnTo>
                    <a:lnTo>
                      <a:pt x="113" y="248"/>
                    </a:lnTo>
                    <a:lnTo>
                      <a:pt x="119" y="235"/>
                    </a:lnTo>
                    <a:lnTo>
                      <a:pt x="124" y="222"/>
                    </a:lnTo>
                    <a:lnTo>
                      <a:pt x="130" y="208"/>
                    </a:lnTo>
                    <a:lnTo>
                      <a:pt x="137" y="197"/>
                    </a:lnTo>
                    <a:lnTo>
                      <a:pt x="145" y="187"/>
                    </a:lnTo>
                    <a:lnTo>
                      <a:pt x="152" y="176"/>
                    </a:lnTo>
                    <a:lnTo>
                      <a:pt x="161" y="165"/>
                    </a:lnTo>
                    <a:lnTo>
                      <a:pt x="173" y="153"/>
                    </a:lnTo>
                    <a:lnTo>
                      <a:pt x="184" y="143"/>
                    </a:lnTo>
                    <a:lnTo>
                      <a:pt x="196" y="129"/>
                    </a:lnTo>
                    <a:lnTo>
                      <a:pt x="211" y="119"/>
                    </a:lnTo>
                    <a:lnTo>
                      <a:pt x="224" y="107"/>
                    </a:lnTo>
                    <a:lnTo>
                      <a:pt x="237" y="98"/>
                    </a:lnTo>
                    <a:lnTo>
                      <a:pt x="250" y="87"/>
                    </a:lnTo>
                    <a:lnTo>
                      <a:pt x="262" y="79"/>
                    </a:lnTo>
                    <a:lnTo>
                      <a:pt x="273" y="70"/>
                    </a:lnTo>
                    <a:lnTo>
                      <a:pt x="283" y="65"/>
                    </a:lnTo>
                    <a:lnTo>
                      <a:pt x="291" y="58"/>
                    </a:lnTo>
                    <a:lnTo>
                      <a:pt x="298" y="56"/>
                    </a:lnTo>
                    <a:lnTo>
                      <a:pt x="302" y="52"/>
                    </a:lnTo>
                    <a:lnTo>
                      <a:pt x="303" y="52"/>
                    </a:lnTo>
                    <a:lnTo>
                      <a:pt x="261" y="0"/>
                    </a:lnTo>
                    <a:lnTo>
                      <a:pt x="158" y="20"/>
                    </a:lnTo>
                    <a:lnTo>
                      <a:pt x="42" y="185"/>
                    </a:lnTo>
                    <a:lnTo>
                      <a:pt x="0" y="351"/>
                    </a:lnTo>
                    <a:lnTo>
                      <a:pt x="96" y="351"/>
                    </a:lnTo>
                    <a:close/>
                  </a:path>
                </a:pathLst>
              </a:custGeom>
              <a:solidFill>
                <a:srgbClr val="000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37" name="Freeform 93">
                <a:extLst>
                  <a:ext uri="{FF2B5EF4-FFF2-40B4-BE49-F238E27FC236}">
                    <a16:creationId xmlns:a16="http://schemas.microsoft.com/office/drawing/2014/main" id="{23F01040-0561-B5C6-4214-ED32814C6488}"/>
                  </a:ext>
                </a:extLst>
              </p:cNvPr>
              <p:cNvSpPr>
                <a:spLocks/>
              </p:cNvSpPr>
              <p:nvPr/>
            </p:nvSpPr>
            <p:spPr bwMode="auto">
              <a:xfrm>
                <a:off x="1705" y="3251"/>
                <a:ext cx="165" cy="187"/>
              </a:xfrm>
              <a:custGeom>
                <a:avLst/>
                <a:gdLst>
                  <a:gd name="T0" fmla="*/ 0 w 332"/>
                  <a:gd name="T1" fmla="*/ 1 h 374"/>
                  <a:gd name="T2" fmla="*/ 0 w 332"/>
                  <a:gd name="T3" fmla="*/ 1 h 374"/>
                  <a:gd name="T4" fmla="*/ 0 w 332"/>
                  <a:gd name="T5" fmla="*/ 1 h 374"/>
                  <a:gd name="T6" fmla="*/ 0 w 332"/>
                  <a:gd name="T7" fmla="*/ 1 h 374"/>
                  <a:gd name="T8" fmla="*/ 0 w 332"/>
                  <a:gd name="T9" fmla="*/ 1 h 374"/>
                  <a:gd name="T10" fmla="*/ 0 w 332"/>
                  <a:gd name="T11" fmla="*/ 1 h 374"/>
                  <a:gd name="T12" fmla="*/ 0 w 332"/>
                  <a:gd name="T13" fmla="*/ 1 h 374"/>
                  <a:gd name="T14" fmla="*/ 0 w 332"/>
                  <a:gd name="T15" fmla="*/ 1 h 374"/>
                  <a:gd name="T16" fmla="*/ 0 w 332"/>
                  <a:gd name="T17" fmla="*/ 1 h 374"/>
                  <a:gd name="T18" fmla="*/ 0 w 332"/>
                  <a:gd name="T19" fmla="*/ 1 h 374"/>
                  <a:gd name="T20" fmla="*/ 0 w 332"/>
                  <a:gd name="T21" fmla="*/ 1 h 374"/>
                  <a:gd name="T22" fmla="*/ 0 w 332"/>
                  <a:gd name="T23" fmla="*/ 1 h 374"/>
                  <a:gd name="T24" fmla="*/ 0 w 332"/>
                  <a:gd name="T25" fmla="*/ 1 h 374"/>
                  <a:gd name="T26" fmla="*/ 0 w 332"/>
                  <a:gd name="T27" fmla="*/ 1 h 374"/>
                  <a:gd name="T28" fmla="*/ 0 w 332"/>
                  <a:gd name="T29" fmla="*/ 1 h 374"/>
                  <a:gd name="T30" fmla="*/ 0 w 332"/>
                  <a:gd name="T31" fmla="*/ 1 h 374"/>
                  <a:gd name="T32" fmla="*/ 0 w 332"/>
                  <a:gd name="T33" fmla="*/ 1 h 374"/>
                  <a:gd name="T34" fmla="*/ 0 w 332"/>
                  <a:gd name="T35" fmla="*/ 1 h 374"/>
                  <a:gd name="T36" fmla="*/ 0 w 332"/>
                  <a:gd name="T37" fmla="*/ 1 h 374"/>
                  <a:gd name="T38" fmla="*/ 0 w 332"/>
                  <a:gd name="T39" fmla="*/ 1 h 374"/>
                  <a:gd name="T40" fmla="*/ 0 w 332"/>
                  <a:gd name="T41" fmla="*/ 1 h 374"/>
                  <a:gd name="T42" fmla="*/ 0 w 332"/>
                  <a:gd name="T43" fmla="*/ 1 h 374"/>
                  <a:gd name="T44" fmla="*/ 0 w 332"/>
                  <a:gd name="T45" fmla="*/ 1 h 374"/>
                  <a:gd name="T46" fmla="*/ 0 w 332"/>
                  <a:gd name="T47" fmla="*/ 1 h 374"/>
                  <a:gd name="T48" fmla="*/ 0 w 332"/>
                  <a:gd name="T49" fmla="*/ 1 h 374"/>
                  <a:gd name="T50" fmla="*/ 0 w 332"/>
                  <a:gd name="T51" fmla="*/ 1 h 374"/>
                  <a:gd name="T52" fmla="*/ 0 w 332"/>
                  <a:gd name="T53" fmla="*/ 1 h 374"/>
                  <a:gd name="T54" fmla="*/ 0 w 332"/>
                  <a:gd name="T55" fmla="*/ 1 h 374"/>
                  <a:gd name="T56" fmla="*/ 0 w 332"/>
                  <a:gd name="T57" fmla="*/ 1 h 374"/>
                  <a:gd name="T58" fmla="*/ 0 w 332"/>
                  <a:gd name="T59" fmla="*/ 1 h 374"/>
                  <a:gd name="T60" fmla="*/ 0 w 332"/>
                  <a:gd name="T61" fmla="*/ 1 h 374"/>
                  <a:gd name="T62" fmla="*/ 0 w 332"/>
                  <a:gd name="T63" fmla="*/ 1 h 374"/>
                  <a:gd name="T64" fmla="*/ 0 w 332"/>
                  <a:gd name="T65" fmla="*/ 1 h 374"/>
                  <a:gd name="T66" fmla="*/ 0 w 332"/>
                  <a:gd name="T67" fmla="*/ 0 h 374"/>
                  <a:gd name="T68" fmla="*/ 0 w 332"/>
                  <a:gd name="T69" fmla="*/ 1 h 374"/>
                  <a:gd name="T70" fmla="*/ 0 w 332"/>
                  <a:gd name="T71" fmla="*/ 1 h 374"/>
                  <a:gd name="T72" fmla="*/ 0 w 332"/>
                  <a:gd name="T73" fmla="*/ 1 h 374"/>
                  <a:gd name="T74" fmla="*/ 0 w 332"/>
                  <a:gd name="T75" fmla="*/ 1 h 3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374"/>
                  <a:gd name="T116" fmla="*/ 332 w 332"/>
                  <a:gd name="T117" fmla="*/ 374 h 3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374">
                    <a:moveTo>
                      <a:pt x="100" y="374"/>
                    </a:moveTo>
                    <a:lnTo>
                      <a:pt x="100" y="371"/>
                    </a:lnTo>
                    <a:lnTo>
                      <a:pt x="100" y="368"/>
                    </a:lnTo>
                    <a:lnTo>
                      <a:pt x="101" y="361"/>
                    </a:lnTo>
                    <a:lnTo>
                      <a:pt x="103" y="353"/>
                    </a:lnTo>
                    <a:lnTo>
                      <a:pt x="104" y="343"/>
                    </a:lnTo>
                    <a:lnTo>
                      <a:pt x="108" y="331"/>
                    </a:lnTo>
                    <a:lnTo>
                      <a:pt x="111" y="318"/>
                    </a:lnTo>
                    <a:lnTo>
                      <a:pt x="115" y="306"/>
                    </a:lnTo>
                    <a:lnTo>
                      <a:pt x="117" y="290"/>
                    </a:lnTo>
                    <a:lnTo>
                      <a:pt x="121" y="275"/>
                    </a:lnTo>
                    <a:lnTo>
                      <a:pt x="125" y="260"/>
                    </a:lnTo>
                    <a:lnTo>
                      <a:pt x="132" y="246"/>
                    </a:lnTo>
                    <a:lnTo>
                      <a:pt x="138" y="232"/>
                    </a:lnTo>
                    <a:lnTo>
                      <a:pt x="144" y="219"/>
                    </a:lnTo>
                    <a:lnTo>
                      <a:pt x="150" y="206"/>
                    </a:lnTo>
                    <a:lnTo>
                      <a:pt x="158" y="195"/>
                    </a:lnTo>
                    <a:lnTo>
                      <a:pt x="166" y="183"/>
                    </a:lnTo>
                    <a:lnTo>
                      <a:pt x="176" y="173"/>
                    </a:lnTo>
                    <a:lnTo>
                      <a:pt x="187" y="158"/>
                    </a:lnTo>
                    <a:lnTo>
                      <a:pt x="201" y="146"/>
                    </a:lnTo>
                    <a:lnTo>
                      <a:pt x="213" y="133"/>
                    </a:lnTo>
                    <a:lnTo>
                      <a:pt x="229" y="121"/>
                    </a:lnTo>
                    <a:lnTo>
                      <a:pt x="244" y="108"/>
                    </a:lnTo>
                    <a:lnTo>
                      <a:pt x="259" y="98"/>
                    </a:lnTo>
                    <a:lnTo>
                      <a:pt x="272" y="85"/>
                    </a:lnTo>
                    <a:lnTo>
                      <a:pt x="286" y="75"/>
                    </a:lnTo>
                    <a:lnTo>
                      <a:pt x="297" y="66"/>
                    </a:lnTo>
                    <a:lnTo>
                      <a:pt x="309" y="58"/>
                    </a:lnTo>
                    <a:lnTo>
                      <a:pt x="317" y="52"/>
                    </a:lnTo>
                    <a:lnTo>
                      <a:pt x="324" y="46"/>
                    </a:lnTo>
                    <a:lnTo>
                      <a:pt x="329" y="44"/>
                    </a:lnTo>
                    <a:lnTo>
                      <a:pt x="332" y="44"/>
                    </a:lnTo>
                    <a:lnTo>
                      <a:pt x="288" y="0"/>
                    </a:lnTo>
                    <a:lnTo>
                      <a:pt x="158" y="54"/>
                    </a:lnTo>
                    <a:lnTo>
                      <a:pt x="0" y="368"/>
                    </a:lnTo>
                    <a:lnTo>
                      <a:pt x="100" y="374"/>
                    </a:lnTo>
                    <a:close/>
                  </a:path>
                </a:pathLst>
              </a:custGeom>
              <a:solidFill>
                <a:srgbClr val="0000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38" name="Freeform 94">
                <a:extLst>
                  <a:ext uri="{FF2B5EF4-FFF2-40B4-BE49-F238E27FC236}">
                    <a16:creationId xmlns:a16="http://schemas.microsoft.com/office/drawing/2014/main" id="{E21D26DA-5BD9-648E-BB9D-A8A196EBC751}"/>
                  </a:ext>
                </a:extLst>
              </p:cNvPr>
              <p:cNvSpPr>
                <a:spLocks/>
              </p:cNvSpPr>
              <p:nvPr/>
            </p:nvSpPr>
            <p:spPr bwMode="auto">
              <a:xfrm>
                <a:off x="1683" y="3234"/>
                <a:ext cx="166" cy="211"/>
              </a:xfrm>
              <a:custGeom>
                <a:avLst/>
                <a:gdLst>
                  <a:gd name="T0" fmla="*/ 0 w 333"/>
                  <a:gd name="T1" fmla="*/ 0 h 423"/>
                  <a:gd name="T2" fmla="*/ 0 w 333"/>
                  <a:gd name="T3" fmla="*/ 0 h 423"/>
                  <a:gd name="T4" fmla="*/ 0 w 333"/>
                  <a:gd name="T5" fmla="*/ 0 h 423"/>
                  <a:gd name="T6" fmla="*/ 0 w 333"/>
                  <a:gd name="T7" fmla="*/ 0 h 423"/>
                  <a:gd name="T8" fmla="*/ 0 w 333"/>
                  <a:gd name="T9" fmla="*/ 0 h 423"/>
                  <a:gd name="T10" fmla="*/ 0 w 333"/>
                  <a:gd name="T11" fmla="*/ 0 h 423"/>
                  <a:gd name="T12" fmla="*/ 0 w 333"/>
                  <a:gd name="T13" fmla="*/ 0 h 423"/>
                  <a:gd name="T14" fmla="*/ 0 w 333"/>
                  <a:gd name="T15" fmla="*/ 0 h 423"/>
                  <a:gd name="T16" fmla="*/ 0 w 333"/>
                  <a:gd name="T17" fmla="*/ 0 h 423"/>
                  <a:gd name="T18" fmla="*/ 0 w 333"/>
                  <a:gd name="T19" fmla="*/ 0 h 423"/>
                  <a:gd name="T20" fmla="*/ 0 w 333"/>
                  <a:gd name="T21" fmla="*/ 0 h 423"/>
                  <a:gd name="T22" fmla="*/ 0 w 333"/>
                  <a:gd name="T23" fmla="*/ 0 h 423"/>
                  <a:gd name="T24" fmla="*/ 0 w 333"/>
                  <a:gd name="T25" fmla="*/ 0 h 423"/>
                  <a:gd name="T26" fmla="*/ 0 w 333"/>
                  <a:gd name="T27" fmla="*/ 0 h 423"/>
                  <a:gd name="T28" fmla="*/ 0 w 333"/>
                  <a:gd name="T29" fmla="*/ 0 h 423"/>
                  <a:gd name="T30" fmla="*/ 0 w 333"/>
                  <a:gd name="T31" fmla="*/ 0 h 423"/>
                  <a:gd name="T32" fmla="*/ 0 w 333"/>
                  <a:gd name="T33" fmla="*/ 0 h 423"/>
                  <a:gd name="T34" fmla="*/ 0 w 333"/>
                  <a:gd name="T35" fmla="*/ 0 h 423"/>
                  <a:gd name="T36" fmla="*/ 0 w 333"/>
                  <a:gd name="T37" fmla="*/ 0 h 423"/>
                  <a:gd name="T38" fmla="*/ 0 w 333"/>
                  <a:gd name="T39" fmla="*/ 0 h 423"/>
                  <a:gd name="T40" fmla="*/ 0 w 333"/>
                  <a:gd name="T41" fmla="*/ 0 h 423"/>
                  <a:gd name="T42" fmla="*/ 0 w 333"/>
                  <a:gd name="T43" fmla="*/ 0 h 423"/>
                  <a:gd name="T44" fmla="*/ 0 w 333"/>
                  <a:gd name="T45" fmla="*/ 0 h 423"/>
                  <a:gd name="T46" fmla="*/ 0 w 333"/>
                  <a:gd name="T47" fmla="*/ 0 h 423"/>
                  <a:gd name="T48" fmla="*/ 0 w 333"/>
                  <a:gd name="T49" fmla="*/ 0 h 423"/>
                  <a:gd name="T50" fmla="*/ 0 w 333"/>
                  <a:gd name="T51" fmla="*/ 0 h 423"/>
                  <a:gd name="T52" fmla="*/ 0 w 333"/>
                  <a:gd name="T53" fmla="*/ 0 h 423"/>
                  <a:gd name="T54" fmla="*/ 0 w 333"/>
                  <a:gd name="T55" fmla="*/ 0 h 423"/>
                  <a:gd name="T56" fmla="*/ 0 w 333"/>
                  <a:gd name="T57" fmla="*/ 0 h 423"/>
                  <a:gd name="T58" fmla="*/ 0 w 333"/>
                  <a:gd name="T59" fmla="*/ 0 h 423"/>
                  <a:gd name="T60" fmla="*/ 0 w 333"/>
                  <a:gd name="T61" fmla="*/ 0 h 423"/>
                  <a:gd name="T62" fmla="*/ 0 w 333"/>
                  <a:gd name="T63" fmla="*/ 0 h 423"/>
                  <a:gd name="T64" fmla="*/ 0 w 333"/>
                  <a:gd name="T65" fmla="*/ 0 h 423"/>
                  <a:gd name="T66" fmla="*/ 0 w 333"/>
                  <a:gd name="T67" fmla="*/ 0 h 423"/>
                  <a:gd name="T68" fmla="*/ 0 w 333"/>
                  <a:gd name="T69" fmla="*/ 0 h 423"/>
                  <a:gd name="T70" fmla="*/ 0 w 333"/>
                  <a:gd name="T71" fmla="*/ 0 h 423"/>
                  <a:gd name="T72" fmla="*/ 0 w 333"/>
                  <a:gd name="T73" fmla="*/ 0 h 423"/>
                  <a:gd name="T74" fmla="*/ 0 w 333"/>
                  <a:gd name="T75" fmla="*/ 0 h 423"/>
                  <a:gd name="T76" fmla="*/ 0 w 333"/>
                  <a:gd name="T77" fmla="*/ 0 h 4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33"/>
                  <a:gd name="T118" fmla="*/ 0 h 423"/>
                  <a:gd name="T119" fmla="*/ 333 w 333"/>
                  <a:gd name="T120" fmla="*/ 423 h 4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33" h="423">
                    <a:moveTo>
                      <a:pt x="83" y="413"/>
                    </a:moveTo>
                    <a:lnTo>
                      <a:pt x="83" y="411"/>
                    </a:lnTo>
                    <a:lnTo>
                      <a:pt x="83" y="408"/>
                    </a:lnTo>
                    <a:lnTo>
                      <a:pt x="83" y="402"/>
                    </a:lnTo>
                    <a:lnTo>
                      <a:pt x="85" y="395"/>
                    </a:lnTo>
                    <a:lnTo>
                      <a:pt x="87" y="386"/>
                    </a:lnTo>
                    <a:lnTo>
                      <a:pt x="88" y="375"/>
                    </a:lnTo>
                    <a:lnTo>
                      <a:pt x="90" y="363"/>
                    </a:lnTo>
                    <a:lnTo>
                      <a:pt x="96" y="352"/>
                    </a:lnTo>
                    <a:lnTo>
                      <a:pt x="98" y="337"/>
                    </a:lnTo>
                    <a:lnTo>
                      <a:pt x="102" y="324"/>
                    </a:lnTo>
                    <a:lnTo>
                      <a:pt x="106" y="309"/>
                    </a:lnTo>
                    <a:lnTo>
                      <a:pt x="113" y="296"/>
                    </a:lnTo>
                    <a:lnTo>
                      <a:pt x="118" y="280"/>
                    </a:lnTo>
                    <a:lnTo>
                      <a:pt x="123" y="266"/>
                    </a:lnTo>
                    <a:lnTo>
                      <a:pt x="131" y="253"/>
                    </a:lnTo>
                    <a:lnTo>
                      <a:pt x="139" y="241"/>
                    </a:lnTo>
                    <a:lnTo>
                      <a:pt x="146" y="226"/>
                    </a:lnTo>
                    <a:lnTo>
                      <a:pt x="158" y="212"/>
                    </a:lnTo>
                    <a:lnTo>
                      <a:pt x="169" y="196"/>
                    </a:lnTo>
                    <a:lnTo>
                      <a:pt x="185" y="180"/>
                    </a:lnTo>
                    <a:lnTo>
                      <a:pt x="200" y="163"/>
                    </a:lnTo>
                    <a:lnTo>
                      <a:pt x="215" y="146"/>
                    </a:lnTo>
                    <a:lnTo>
                      <a:pt x="233" y="129"/>
                    </a:lnTo>
                    <a:lnTo>
                      <a:pt x="250" y="115"/>
                    </a:lnTo>
                    <a:lnTo>
                      <a:pt x="265" y="98"/>
                    </a:lnTo>
                    <a:lnTo>
                      <a:pt x="280" y="83"/>
                    </a:lnTo>
                    <a:lnTo>
                      <a:pt x="293" y="71"/>
                    </a:lnTo>
                    <a:lnTo>
                      <a:pt x="306" y="59"/>
                    </a:lnTo>
                    <a:lnTo>
                      <a:pt x="315" y="50"/>
                    </a:lnTo>
                    <a:lnTo>
                      <a:pt x="325" y="44"/>
                    </a:lnTo>
                    <a:lnTo>
                      <a:pt x="330" y="40"/>
                    </a:lnTo>
                    <a:lnTo>
                      <a:pt x="333" y="38"/>
                    </a:lnTo>
                    <a:lnTo>
                      <a:pt x="284" y="0"/>
                    </a:lnTo>
                    <a:lnTo>
                      <a:pt x="217" y="16"/>
                    </a:lnTo>
                    <a:lnTo>
                      <a:pt x="64" y="257"/>
                    </a:lnTo>
                    <a:lnTo>
                      <a:pt x="0" y="423"/>
                    </a:lnTo>
                    <a:lnTo>
                      <a:pt x="83" y="413"/>
                    </a:lnTo>
                    <a:close/>
                  </a:path>
                </a:pathLst>
              </a:custGeom>
              <a:solidFill>
                <a:srgbClr val="0000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39" name="Freeform 95">
                <a:extLst>
                  <a:ext uri="{FF2B5EF4-FFF2-40B4-BE49-F238E27FC236}">
                    <a16:creationId xmlns:a16="http://schemas.microsoft.com/office/drawing/2014/main" id="{CC174C55-A1E6-9355-B8F5-1C2F8FDE6430}"/>
                  </a:ext>
                </a:extLst>
              </p:cNvPr>
              <p:cNvSpPr>
                <a:spLocks/>
              </p:cNvSpPr>
              <p:nvPr/>
            </p:nvSpPr>
            <p:spPr bwMode="auto">
              <a:xfrm>
                <a:off x="1666" y="3224"/>
                <a:ext cx="159" cy="226"/>
              </a:xfrm>
              <a:custGeom>
                <a:avLst/>
                <a:gdLst>
                  <a:gd name="T0" fmla="*/ 1 w 317"/>
                  <a:gd name="T1" fmla="*/ 0 h 453"/>
                  <a:gd name="T2" fmla="*/ 1 w 317"/>
                  <a:gd name="T3" fmla="*/ 0 h 453"/>
                  <a:gd name="T4" fmla="*/ 1 w 317"/>
                  <a:gd name="T5" fmla="*/ 0 h 453"/>
                  <a:gd name="T6" fmla="*/ 1 w 317"/>
                  <a:gd name="T7" fmla="*/ 0 h 453"/>
                  <a:gd name="T8" fmla="*/ 1 w 317"/>
                  <a:gd name="T9" fmla="*/ 0 h 453"/>
                  <a:gd name="T10" fmla="*/ 1 w 317"/>
                  <a:gd name="T11" fmla="*/ 0 h 453"/>
                  <a:gd name="T12" fmla="*/ 1 w 317"/>
                  <a:gd name="T13" fmla="*/ 0 h 453"/>
                  <a:gd name="T14" fmla="*/ 1 w 317"/>
                  <a:gd name="T15" fmla="*/ 0 h 453"/>
                  <a:gd name="T16" fmla="*/ 1 w 317"/>
                  <a:gd name="T17" fmla="*/ 0 h 453"/>
                  <a:gd name="T18" fmla="*/ 1 w 317"/>
                  <a:gd name="T19" fmla="*/ 0 h 453"/>
                  <a:gd name="T20" fmla="*/ 1 w 317"/>
                  <a:gd name="T21" fmla="*/ 0 h 453"/>
                  <a:gd name="T22" fmla="*/ 1 w 317"/>
                  <a:gd name="T23" fmla="*/ 0 h 453"/>
                  <a:gd name="T24" fmla="*/ 1 w 317"/>
                  <a:gd name="T25" fmla="*/ 0 h 453"/>
                  <a:gd name="T26" fmla="*/ 1 w 317"/>
                  <a:gd name="T27" fmla="*/ 0 h 453"/>
                  <a:gd name="T28" fmla="*/ 0 w 317"/>
                  <a:gd name="T29" fmla="*/ 0 h 453"/>
                  <a:gd name="T30" fmla="*/ 0 w 317"/>
                  <a:gd name="T31" fmla="*/ 0 h 453"/>
                  <a:gd name="T32" fmla="*/ 1 w 317"/>
                  <a:gd name="T33" fmla="*/ 0 h 453"/>
                  <a:gd name="T34" fmla="*/ 1 w 317"/>
                  <a:gd name="T35" fmla="*/ 0 h 453"/>
                  <a:gd name="T36" fmla="*/ 1 w 317"/>
                  <a:gd name="T37" fmla="*/ 0 h 453"/>
                  <a:gd name="T38" fmla="*/ 1 w 317"/>
                  <a:gd name="T39" fmla="*/ 0 h 453"/>
                  <a:gd name="T40" fmla="*/ 1 w 317"/>
                  <a:gd name="T41" fmla="*/ 0 h 453"/>
                  <a:gd name="T42" fmla="*/ 1 w 317"/>
                  <a:gd name="T43" fmla="*/ 0 h 453"/>
                  <a:gd name="T44" fmla="*/ 1 w 317"/>
                  <a:gd name="T45" fmla="*/ 0 h 453"/>
                  <a:gd name="T46" fmla="*/ 1 w 317"/>
                  <a:gd name="T47" fmla="*/ 0 h 453"/>
                  <a:gd name="T48" fmla="*/ 1 w 317"/>
                  <a:gd name="T49" fmla="*/ 0 h 453"/>
                  <a:gd name="T50" fmla="*/ 1 w 317"/>
                  <a:gd name="T51" fmla="*/ 0 h 453"/>
                  <a:gd name="T52" fmla="*/ 1 w 317"/>
                  <a:gd name="T53" fmla="*/ 0 h 453"/>
                  <a:gd name="T54" fmla="*/ 1 w 317"/>
                  <a:gd name="T55" fmla="*/ 0 h 453"/>
                  <a:gd name="T56" fmla="*/ 1 w 317"/>
                  <a:gd name="T57" fmla="*/ 0 h 453"/>
                  <a:gd name="T58" fmla="*/ 1 w 317"/>
                  <a:gd name="T59" fmla="*/ 0 h 453"/>
                  <a:gd name="T60" fmla="*/ 1 w 317"/>
                  <a:gd name="T61" fmla="*/ 0 h 453"/>
                  <a:gd name="T62" fmla="*/ 1 w 317"/>
                  <a:gd name="T63" fmla="*/ 0 h 453"/>
                  <a:gd name="T64" fmla="*/ 1 w 317"/>
                  <a:gd name="T65" fmla="*/ 0 h 453"/>
                  <a:gd name="T66" fmla="*/ 1 w 317"/>
                  <a:gd name="T67" fmla="*/ 0 h 4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7"/>
                  <a:gd name="T103" fmla="*/ 0 h 453"/>
                  <a:gd name="T104" fmla="*/ 317 w 317"/>
                  <a:gd name="T105" fmla="*/ 453 h 4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7" h="453">
                    <a:moveTo>
                      <a:pt x="271" y="0"/>
                    </a:moveTo>
                    <a:lnTo>
                      <a:pt x="268" y="0"/>
                    </a:lnTo>
                    <a:lnTo>
                      <a:pt x="266" y="4"/>
                    </a:lnTo>
                    <a:lnTo>
                      <a:pt x="258" y="10"/>
                    </a:lnTo>
                    <a:lnTo>
                      <a:pt x="251" y="17"/>
                    </a:lnTo>
                    <a:lnTo>
                      <a:pt x="241" y="25"/>
                    </a:lnTo>
                    <a:lnTo>
                      <a:pt x="230" y="37"/>
                    </a:lnTo>
                    <a:lnTo>
                      <a:pt x="217" y="50"/>
                    </a:lnTo>
                    <a:lnTo>
                      <a:pt x="205" y="65"/>
                    </a:lnTo>
                    <a:lnTo>
                      <a:pt x="189" y="79"/>
                    </a:lnTo>
                    <a:lnTo>
                      <a:pt x="175" y="98"/>
                    </a:lnTo>
                    <a:lnTo>
                      <a:pt x="160" y="116"/>
                    </a:lnTo>
                    <a:lnTo>
                      <a:pt x="145" y="137"/>
                    </a:lnTo>
                    <a:lnTo>
                      <a:pt x="129" y="157"/>
                    </a:lnTo>
                    <a:lnTo>
                      <a:pt x="114" y="179"/>
                    </a:lnTo>
                    <a:lnTo>
                      <a:pt x="98" y="203"/>
                    </a:lnTo>
                    <a:lnTo>
                      <a:pt x="87" y="228"/>
                    </a:lnTo>
                    <a:lnTo>
                      <a:pt x="72" y="252"/>
                    </a:lnTo>
                    <a:lnTo>
                      <a:pt x="60" y="274"/>
                    </a:lnTo>
                    <a:lnTo>
                      <a:pt x="50" y="295"/>
                    </a:lnTo>
                    <a:lnTo>
                      <a:pt x="42" y="319"/>
                    </a:lnTo>
                    <a:lnTo>
                      <a:pt x="33" y="337"/>
                    </a:lnTo>
                    <a:lnTo>
                      <a:pt x="26" y="356"/>
                    </a:lnTo>
                    <a:lnTo>
                      <a:pt x="18" y="373"/>
                    </a:lnTo>
                    <a:lnTo>
                      <a:pt x="14" y="390"/>
                    </a:lnTo>
                    <a:lnTo>
                      <a:pt x="9" y="403"/>
                    </a:lnTo>
                    <a:lnTo>
                      <a:pt x="6" y="415"/>
                    </a:lnTo>
                    <a:lnTo>
                      <a:pt x="4" y="427"/>
                    </a:lnTo>
                    <a:lnTo>
                      <a:pt x="2" y="436"/>
                    </a:lnTo>
                    <a:lnTo>
                      <a:pt x="0" y="443"/>
                    </a:lnTo>
                    <a:lnTo>
                      <a:pt x="0" y="448"/>
                    </a:lnTo>
                    <a:lnTo>
                      <a:pt x="0" y="452"/>
                    </a:lnTo>
                    <a:lnTo>
                      <a:pt x="0" y="453"/>
                    </a:lnTo>
                    <a:lnTo>
                      <a:pt x="58" y="447"/>
                    </a:lnTo>
                    <a:lnTo>
                      <a:pt x="58" y="444"/>
                    </a:lnTo>
                    <a:lnTo>
                      <a:pt x="58" y="441"/>
                    </a:lnTo>
                    <a:lnTo>
                      <a:pt x="58" y="436"/>
                    </a:lnTo>
                    <a:lnTo>
                      <a:pt x="59" y="429"/>
                    </a:lnTo>
                    <a:lnTo>
                      <a:pt x="60" y="420"/>
                    </a:lnTo>
                    <a:lnTo>
                      <a:pt x="62" y="411"/>
                    </a:lnTo>
                    <a:lnTo>
                      <a:pt x="64" y="399"/>
                    </a:lnTo>
                    <a:lnTo>
                      <a:pt x="68" y="387"/>
                    </a:lnTo>
                    <a:lnTo>
                      <a:pt x="71" y="373"/>
                    </a:lnTo>
                    <a:lnTo>
                      <a:pt x="76" y="357"/>
                    </a:lnTo>
                    <a:lnTo>
                      <a:pt x="81" y="341"/>
                    </a:lnTo>
                    <a:lnTo>
                      <a:pt x="88" y="323"/>
                    </a:lnTo>
                    <a:lnTo>
                      <a:pt x="96" y="304"/>
                    </a:lnTo>
                    <a:lnTo>
                      <a:pt x="105" y="286"/>
                    </a:lnTo>
                    <a:lnTo>
                      <a:pt x="116" y="266"/>
                    </a:lnTo>
                    <a:lnTo>
                      <a:pt x="129" y="246"/>
                    </a:lnTo>
                    <a:lnTo>
                      <a:pt x="141" y="225"/>
                    </a:lnTo>
                    <a:lnTo>
                      <a:pt x="155" y="203"/>
                    </a:lnTo>
                    <a:lnTo>
                      <a:pt x="170" y="183"/>
                    </a:lnTo>
                    <a:lnTo>
                      <a:pt x="184" y="164"/>
                    </a:lnTo>
                    <a:lnTo>
                      <a:pt x="200" y="143"/>
                    </a:lnTo>
                    <a:lnTo>
                      <a:pt x="216" y="124"/>
                    </a:lnTo>
                    <a:lnTo>
                      <a:pt x="231" y="107"/>
                    </a:lnTo>
                    <a:lnTo>
                      <a:pt x="247" y="92"/>
                    </a:lnTo>
                    <a:lnTo>
                      <a:pt x="260" y="75"/>
                    </a:lnTo>
                    <a:lnTo>
                      <a:pt x="273" y="62"/>
                    </a:lnTo>
                    <a:lnTo>
                      <a:pt x="284" y="50"/>
                    </a:lnTo>
                    <a:lnTo>
                      <a:pt x="296" y="41"/>
                    </a:lnTo>
                    <a:lnTo>
                      <a:pt x="304" y="32"/>
                    </a:lnTo>
                    <a:lnTo>
                      <a:pt x="310" y="27"/>
                    </a:lnTo>
                    <a:lnTo>
                      <a:pt x="314" y="23"/>
                    </a:lnTo>
                    <a:lnTo>
                      <a:pt x="317" y="23"/>
                    </a:lnTo>
                    <a:lnTo>
                      <a:pt x="271" y="0"/>
                    </a:lnTo>
                    <a:close/>
                  </a:path>
                </a:pathLst>
              </a:custGeom>
              <a:solidFill>
                <a:srgbClr val="000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40" name="Freeform 96">
                <a:extLst>
                  <a:ext uri="{FF2B5EF4-FFF2-40B4-BE49-F238E27FC236}">
                    <a16:creationId xmlns:a16="http://schemas.microsoft.com/office/drawing/2014/main" id="{7B718A90-4723-C882-9A49-E3F1243CC13E}"/>
                  </a:ext>
                </a:extLst>
              </p:cNvPr>
              <p:cNvSpPr>
                <a:spLocks/>
              </p:cNvSpPr>
              <p:nvPr/>
            </p:nvSpPr>
            <p:spPr bwMode="auto">
              <a:xfrm>
                <a:off x="1819" y="3376"/>
                <a:ext cx="475" cy="131"/>
              </a:xfrm>
              <a:custGeom>
                <a:avLst/>
                <a:gdLst>
                  <a:gd name="T0" fmla="*/ 0 w 950"/>
                  <a:gd name="T1" fmla="*/ 1 h 262"/>
                  <a:gd name="T2" fmla="*/ 1 w 950"/>
                  <a:gd name="T3" fmla="*/ 1 h 262"/>
                  <a:gd name="T4" fmla="*/ 1 w 950"/>
                  <a:gd name="T5" fmla="*/ 1 h 262"/>
                  <a:gd name="T6" fmla="*/ 1 w 950"/>
                  <a:gd name="T7" fmla="*/ 1 h 262"/>
                  <a:gd name="T8" fmla="*/ 1 w 950"/>
                  <a:gd name="T9" fmla="*/ 1 h 262"/>
                  <a:gd name="T10" fmla="*/ 1 w 950"/>
                  <a:gd name="T11" fmla="*/ 1 h 262"/>
                  <a:gd name="T12" fmla="*/ 1 w 950"/>
                  <a:gd name="T13" fmla="*/ 1 h 262"/>
                  <a:gd name="T14" fmla="*/ 1 w 950"/>
                  <a:gd name="T15" fmla="*/ 1 h 262"/>
                  <a:gd name="T16" fmla="*/ 1 w 950"/>
                  <a:gd name="T17" fmla="*/ 1 h 262"/>
                  <a:gd name="T18" fmla="*/ 1 w 950"/>
                  <a:gd name="T19" fmla="*/ 1 h 262"/>
                  <a:gd name="T20" fmla="*/ 1 w 950"/>
                  <a:gd name="T21" fmla="*/ 1 h 262"/>
                  <a:gd name="T22" fmla="*/ 1 w 950"/>
                  <a:gd name="T23" fmla="*/ 1 h 262"/>
                  <a:gd name="T24" fmla="*/ 1 w 950"/>
                  <a:gd name="T25" fmla="*/ 1 h 262"/>
                  <a:gd name="T26" fmla="*/ 1 w 950"/>
                  <a:gd name="T27" fmla="*/ 1 h 262"/>
                  <a:gd name="T28" fmla="*/ 1 w 950"/>
                  <a:gd name="T29" fmla="*/ 1 h 262"/>
                  <a:gd name="T30" fmla="*/ 1 w 950"/>
                  <a:gd name="T31" fmla="*/ 1 h 262"/>
                  <a:gd name="T32" fmla="*/ 1 w 950"/>
                  <a:gd name="T33" fmla="*/ 1 h 262"/>
                  <a:gd name="T34" fmla="*/ 1 w 950"/>
                  <a:gd name="T35" fmla="*/ 1 h 262"/>
                  <a:gd name="T36" fmla="*/ 1 w 950"/>
                  <a:gd name="T37" fmla="*/ 1 h 262"/>
                  <a:gd name="T38" fmla="*/ 1 w 950"/>
                  <a:gd name="T39" fmla="*/ 0 h 262"/>
                  <a:gd name="T40" fmla="*/ 1 w 950"/>
                  <a:gd name="T41" fmla="*/ 0 h 262"/>
                  <a:gd name="T42" fmla="*/ 1 w 950"/>
                  <a:gd name="T43" fmla="*/ 0 h 262"/>
                  <a:gd name="T44" fmla="*/ 2 w 950"/>
                  <a:gd name="T45" fmla="*/ 0 h 262"/>
                  <a:gd name="T46" fmla="*/ 2 w 950"/>
                  <a:gd name="T47" fmla="*/ 0 h 262"/>
                  <a:gd name="T48" fmla="*/ 2 w 950"/>
                  <a:gd name="T49" fmla="*/ 1 h 262"/>
                  <a:gd name="T50" fmla="*/ 2 w 950"/>
                  <a:gd name="T51" fmla="*/ 1 h 262"/>
                  <a:gd name="T52" fmla="*/ 2 w 950"/>
                  <a:gd name="T53" fmla="*/ 1 h 262"/>
                  <a:gd name="T54" fmla="*/ 2 w 950"/>
                  <a:gd name="T55" fmla="*/ 1 h 262"/>
                  <a:gd name="T56" fmla="*/ 2 w 950"/>
                  <a:gd name="T57" fmla="*/ 1 h 262"/>
                  <a:gd name="T58" fmla="*/ 2 w 950"/>
                  <a:gd name="T59" fmla="*/ 1 h 262"/>
                  <a:gd name="T60" fmla="*/ 2 w 950"/>
                  <a:gd name="T61" fmla="*/ 1 h 262"/>
                  <a:gd name="T62" fmla="*/ 2 w 950"/>
                  <a:gd name="T63" fmla="*/ 1 h 262"/>
                  <a:gd name="T64" fmla="*/ 2 w 950"/>
                  <a:gd name="T65" fmla="*/ 1 h 262"/>
                  <a:gd name="T66" fmla="*/ 2 w 950"/>
                  <a:gd name="T67" fmla="*/ 1 h 262"/>
                  <a:gd name="T68" fmla="*/ 2 w 950"/>
                  <a:gd name="T69" fmla="*/ 1 h 262"/>
                  <a:gd name="T70" fmla="*/ 2 w 950"/>
                  <a:gd name="T71" fmla="*/ 1 h 262"/>
                  <a:gd name="T72" fmla="*/ 2 w 950"/>
                  <a:gd name="T73" fmla="*/ 1 h 262"/>
                  <a:gd name="T74" fmla="*/ 2 w 950"/>
                  <a:gd name="T75" fmla="*/ 1 h 262"/>
                  <a:gd name="T76" fmla="*/ 2 w 950"/>
                  <a:gd name="T77" fmla="*/ 1 h 262"/>
                  <a:gd name="T78" fmla="*/ 2 w 950"/>
                  <a:gd name="T79" fmla="*/ 1 h 262"/>
                  <a:gd name="T80" fmla="*/ 2 w 950"/>
                  <a:gd name="T81" fmla="*/ 1 h 262"/>
                  <a:gd name="T82" fmla="*/ 2 w 950"/>
                  <a:gd name="T83" fmla="*/ 1 h 262"/>
                  <a:gd name="T84" fmla="*/ 2 w 950"/>
                  <a:gd name="T85" fmla="*/ 1 h 262"/>
                  <a:gd name="T86" fmla="*/ 2 w 950"/>
                  <a:gd name="T87" fmla="*/ 1 h 262"/>
                  <a:gd name="T88" fmla="*/ 2 w 950"/>
                  <a:gd name="T89" fmla="*/ 1 h 262"/>
                  <a:gd name="T90" fmla="*/ 2 w 950"/>
                  <a:gd name="T91" fmla="*/ 1 h 262"/>
                  <a:gd name="T92" fmla="*/ 2 w 950"/>
                  <a:gd name="T93" fmla="*/ 1 h 262"/>
                  <a:gd name="T94" fmla="*/ 2 w 950"/>
                  <a:gd name="T95" fmla="*/ 1 h 262"/>
                  <a:gd name="T96" fmla="*/ 1 w 950"/>
                  <a:gd name="T97" fmla="*/ 1 h 262"/>
                  <a:gd name="T98" fmla="*/ 1 w 950"/>
                  <a:gd name="T99" fmla="*/ 1 h 262"/>
                  <a:gd name="T100" fmla="*/ 0 w 950"/>
                  <a:gd name="T101" fmla="*/ 1 h 262"/>
                  <a:gd name="T102" fmla="*/ 0 w 950"/>
                  <a:gd name="T103" fmla="*/ 1 h 26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50"/>
                  <a:gd name="T157" fmla="*/ 0 h 262"/>
                  <a:gd name="T158" fmla="*/ 950 w 950"/>
                  <a:gd name="T159" fmla="*/ 262 h 26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50" h="262">
                    <a:moveTo>
                      <a:pt x="0" y="203"/>
                    </a:moveTo>
                    <a:lnTo>
                      <a:pt x="3" y="200"/>
                    </a:lnTo>
                    <a:lnTo>
                      <a:pt x="13" y="194"/>
                    </a:lnTo>
                    <a:lnTo>
                      <a:pt x="30" y="185"/>
                    </a:lnTo>
                    <a:lnTo>
                      <a:pt x="53" y="174"/>
                    </a:lnTo>
                    <a:lnTo>
                      <a:pt x="78" y="158"/>
                    </a:lnTo>
                    <a:lnTo>
                      <a:pt x="108" y="144"/>
                    </a:lnTo>
                    <a:lnTo>
                      <a:pt x="140" y="127"/>
                    </a:lnTo>
                    <a:lnTo>
                      <a:pt x="174" y="111"/>
                    </a:lnTo>
                    <a:lnTo>
                      <a:pt x="208" y="93"/>
                    </a:lnTo>
                    <a:lnTo>
                      <a:pt x="242" y="74"/>
                    </a:lnTo>
                    <a:lnTo>
                      <a:pt x="276" y="58"/>
                    </a:lnTo>
                    <a:lnTo>
                      <a:pt x="309" y="44"/>
                    </a:lnTo>
                    <a:lnTo>
                      <a:pt x="337" y="29"/>
                    </a:lnTo>
                    <a:lnTo>
                      <a:pt x="363" y="19"/>
                    </a:lnTo>
                    <a:lnTo>
                      <a:pt x="386" y="11"/>
                    </a:lnTo>
                    <a:lnTo>
                      <a:pt x="403" y="8"/>
                    </a:lnTo>
                    <a:lnTo>
                      <a:pt x="417" y="6"/>
                    </a:lnTo>
                    <a:lnTo>
                      <a:pt x="434" y="3"/>
                    </a:lnTo>
                    <a:lnTo>
                      <a:pt x="454" y="0"/>
                    </a:lnTo>
                    <a:lnTo>
                      <a:pt x="476" y="0"/>
                    </a:lnTo>
                    <a:lnTo>
                      <a:pt x="500" y="0"/>
                    </a:lnTo>
                    <a:lnTo>
                      <a:pt x="524" y="0"/>
                    </a:lnTo>
                    <a:lnTo>
                      <a:pt x="550" y="0"/>
                    </a:lnTo>
                    <a:lnTo>
                      <a:pt x="578" y="4"/>
                    </a:lnTo>
                    <a:lnTo>
                      <a:pt x="604" y="6"/>
                    </a:lnTo>
                    <a:lnTo>
                      <a:pt x="630" y="8"/>
                    </a:lnTo>
                    <a:lnTo>
                      <a:pt x="657" y="11"/>
                    </a:lnTo>
                    <a:lnTo>
                      <a:pt x="683" y="16"/>
                    </a:lnTo>
                    <a:lnTo>
                      <a:pt x="707" y="20"/>
                    </a:lnTo>
                    <a:lnTo>
                      <a:pt x="730" y="28"/>
                    </a:lnTo>
                    <a:lnTo>
                      <a:pt x="750" y="33"/>
                    </a:lnTo>
                    <a:lnTo>
                      <a:pt x="771" y="43"/>
                    </a:lnTo>
                    <a:lnTo>
                      <a:pt x="785" y="50"/>
                    </a:lnTo>
                    <a:lnTo>
                      <a:pt x="801" y="57"/>
                    </a:lnTo>
                    <a:lnTo>
                      <a:pt x="816" y="65"/>
                    </a:lnTo>
                    <a:lnTo>
                      <a:pt x="829" y="71"/>
                    </a:lnTo>
                    <a:lnTo>
                      <a:pt x="839" y="78"/>
                    </a:lnTo>
                    <a:lnTo>
                      <a:pt x="850" y="83"/>
                    </a:lnTo>
                    <a:lnTo>
                      <a:pt x="858" y="89"/>
                    </a:lnTo>
                    <a:lnTo>
                      <a:pt x="867" y="95"/>
                    </a:lnTo>
                    <a:lnTo>
                      <a:pt x="874" y="99"/>
                    </a:lnTo>
                    <a:lnTo>
                      <a:pt x="880" y="103"/>
                    </a:lnTo>
                    <a:lnTo>
                      <a:pt x="885" y="106"/>
                    </a:lnTo>
                    <a:lnTo>
                      <a:pt x="889" y="110"/>
                    </a:lnTo>
                    <a:lnTo>
                      <a:pt x="895" y="114"/>
                    </a:lnTo>
                    <a:lnTo>
                      <a:pt x="896" y="116"/>
                    </a:lnTo>
                    <a:lnTo>
                      <a:pt x="950" y="239"/>
                    </a:lnTo>
                    <a:lnTo>
                      <a:pt x="466" y="143"/>
                    </a:lnTo>
                    <a:lnTo>
                      <a:pt x="9" y="262"/>
                    </a:lnTo>
                    <a:lnTo>
                      <a:pt x="0" y="203"/>
                    </a:lnTo>
                    <a:close/>
                  </a:path>
                </a:pathLst>
              </a:custGeom>
              <a:solidFill>
                <a:srgbClr val="5E73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41" name="Freeform 97">
                <a:extLst>
                  <a:ext uri="{FF2B5EF4-FFF2-40B4-BE49-F238E27FC236}">
                    <a16:creationId xmlns:a16="http://schemas.microsoft.com/office/drawing/2014/main" id="{5B936D37-6A13-54C6-2C4E-F901660FE516}"/>
                  </a:ext>
                </a:extLst>
              </p:cNvPr>
              <p:cNvSpPr>
                <a:spLocks/>
              </p:cNvSpPr>
              <p:nvPr/>
            </p:nvSpPr>
            <p:spPr bwMode="auto">
              <a:xfrm>
                <a:off x="1552" y="3262"/>
                <a:ext cx="250" cy="114"/>
              </a:xfrm>
              <a:custGeom>
                <a:avLst/>
                <a:gdLst>
                  <a:gd name="T0" fmla="*/ 1 w 500"/>
                  <a:gd name="T1" fmla="*/ 1 h 227"/>
                  <a:gd name="T2" fmla="*/ 1 w 500"/>
                  <a:gd name="T3" fmla="*/ 1 h 227"/>
                  <a:gd name="T4" fmla="*/ 1 w 500"/>
                  <a:gd name="T5" fmla="*/ 1 h 227"/>
                  <a:gd name="T6" fmla="*/ 1 w 500"/>
                  <a:gd name="T7" fmla="*/ 1 h 227"/>
                  <a:gd name="T8" fmla="*/ 1 w 500"/>
                  <a:gd name="T9" fmla="*/ 1 h 227"/>
                  <a:gd name="T10" fmla="*/ 1 w 500"/>
                  <a:gd name="T11" fmla="*/ 1 h 227"/>
                  <a:gd name="T12" fmla="*/ 1 w 500"/>
                  <a:gd name="T13" fmla="*/ 1 h 227"/>
                  <a:gd name="T14" fmla="*/ 1 w 500"/>
                  <a:gd name="T15" fmla="*/ 1 h 227"/>
                  <a:gd name="T16" fmla="*/ 1 w 500"/>
                  <a:gd name="T17" fmla="*/ 1 h 227"/>
                  <a:gd name="T18" fmla="*/ 1 w 500"/>
                  <a:gd name="T19" fmla="*/ 1 h 227"/>
                  <a:gd name="T20" fmla="*/ 1 w 500"/>
                  <a:gd name="T21" fmla="*/ 1 h 227"/>
                  <a:gd name="T22" fmla="*/ 1 w 500"/>
                  <a:gd name="T23" fmla="*/ 1 h 227"/>
                  <a:gd name="T24" fmla="*/ 1 w 500"/>
                  <a:gd name="T25" fmla="*/ 1 h 227"/>
                  <a:gd name="T26" fmla="*/ 1 w 500"/>
                  <a:gd name="T27" fmla="*/ 1 h 227"/>
                  <a:gd name="T28" fmla="*/ 1 w 500"/>
                  <a:gd name="T29" fmla="*/ 1 h 227"/>
                  <a:gd name="T30" fmla="*/ 1 w 500"/>
                  <a:gd name="T31" fmla="*/ 1 h 227"/>
                  <a:gd name="T32" fmla="*/ 1 w 500"/>
                  <a:gd name="T33" fmla="*/ 1 h 227"/>
                  <a:gd name="T34" fmla="*/ 1 w 500"/>
                  <a:gd name="T35" fmla="*/ 1 h 227"/>
                  <a:gd name="T36" fmla="*/ 1 w 500"/>
                  <a:gd name="T37" fmla="*/ 1 h 227"/>
                  <a:gd name="T38" fmla="*/ 1 w 500"/>
                  <a:gd name="T39" fmla="*/ 1 h 227"/>
                  <a:gd name="T40" fmla="*/ 1 w 500"/>
                  <a:gd name="T41" fmla="*/ 1 h 227"/>
                  <a:gd name="T42" fmla="*/ 1 w 500"/>
                  <a:gd name="T43" fmla="*/ 1 h 227"/>
                  <a:gd name="T44" fmla="*/ 1 w 500"/>
                  <a:gd name="T45" fmla="*/ 1 h 227"/>
                  <a:gd name="T46" fmla="*/ 1 w 500"/>
                  <a:gd name="T47" fmla="*/ 1 h 227"/>
                  <a:gd name="T48" fmla="*/ 1 w 500"/>
                  <a:gd name="T49" fmla="*/ 1 h 227"/>
                  <a:gd name="T50" fmla="*/ 1 w 500"/>
                  <a:gd name="T51" fmla="*/ 1 h 227"/>
                  <a:gd name="T52" fmla="*/ 1 w 500"/>
                  <a:gd name="T53" fmla="*/ 1 h 227"/>
                  <a:gd name="T54" fmla="*/ 1 w 500"/>
                  <a:gd name="T55" fmla="*/ 1 h 227"/>
                  <a:gd name="T56" fmla="*/ 1 w 500"/>
                  <a:gd name="T57" fmla="*/ 1 h 227"/>
                  <a:gd name="T58" fmla="*/ 1 w 500"/>
                  <a:gd name="T59" fmla="*/ 1 h 227"/>
                  <a:gd name="T60" fmla="*/ 1 w 500"/>
                  <a:gd name="T61" fmla="*/ 1 h 227"/>
                  <a:gd name="T62" fmla="*/ 1 w 500"/>
                  <a:gd name="T63" fmla="*/ 1 h 227"/>
                  <a:gd name="T64" fmla="*/ 1 w 500"/>
                  <a:gd name="T65" fmla="*/ 1 h 227"/>
                  <a:gd name="T66" fmla="*/ 1 w 500"/>
                  <a:gd name="T67" fmla="*/ 1 h 227"/>
                  <a:gd name="T68" fmla="*/ 0 w 500"/>
                  <a:gd name="T69" fmla="*/ 1 h 227"/>
                  <a:gd name="T70" fmla="*/ 1 w 500"/>
                  <a:gd name="T71" fmla="*/ 1 h 227"/>
                  <a:gd name="T72" fmla="*/ 1 w 500"/>
                  <a:gd name="T73" fmla="*/ 0 h 227"/>
                  <a:gd name="T74" fmla="*/ 1 w 500"/>
                  <a:gd name="T75" fmla="*/ 1 h 227"/>
                  <a:gd name="T76" fmla="*/ 1 w 500"/>
                  <a:gd name="T77" fmla="*/ 1 h 2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0"/>
                  <a:gd name="T118" fmla="*/ 0 h 227"/>
                  <a:gd name="T119" fmla="*/ 500 w 500"/>
                  <a:gd name="T120" fmla="*/ 227 h 22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0" h="227">
                    <a:moveTo>
                      <a:pt x="500" y="54"/>
                    </a:moveTo>
                    <a:lnTo>
                      <a:pt x="450" y="97"/>
                    </a:lnTo>
                    <a:lnTo>
                      <a:pt x="447" y="96"/>
                    </a:lnTo>
                    <a:lnTo>
                      <a:pt x="441" y="94"/>
                    </a:lnTo>
                    <a:lnTo>
                      <a:pt x="430" y="94"/>
                    </a:lnTo>
                    <a:lnTo>
                      <a:pt x="418" y="94"/>
                    </a:lnTo>
                    <a:lnTo>
                      <a:pt x="402" y="93"/>
                    </a:lnTo>
                    <a:lnTo>
                      <a:pt x="384" y="92"/>
                    </a:lnTo>
                    <a:lnTo>
                      <a:pt x="364" y="92"/>
                    </a:lnTo>
                    <a:lnTo>
                      <a:pt x="345" y="93"/>
                    </a:lnTo>
                    <a:lnTo>
                      <a:pt x="321" y="93"/>
                    </a:lnTo>
                    <a:lnTo>
                      <a:pt x="299" y="93"/>
                    </a:lnTo>
                    <a:lnTo>
                      <a:pt x="275" y="94"/>
                    </a:lnTo>
                    <a:lnTo>
                      <a:pt x="254" y="97"/>
                    </a:lnTo>
                    <a:lnTo>
                      <a:pt x="233" y="100"/>
                    </a:lnTo>
                    <a:lnTo>
                      <a:pt x="213" y="104"/>
                    </a:lnTo>
                    <a:lnTo>
                      <a:pt x="195" y="109"/>
                    </a:lnTo>
                    <a:lnTo>
                      <a:pt x="180" y="117"/>
                    </a:lnTo>
                    <a:lnTo>
                      <a:pt x="166" y="122"/>
                    </a:lnTo>
                    <a:lnTo>
                      <a:pt x="151" y="131"/>
                    </a:lnTo>
                    <a:lnTo>
                      <a:pt x="135" y="139"/>
                    </a:lnTo>
                    <a:lnTo>
                      <a:pt x="122" y="150"/>
                    </a:lnTo>
                    <a:lnTo>
                      <a:pt x="108" y="159"/>
                    </a:lnTo>
                    <a:lnTo>
                      <a:pt x="95" y="168"/>
                    </a:lnTo>
                    <a:lnTo>
                      <a:pt x="81" y="177"/>
                    </a:lnTo>
                    <a:lnTo>
                      <a:pt x="70" y="187"/>
                    </a:lnTo>
                    <a:lnTo>
                      <a:pt x="58" y="193"/>
                    </a:lnTo>
                    <a:lnTo>
                      <a:pt x="49" y="201"/>
                    </a:lnTo>
                    <a:lnTo>
                      <a:pt x="39" y="209"/>
                    </a:lnTo>
                    <a:lnTo>
                      <a:pt x="33" y="216"/>
                    </a:lnTo>
                    <a:lnTo>
                      <a:pt x="26" y="219"/>
                    </a:lnTo>
                    <a:lnTo>
                      <a:pt x="22" y="223"/>
                    </a:lnTo>
                    <a:lnTo>
                      <a:pt x="18" y="226"/>
                    </a:lnTo>
                    <a:lnTo>
                      <a:pt x="18" y="227"/>
                    </a:lnTo>
                    <a:lnTo>
                      <a:pt x="0" y="223"/>
                    </a:lnTo>
                    <a:lnTo>
                      <a:pt x="67" y="148"/>
                    </a:lnTo>
                    <a:lnTo>
                      <a:pt x="289" y="0"/>
                    </a:lnTo>
                    <a:lnTo>
                      <a:pt x="500" y="54"/>
                    </a:lnTo>
                    <a:close/>
                  </a:path>
                </a:pathLst>
              </a:custGeom>
              <a:solidFill>
                <a:srgbClr val="5E73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42" name="Freeform 98">
                <a:extLst>
                  <a:ext uri="{FF2B5EF4-FFF2-40B4-BE49-F238E27FC236}">
                    <a16:creationId xmlns:a16="http://schemas.microsoft.com/office/drawing/2014/main" id="{53A2FB3C-F047-1FFF-62FD-125D516D2211}"/>
                  </a:ext>
                </a:extLst>
              </p:cNvPr>
              <p:cNvSpPr>
                <a:spLocks/>
              </p:cNvSpPr>
              <p:nvPr/>
            </p:nvSpPr>
            <p:spPr bwMode="auto">
              <a:xfrm>
                <a:off x="1819" y="3399"/>
                <a:ext cx="509" cy="170"/>
              </a:xfrm>
              <a:custGeom>
                <a:avLst/>
                <a:gdLst>
                  <a:gd name="T0" fmla="*/ 0 w 1018"/>
                  <a:gd name="T1" fmla="*/ 0 h 341"/>
                  <a:gd name="T2" fmla="*/ 1 w 1018"/>
                  <a:gd name="T3" fmla="*/ 0 h 341"/>
                  <a:gd name="T4" fmla="*/ 1 w 1018"/>
                  <a:gd name="T5" fmla="*/ 0 h 341"/>
                  <a:gd name="T6" fmla="*/ 1 w 1018"/>
                  <a:gd name="T7" fmla="*/ 0 h 341"/>
                  <a:gd name="T8" fmla="*/ 1 w 1018"/>
                  <a:gd name="T9" fmla="*/ 0 h 341"/>
                  <a:gd name="T10" fmla="*/ 1 w 1018"/>
                  <a:gd name="T11" fmla="*/ 0 h 341"/>
                  <a:gd name="T12" fmla="*/ 1 w 1018"/>
                  <a:gd name="T13" fmla="*/ 0 h 341"/>
                  <a:gd name="T14" fmla="*/ 1 w 1018"/>
                  <a:gd name="T15" fmla="*/ 0 h 341"/>
                  <a:gd name="T16" fmla="*/ 1 w 1018"/>
                  <a:gd name="T17" fmla="*/ 0 h 341"/>
                  <a:gd name="T18" fmla="*/ 1 w 1018"/>
                  <a:gd name="T19" fmla="*/ 0 h 341"/>
                  <a:gd name="T20" fmla="*/ 1 w 1018"/>
                  <a:gd name="T21" fmla="*/ 0 h 341"/>
                  <a:gd name="T22" fmla="*/ 1 w 1018"/>
                  <a:gd name="T23" fmla="*/ 0 h 341"/>
                  <a:gd name="T24" fmla="*/ 1 w 1018"/>
                  <a:gd name="T25" fmla="*/ 0 h 341"/>
                  <a:gd name="T26" fmla="*/ 1 w 1018"/>
                  <a:gd name="T27" fmla="*/ 0 h 341"/>
                  <a:gd name="T28" fmla="*/ 1 w 1018"/>
                  <a:gd name="T29" fmla="*/ 0 h 341"/>
                  <a:gd name="T30" fmla="*/ 1 w 1018"/>
                  <a:gd name="T31" fmla="*/ 0 h 341"/>
                  <a:gd name="T32" fmla="*/ 1 w 1018"/>
                  <a:gd name="T33" fmla="*/ 0 h 341"/>
                  <a:gd name="T34" fmla="*/ 1 w 1018"/>
                  <a:gd name="T35" fmla="*/ 0 h 341"/>
                  <a:gd name="T36" fmla="*/ 1 w 1018"/>
                  <a:gd name="T37" fmla="*/ 0 h 341"/>
                  <a:gd name="T38" fmla="*/ 1 w 1018"/>
                  <a:gd name="T39" fmla="*/ 0 h 341"/>
                  <a:gd name="T40" fmla="*/ 1 w 1018"/>
                  <a:gd name="T41" fmla="*/ 0 h 341"/>
                  <a:gd name="T42" fmla="*/ 2 w 1018"/>
                  <a:gd name="T43" fmla="*/ 0 h 341"/>
                  <a:gd name="T44" fmla="*/ 2 w 1018"/>
                  <a:gd name="T45" fmla="*/ 0 h 341"/>
                  <a:gd name="T46" fmla="*/ 2 w 1018"/>
                  <a:gd name="T47" fmla="*/ 0 h 341"/>
                  <a:gd name="T48" fmla="*/ 2 w 1018"/>
                  <a:gd name="T49" fmla="*/ 0 h 341"/>
                  <a:gd name="T50" fmla="*/ 2 w 1018"/>
                  <a:gd name="T51" fmla="*/ 0 h 341"/>
                  <a:gd name="T52" fmla="*/ 2 w 1018"/>
                  <a:gd name="T53" fmla="*/ 0 h 341"/>
                  <a:gd name="T54" fmla="*/ 2 w 1018"/>
                  <a:gd name="T55" fmla="*/ 0 h 341"/>
                  <a:gd name="T56" fmla="*/ 2 w 1018"/>
                  <a:gd name="T57" fmla="*/ 0 h 341"/>
                  <a:gd name="T58" fmla="*/ 2 w 1018"/>
                  <a:gd name="T59" fmla="*/ 0 h 341"/>
                  <a:gd name="T60" fmla="*/ 2 w 1018"/>
                  <a:gd name="T61" fmla="*/ 0 h 341"/>
                  <a:gd name="T62" fmla="*/ 2 w 1018"/>
                  <a:gd name="T63" fmla="*/ 0 h 341"/>
                  <a:gd name="T64" fmla="*/ 2 w 1018"/>
                  <a:gd name="T65" fmla="*/ 0 h 341"/>
                  <a:gd name="T66" fmla="*/ 2 w 1018"/>
                  <a:gd name="T67" fmla="*/ 0 h 341"/>
                  <a:gd name="T68" fmla="*/ 2 w 1018"/>
                  <a:gd name="T69" fmla="*/ 0 h 341"/>
                  <a:gd name="T70" fmla="*/ 2 w 1018"/>
                  <a:gd name="T71" fmla="*/ 0 h 341"/>
                  <a:gd name="T72" fmla="*/ 2 w 1018"/>
                  <a:gd name="T73" fmla="*/ 0 h 341"/>
                  <a:gd name="T74" fmla="*/ 1 w 1018"/>
                  <a:gd name="T75" fmla="*/ 0 h 341"/>
                  <a:gd name="T76" fmla="*/ 0 w 1018"/>
                  <a:gd name="T77" fmla="*/ 0 h 341"/>
                  <a:gd name="T78" fmla="*/ 0 w 1018"/>
                  <a:gd name="T79" fmla="*/ 0 h 3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18"/>
                  <a:gd name="T121" fmla="*/ 0 h 341"/>
                  <a:gd name="T122" fmla="*/ 1018 w 1018"/>
                  <a:gd name="T123" fmla="*/ 341 h 34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18" h="341">
                    <a:moveTo>
                      <a:pt x="0" y="190"/>
                    </a:moveTo>
                    <a:lnTo>
                      <a:pt x="3" y="186"/>
                    </a:lnTo>
                    <a:lnTo>
                      <a:pt x="15" y="181"/>
                    </a:lnTo>
                    <a:lnTo>
                      <a:pt x="30" y="172"/>
                    </a:lnTo>
                    <a:lnTo>
                      <a:pt x="53" y="162"/>
                    </a:lnTo>
                    <a:lnTo>
                      <a:pt x="80" y="148"/>
                    </a:lnTo>
                    <a:lnTo>
                      <a:pt x="109" y="133"/>
                    </a:lnTo>
                    <a:lnTo>
                      <a:pt x="142" y="118"/>
                    </a:lnTo>
                    <a:lnTo>
                      <a:pt x="179" y="102"/>
                    </a:lnTo>
                    <a:lnTo>
                      <a:pt x="213" y="85"/>
                    </a:lnTo>
                    <a:lnTo>
                      <a:pt x="250" y="69"/>
                    </a:lnTo>
                    <a:lnTo>
                      <a:pt x="284" y="53"/>
                    </a:lnTo>
                    <a:lnTo>
                      <a:pt x="318" y="40"/>
                    </a:lnTo>
                    <a:lnTo>
                      <a:pt x="349" y="27"/>
                    </a:lnTo>
                    <a:lnTo>
                      <a:pt x="376" y="16"/>
                    </a:lnTo>
                    <a:lnTo>
                      <a:pt x="400" y="10"/>
                    </a:lnTo>
                    <a:lnTo>
                      <a:pt x="418" y="6"/>
                    </a:lnTo>
                    <a:lnTo>
                      <a:pt x="433" y="3"/>
                    </a:lnTo>
                    <a:lnTo>
                      <a:pt x="453" y="2"/>
                    </a:lnTo>
                    <a:lnTo>
                      <a:pt x="475" y="0"/>
                    </a:lnTo>
                    <a:lnTo>
                      <a:pt x="501" y="3"/>
                    </a:lnTo>
                    <a:lnTo>
                      <a:pt x="528" y="4"/>
                    </a:lnTo>
                    <a:lnTo>
                      <a:pt x="557" y="8"/>
                    </a:lnTo>
                    <a:lnTo>
                      <a:pt x="586" y="11"/>
                    </a:lnTo>
                    <a:lnTo>
                      <a:pt x="616" y="18"/>
                    </a:lnTo>
                    <a:lnTo>
                      <a:pt x="647" y="23"/>
                    </a:lnTo>
                    <a:lnTo>
                      <a:pt x="678" y="29"/>
                    </a:lnTo>
                    <a:lnTo>
                      <a:pt x="708" y="37"/>
                    </a:lnTo>
                    <a:lnTo>
                      <a:pt x="738" y="48"/>
                    </a:lnTo>
                    <a:lnTo>
                      <a:pt x="766" y="57"/>
                    </a:lnTo>
                    <a:lnTo>
                      <a:pt x="793" y="70"/>
                    </a:lnTo>
                    <a:lnTo>
                      <a:pt x="817" y="82"/>
                    </a:lnTo>
                    <a:lnTo>
                      <a:pt x="841" y="97"/>
                    </a:lnTo>
                    <a:lnTo>
                      <a:pt x="988" y="203"/>
                    </a:lnTo>
                    <a:lnTo>
                      <a:pt x="1018" y="341"/>
                    </a:lnTo>
                    <a:lnTo>
                      <a:pt x="918" y="285"/>
                    </a:lnTo>
                    <a:lnTo>
                      <a:pt x="572" y="89"/>
                    </a:lnTo>
                    <a:lnTo>
                      <a:pt x="13" y="240"/>
                    </a:lnTo>
                    <a:lnTo>
                      <a:pt x="0" y="190"/>
                    </a:lnTo>
                    <a:close/>
                  </a:path>
                </a:pathLst>
              </a:custGeom>
              <a:solidFill>
                <a:srgbClr val="0017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43" name="Freeform 99">
                <a:extLst>
                  <a:ext uri="{FF2B5EF4-FFF2-40B4-BE49-F238E27FC236}">
                    <a16:creationId xmlns:a16="http://schemas.microsoft.com/office/drawing/2014/main" id="{4F335A44-7FF0-883F-9FBF-316E711770A0}"/>
                  </a:ext>
                </a:extLst>
              </p:cNvPr>
              <p:cNvSpPr>
                <a:spLocks/>
              </p:cNvSpPr>
              <p:nvPr/>
            </p:nvSpPr>
            <p:spPr bwMode="auto">
              <a:xfrm>
                <a:off x="1822" y="3423"/>
                <a:ext cx="536" cy="218"/>
              </a:xfrm>
              <a:custGeom>
                <a:avLst/>
                <a:gdLst>
                  <a:gd name="T0" fmla="*/ 0 w 1074"/>
                  <a:gd name="T1" fmla="*/ 1 h 436"/>
                  <a:gd name="T2" fmla="*/ 0 w 1074"/>
                  <a:gd name="T3" fmla="*/ 1 h 436"/>
                  <a:gd name="T4" fmla="*/ 0 w 1074"/>
                  <a:gd name="T5" fmla="*/ 1 h 436"/>
                  <a:gd name="T6" fmla="*/ 0 w 1074"/>
                  <a:gd name="T7" fmla="*/ 1 h 436"/>
                  <a:gd name="T8" fmla="*/ 0 w 1074"/>
                  <a:gd name="T9" fmla="*/ 1 h 436"/>
                  <a:gd name="T10" fmla="*/ 0 w 1074"/>
                  <a:gd name="T11" fmla="*/ 1 h 436"/>
                  <a:gd name="T12" fmla="*/ 0 w 1074"/>
                  <a:gd name="T13" fmla="*/ 1 h 436"/>
                  <a:gd name="T14" fmla="*/ 0 w 1074"/>
                  <a:gd name="T15" fmla="*/ 1 h 436"/>
                  <a:gd name="T16" fmla="*/ 0 w 1074"/>
                  <a:gd name="T17" fmla="*/ 1 h 436"/>
                  <a:gd name="T18" fmla="*/ 0 w 1074"/>
                  <a:gd name="T19" fmla="*/ 1 h 436"/>
                  <a:gd name="T20" fmla="*/ 0 w 1074"/>
                  <a:gd name="T21" fmla="*/ 1 h 436"/>
                  <a:gd name="T22" fmla="*/ 0 w 1074"/>
                  <a:gd name="T23" fmla="*/ 1 h 436"/>
                  <a:gd name="T24" fmla="*/ 0 w 1074"/>
                  <a:gd name="T25" fmla="*/ 1 h 436"/>
                  <a:gd name="T26" fmla="*/ 0 w 1074"/>
                  <a:gd name="T27" fmla="*/ 1 h 436"/>
                  <a:gd name="T28" fmla="*/ 0 w 1074"/>
                  <a:gd name="T29" fmla="*/ 1 h 436"/>
                  <a:gd name="T30" fmla="*/ 0 w 1074"/>
                  <a:gd name="T31" fmla="*/ 1 h 436"/>
                  <a:gd name="T32" fmla="*/ 0 w 1074"/>
                  <a:gd name="T33" fmla="*/ 1 h 436"/>
                  <a:gd name="T34" fmla="*/ 0 w 1074"/>
                  <a:gd name="T35" fmla="*/ 1 h 436"/>
                  <a:gd name="T36" fmla="*/ 0 w 1074"/>
                  <a:gd name="T37" fmla="*/ 1 h 436"/>
                  <a:gd name="T38" fmla="*/ 0 w 1074"/>
                  <a:gd name="T39" fmla="*/ 1 h 436"/>
                  <a:gd name="T40" fmla="*/ 0 w 1074"/>
                  <a:gd name="T41" fmla="*/ 1 h 436"/>
                  <a:gd name="T42" fmla="*/ 0 w 1074"/>
                  <a:gd name="T43" fmla="*/ 0 h 436"/>
                  <a:gd name="T44" fmla="*/ 0 w 1074"/>
                  <a:gd name="T45" fmla="*/ 0 h 436"/>
                  <a:gd name="T46" fmla="*/ 0 w 1074"/>
                  <a:gd name="T47" fmla="*/ 1 h 436"/>
                  <a:gd name="T48" fmla="*/ 1 w 1074"/>
                  <a:gd name="T49" fmla="*/ 1 h 436"/>
                  <a:gd name="T50" fmla="*/ 1 w 1074"/>
                  <a:gd name="T51" fmla="*/ 1 h 436"/>
                  <a:gd name="T52" fmla="*/ 1 w 1074"/>
                  <a:gd name="T53" fmla="*/ 1 h 436"/>
                  <a:gd name="T54" fmla="*/ 1 w 1074"/>
                  <a:gd name="T55" fmla="*/ 1 h 436"/>
                  <a:gd name="T56" fmla="*/ 1 w 1074"/>
                  <a:gd name="T57" fmla="*/ 1 h 436"/>
                  <a:gd name="T58" fmla="*/ 1 w 1074"/>
                  <a:gd name="T59" fmla="*/ 1 h 436"/>
                  <a:gd name="T60" fmla="*/ 1 w 1074"/>
                  <a:gd name="T61" fmla="*/ 1 h 436"/>
                  <a:gd name="T62" fmla="*/ 1 w 1074"/>
                  <a:gd name="T63" fmla="*/ 1 h 436"/>
                  <a:gd name="T64" fmla="*/ 1 w 1074"/>
                  <a:gd name="T65" fmla="*/ 1 h 436"/>
                  <a:gd name="T66" fmla="*/ 1 w 1074"/>
                  <a:gd name="T67" fmla="*/ 1 h 436"/>
                  <a:gd name="T68" fmla="*/ 1 w 1074"/>
                  <a:gd name="T69" fmla="*/ 1 h 436"/>
                  <a:gd name="T70" fmla="*/ 1 w 1074"/>
                  <a:gd name="T71" fmla="*/ 1 h 436"/>
                  <a:gd name="T72" fmla="*/ 1 w 1074"/>
                  <a:gd name="T73" fmla="*/ 1 h 436"/>
                  <a:gd name="T74" fmla="*/ 1 w 1074"/>
                  <a:gd name="T75" fmla="*/ 1 h 436"/>
                  <a:gd name="T76" fmla="*/ 1 w 1074"/>
                  <a:gd name="T77" fmla="*/ 1 h 436"/>
                  <a:gd name="T78" fmla="*/ 1 w 1074"/>
                  <a:gd name="T79" fmla="*/ 1 h 436"/>
                  <a:gd name="T80" fmla="*/ 1 w 1074"/>
                  <a:gd name="T81" fmla="*/ 1 h 436"/>
                  <a:gd name="T82" fmla="*/ 1 w 1074"/>
                  <a:gd name="T83" fmla="*/ 1 h 436"/>
                  <a:gd name="T84" fmla="*/ 1 w 1074"/>
                  <a:gd name="T85" fmla="*/ 1 h 436"/>
                  <a:gd name="T86" fmla="*/ 2 w 1074"/>
                  <a:gd name="T87" fmla="*/ 1 h 436"/>
                  <a:gd name="T88" fmla="*/ 2 w 1074"/>
                  <a:gd name="T89" fmla="*/ 1 h 436"/>
                  <a:gd name="T90" fmla="*/ 2 w 1074"/>
                  <a:gd name="T91" fmla="*/ 1 h 436"/>
                  <a:gd name="T92" fmla="*/ 2 w 1074"/>
                  <a:gd name="T93" fmla="*/ 1 h 436"/>
                  <a:gd name="T94" fmla="*/ 2 w 1074"/>
                  <a:gd name="T95" fmla="*/ 1 h 436"/>
                  <a:gd name="T96" fmla="*/ 2 w 1074"/>
                  <a:gd name="T97" fmla="*/ 1 h 436"/>
                  <a:gd name="T98" fmla="*/ 2 w 1074"/>
                  <a:gd name="T99" fmla="*/ 1 h 436"/>
                  <a:gd name="T100" fmla="*/ 1 w 1074"/>
                  <a:gd name="T101" fmla="*/ 1 h 436"/>
                  <a:gd name="T102" fmla="*/ 1 w 1074"/>
                  <a:gd name="T103" fmla="*/ 1 h 436"/>
                  <a:gd name="T104" fmla="*/ 0 w 1074"/>
                  <a:gd name="T105" fmla="*/ 1 h 436"/>
                  <a:gd name="T106" fmla="*/ 0 w 1074"/>
                  <a:gd name="T107" fmla="*/ 1 h 436"/>
                  <a:gd name="T108" fmla="*/ 0 w 1074"/>
                  <a:gd name="T109" fmla="*/ 1 h 436"/>
                  <a:gd name="T110" fmla="*/ 0 w 1074"/>
                  <a:gd name="T111" fmla="*/ 1 h 4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74"/>
                  <a:gd name="T169" fmla="*/ 0 h 436"/>
                  <a:gd name="T170" fmla="*/ 1074 w 1074"/>
                  <a:gd name="T171" fmla="*/ 436 h 4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74" h="436">
                    <a:moveTo>
                      <a:pt x="0" y="167"/>
                    </a:moveTo>
                    <a:lnTo>
                      <a:pt x="2" y="165"/>
                    </a:lnTo>
                    <a:lnTo>
                      <a:pt x="11" y="162"/>
                    </a:lnTo>
                    <a:lnTo>
                      <a:pt x="23" y="155"/>
                    </a:lnTo>
                    <a:lnTo>
                      <a:pt x="41" y="149"/>
                    </a:lnTo>
                    <a:lnTo>
                      <a:pt x="61" y="140"/>
                    </a:lnTo>
                    <a:lnTo>
                      <a:pt x="86" y="129"/>
                    </a:lnTo>
                    <a:lnTo>
                      <a:pt x="112" y="117"/>
                    </a:lnTo>
                    <a:lnTo>
                      <a:pt x="140" y="108"/>
                    </a:lnTo>
                    <a:lnTo>
                      <a:pt x="167" y="95"/>
                    </a:lnTo>
                    <a:lnTo>
                      <a:pt x="198" y="83"/>
                    </a:lnTo>
                    <a:lnTo>
                      <a:pt x="227" y="71"/>
                    </a:lnTo>
                    <a:lnTo>
                      <a:pt x="256" y="59"/>
                    </a:lnTo>
                    <a:lnTo>
                      <a:pt x="282" y="48"/>
                    </a:lnTo>
                    <a:lnTo>
                      <a:pt x="307" y="38"/>
                    </a:lnTo>
                    <a:lnTo>
                      <a:pt x="328" y="29"/>
                    </a:lnTo>
                    <a:lnTo>
                      <a:pt x="348" y="23"/>
                    </a:lnTo>
                    <a:lnTo>
                      <a:pt x="365" y="16"/>
                    </a:lnTo>
                    <a:lnTo>
                      <a:pt x="383" y="11"/>
                    </a:lnTo>
                    <a:lnTo>
                      <a:pt x="404" y="5"/>
                    </a:lnTo>
                    <a:lnTo>
                      <a:pt x="427" y="3"/>
                    </a:lnTo>
                    <a:lnTo>
                      <a:pt x="448" y="0"/>
                    </a:lnTo>
                    <a:lnTo>
                      <a:pt x="473" y="0"/>
                    </a:lnTo>
                    <a:lnTo>
                      <a:pt x="496" y="1"/>
                    </a:lnTo>
                    <a:lnTo>
                      <a:pt x="524" y="4"/>
                    </a:lnTo>
                    <a:lnTo>
                      <a:pt x="549" y="7"/>
                    </a:lnTo>
                    <a:lnTo>
                      <a:pt x="577" y="11"/>
                    </a:lnTo>
                    <a:lnTo>
                      <a:pt x="604" y="16"/>
                    </a:lnTo>
                    <a:lnTo>
                      <a:pt x="633" y="25"/>
                    </a:lnTo>
                    <a:lnTo>
                      <a:pt x="661" y="33"/>
                    </a:lnTo>
                    <a:lnTo>
                      <a:pt x="691" y="44"/>
                    </a:lnTo>
                    <a:lnTo>
                      <a:pt x="721" y="55"/>
                    </a:lnTo>
                    <a:lnTo>
                      <a:pt x="753" y="70"/>
                    </a:lnTo>
                    <a:lnTo>
                      <a:pt x="780" y="84"/>
                    </a:lnTo>
                    <a:lnTo>
                      <a:pt x="811" y="104"/>
                    </a:lnTo>
                    <a:lnTo>
                      <a:pt x="840" y="125"/>
                    </a:lnTo>
                    <a:lnTo>
                      <a:pt x="869" y="149"/>
                    </a:lnTo>
                    <a:lnTo>
                      <a:pt x="895" y="173"/>
                    </a:lnTo>
                    <a:lnTo>
                      <a:pt x="923" y="196"/>
                    </a:lnTo>
                    <a:lnTo>
                      <a:pt x="948" y="221"/>
                    </a:lnTo>
                    <a:lnTo>
                      <a:pt x="973" y="246"/>
                    </a:lnTo>
                    <a:lnTo>
                      <a:pt x="994" y="270"/>
                    </a:lnTo>
                    <a:lnTo>
                      <a:pt x="1013" y="292"/>
                    </a:lnTo>
                    <a:lnTo>
                      <a:pt x="1030" y="311"/>
                    </a:lnTo>
                    <a:lnTo>
                      <a:pt x="1046" y="329"/>
                    </a:lnTo>
                    <a:lnTo>
                      <a:pt x="1057" y="344"/>
                    </a:lnTo>
                    <a:lnTo>
                      <a:pt x="1066" y="355"/>
                    </a:lnTo>
                    <a:lnTo>
                      <a:pt x="1071" y="362"/>
                    </a:lnTo>
                    <a:lnTo>
                      <a:pt x="1074" y="366"/>
                    </a:lnTo>
                    <a:lnTo>
                      <a:pt x="1055" y="436"/>
                    </a:lnTo>
                    <a:lnTo>
                      <a:pt x="987" y="412"/>
                    </a:lnTo>
                    <a:lnTo>
                      <a:pt x="613" y="105"/>
                    </a:lnTo>
                    <a:lnTo>
                      <a:pt x="370" y="111"/>
                    </a:lnTo>
                    <a:lnTo>
                      <a:pt x="8" y="221"/>
                    </a:lnTo>
                    <a:lnTo>
                      <a:pt x="0" y="167"/>
                    </a:lnTo>
                    <a:close/>
                  </a:path>
                </a:pathLst>
              </a:custGeom>
              <a:solidFill>
                <a:srgbClr val="000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44" name="Freeform 100">
                <a:extLst>
                  <a:ext uri="{FF2B5EF4-FFF2-40B4-BE49-F238E27FC236}">
                    <a16:creationId xmlns:a16="http://schemas.microsoft.com/office/drawing/2014/main" id="{F4ABA35C-BDED-D817-B008-1D1B94462FC3}"/>
                  </a:ext>
                </a:extLst>
              </p:cNvPr>
              <p:cNvSpPr>
                <a:spLocks/>
              </p:cNvSpPr>
              <p:nvPr/>
            </p:nvSpPr>
            <p:spPr bwMode="auto">
              <a:xfrm>
                <a:off x="1825" y="3445"/>
                <a:ext cx="519" cy="208"/>
              </a:xfrm>
              <a:custGeom>
                <a:avLst/>
                <a:gdLst>
                  <a:gd name="T0" fmla="*/ 0 w 1038"/>
                  <a:gd name="T1" fmla="*/ 0 h 417"/>
                  <a:gd name="T2" fmla="*/ 0 w 1038"/>
                  <a:gd name="T3" fmla="*/ 0 h 417"/>
                  <a:gd name="T4" fmla="*/ 1 w 1038"/>
                  <a:gd name="T5" fmla="*/ 0 h 417"/>
                  <a:gd name="T6" fmla="*/ 1 w 1038"/>
                  <a:gd name="T7" fmla="*/ 0 h 417"/>
                  <a:gd name="T8" fmla="*/ 1 w 1038"/>
                  <a:gd name="T9" fmla="*/ 0 h 417"/>
                  <a:gd name="T10" fmla="*/ 1 w 1038"/>
                  <a:gd name="T11" fmla="*/ 0 h 417"/>
                  <a:gd name="T12" fmla="*/ 1 w 1038"/>
                  <a:gd name="T13" fmla="*/ 0 h 417"/>
                  <a:gd name="T14" fmla="*/ 1 w 1038"/>
                  <a:gd name="T15" fmla="*/ 0 h 417"/>
                  <a:gd name="T16" fmla="*/ 1 w 1038"/>
                  <a:gd name="T17" fmla="*/ 0 h 417"/>
                  <a:gd name="T18" fmla="*/ 1 w 1038"/>
                  <a:gd name="T19" fmla="*/ 0 h 417"/>
                  <a:gd name="T20" fmla="*/ 1 w 1038"/>
                  <a:gd name="T21" fmla="*/ 0 h 417"/>
                  <a:gd name="T22" fmla="*/ 1 w 1038"/>
                  <a:gd name="T23" fmla="*/ 0 h 417"/>
                  <a:gd name="T24" fmla="*/ 1 w 1038"/>
                  <a:gd name="T25" fmla="*/ 0 h 417"/>
                  <a:gd name="T26" fmla="*/ 1 w 1038"/>
                  <a:gd name="T27" fmla="*/ 0 h 417"/>
                  <a:gd name="T28" fmla="*/ 1 w 1038"/>
                  <a:gd name="T29" fmla="*/ 0 h 417"/>
                  <a:gd name="T30" fmla="*/ 1 w 1038"/>
                  <a:gd name="T31" fmla="*/ 0 h 417"/>
                  <a:gd name="T32" fmla="*/ 1 w 1038"/>
                  <a:gd name="T33" fmla="*/ 0 h 417"/>
                  <a:gd name="T34" fmla="*/ 1 w 1038"/>
                  <a:gd name="T35" fmla="*/ 0 h 417"/>
                  <a:gd name="T36" fmla="*/ 1 w 1038"/>
                  <a:gd name="T37" fmla="*/ 0 h 417"/>
                  <a:gd name="T38" fmla="*/ 1 w 1038"/>
                  <a:gd name="T39" fmla="*/ 0 h 417"/>
                  <a:gd name="T40" fmla="*/ 1 w 1038"/>
                  <a:gd name="T41" fmla="*/ 0 h 417"/>
                  <a:gd name="T42" fmla="*/ 1 w 1038"/>
                  <a:gd name="T43" fmla="*/ 0 h 417"/>
                  <a:gd name="T44" fmla="*/ 1 w 1038"/>
                  <a:gd name="T45" fmla="*/ 0 h 417"/>
                  <a:gd name="T46" fmla="*/ 1 w 1038"/>
                  <a:gd name="T47" fmla="*/ 0 h 417"/>
                  <a:gd name="T48" fmla="*/ 1 w 1038"/>
                  <a:gd name="T49" fmla="*/ 0 h 417"/>
                  <a:gd name="T50" fmla="*/ 1 w 1038"/>
                  <a:gd name="T51" fmla="*/ 0 h 417"/>
                  <a:gd name="T52" fmla="*/ 2 w 1038"/>
                  <a:gd name="T53" fmla="*/ 0 h 417"/>
                  <a:gd name="T54" fmla="*/ 2 w 1038"/>
                  <a:gd name="T55" fmla="*/ 0 h 417"/>
                  <a:gd name="T56" fmla="*/ 2 w 1038"/>
                  <a:gd name="T57" fmla="*/ 0 h 417"/>
                  <a:gd name="T58" fmla="*/ 2 w 1038"/>
                  <a:gd name="T59" fmla="*/ 0 h 417"/>
                  <a:gd name="T60" fmla="*/ 2 w 1038"/>
                  <a:gd name="T61" fmla="*/ 0 h 417"/>
                  <a:gd name="T62" fmla="*/ 2 w 1038"/>
                  <a:gd name="T63" fmla="*/ 0 h 417"/>
                  <a:gd name="T64" fmla="*/ 2 w 1038"/>
                  <a:gd name="T65" fmla="*/ 0 h 417"/>
                  <a:gd name="T66" fmla="*/ 2 w 1038"/>
                  <a:gd name="T67" fmla="*/ 0 h 417"/>
                  <a:gd name="T68" fmla="*/ 2 w 1038"/>
                  <a:gd name="T69" fmla="*/ 0 h 417"/>
                  <a:gd name="T70" fmla="*/ 2 w 1038"/>
                  <a:gd name="T71" fmla="*/ 0 h 417"/>
                  <a:gd name="T72" fmla="*/ 2 w 1038"/>
                  <a:gd name="T73" fmla="*/ 0 h 417"/>
                  <a:gd name="T74" fmla="*/ 2 w 1038"/>
                  <a:gd name="T75" fmla="*/ 0 h 417"/>
                  <a:gd name="T76" fmla="*/ 2 w 1038"/>
                  <a:gd name="T77" fmla="*/ 0 h 417"/>
                  <a:gd name="T78" fmla="*/ 2 w 1038"/>
                  <a:gd name="T79" fmla="*/ 0 h 417"/>
                  <a:gd name="T80" fmla="*/ 2 w 1038"/>
                  <a:gd name="T81" fmla="*/ 0 h 417"/>
                  <a:gd name="T82" fmla="*/ 2 w 1038"/>
                  <a:gd name="T83" fmla="*/ 0 h 417"/>
                  <a:gd name="T84" fmla="*/ 2 w 1038"/>
                  <a:gd name="T85" fmla="*/ 0 h 417"/>
                  <a:gd name="T86" fmla="*/ 2 w 1038"/>
                  <a:gd name="T87" fmla="*/ 0 h 417"/>
                  <a:gd name="T88" fmla="*/ 2 w 1038"/>
                  <a:gd name="T89" fmla="*/ 0 h 417"/>
                  <a:gd name="T90" fmla="*/ 2 w 1038"/>
                  <a:gd name="T91" fmla="*/ 0 h 417"/>
                  <a:gd name="T92" fmla="*/ 2 w 1038"/>
                  <a:gd name="T93" fmla="*/ 0 h 417"/>
                  <a:gd name="T94" fmla="*/ 2 w 1038"/>
                  <a:gd name="T95" fmla="*/ 0 h 417"/>
                  <a:gd name="T96" fmla="*/ 2 w 1038"/>
                  <a:gd name="T97" fmla="*/ 0 h 417"/>
                  <a:gd name="T98" fmla="*/ 2 w 1038"/>
                  <a:gd name="T99" fmla="*/ 0 h 417"/>
                  <a:gd name="T100" fmla="*/ 2 w 1038"/>
                  <a:gd name="T101" fmla="*/ 0 h 417"/>
                  <a:gd name="T102" fmla="*/ 1 w 1038"/>
                  <a:gd name="T103" fmla="*/ 0 h 417"/>
                  <a:gd name="T104" fmla="*/ 1 w 1038"/>
                  <a:gd name="T105" fmla="*/ 0 h 417"/>
                  <a:gd name="T106" fmla="*/ 0 w 1038"/>
                  <a:gd name="T107" fmla="*/ 0 h 417"/>
                  <a:gd name="T108" fmla="*/ 0 w 1038"/>
                  <a:gd name="T109" fmla="*/ 0 h 4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38"/>
                  <a:gd name="T166" fmla="*/ 0 h 417"/>
                  <a:gd name="T167" fmla="*/ 1038 w 1038"/>
                  <a:gd name="T168" fmla="*/ 417 h 4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38" h="417">
                    <a:moveTo>
                      <a:pt x="0" y="154"/>
                    </a:moveTo>
                    <a:lnTo>
                      <a:pt x="0" y="152"/>
                    </a:lnTo>
                    <a:lnTo>
                      <a:pt x="5" y="151"/>
                    </a:lnTo>
                    <a:lnTo>
                      <a:pt x="13" y="147"/>
                    </a:lnTo>
                    <a:lnTo>
                      <a:pt x="25" y="143"/>
                    </a:lnTo>
                    <a:lnTo>
                      <a:pt x="37" y="138"/>
                    </a:lnTo>
                    <a:lnTo>
                      <a:pt x="54" y="133"/>
                    </a:lnTo>
                    <a:lnTo>
                      <a:pt x="72" y="125"/>
                    </a:lnTo>
                    <a:lnTo>
                      <a:pt x="92" y="119"/>
                    </a:lnTo>
                    <a:lnTo>
                      <a:pt x="113" y="110"/>
                    </a:lnTo>
                    <a:lnTo>
                      <a:pt x="137" y="101"/>
                    </a:lnTo>
                    <a:lnTo>
                      <a:pt x="160" y="90"/>
                    </a:lnTo>
                    <a:lnTo>
                      <a:pt x="185" y="81"/>
                    </a:lnTo>
                    <a:lnTo>
                      <a:pt x="209" y="69"/>
                    </a:lnTo>
                    <a:lnTo>
                      <a:pt x="237" y="60"/>
                    </a:lnTo>
                    <a:lnTo>
                      <a:pt x="263" y="48"/>
                    </a:lnTo>
                    <a:lnTo>
                      <a:pt x="289" y="38"/>
                    </a:lnTo>
                    <a:lnTo>
                      <a:pt x="314" y="26"/>
                    </a:lnTo>
                    <a:lnTo>
                      <a:pt x="341" y="18"/>
                    </a:lnTo>
                    <a:lnTo>
                      <a:pt x="366" y="10"/>
                    </a:lnTo>
                    <a:lnTo>
                      <a:pt x="393" y="5"/>
                    </a:lnTo>
                    <a:lnTo>
                      <a:pt x="421" y="1"/>
                    </a:lnTo>
                    <a:lnTo>
                      <a:pt x="447" y="0"/>
                    </a:lnTo>
                    <a:lnTo>
                      <a:pt x="474" y="0"/>
                    </a:lnTo>
                    <a:lnTo>
                      <a:pt x="501" y="1"/>
                    </a:lnTo>
                    <a:lnTo>
                      <a:pt x="527" y="4"/>
                    </a:lnTo>
                    <a:lnTo>
                      <a:pt x="554" y="9"/>
                    </a:lnTo>
                    <a:lnTo>
                      <a:pt x="581" y="15"/>
                    </a:lnTo>
                    <a:lnTo>
                      <a:pt x="608" y="25"/>
                    </a:lnTo>
                    <a:lnTo>
                      <a:pt x="633" y="32"/>
                    </a:lnTo>
                    <a:lnTo>
                      <a:pt x="659" y="46"/>
                    </a:lnTo>
                    <a:lnTo>
                      <a:pt x="685" y="57"/>
                    </a:lnTo>
                    <a:lnTo>
                      <a:pt x="712" y="73"/>
                    </a:lnTo>
                    <a:lnTo>
                      <a:pt x="737" y="88"/>
                    </a:lnTo>
                    <a:lnTo>
                      <a:pt x="763" y="108"/>
                    </a:lnTo>
                    <a:lnTo>
                      <a:pt x="791" y="129"/>
                    </a:lnTo>
                    <a:lnTo>
                      <a:pt x="818" y="152"/>
                    </a:lnTo>
                    <a:lnTo>
                      <a:pt x="845" y="177"/>
                    </a:lnTo>
                    <a:lnTo>
                      <a:pt x="872" y="202"/>
                    </a:lnTo>
                    <a:lnTo>
                      <a:pt x="898" y="229"/>
                    </a:lnTo>
                    <a:lnTo>
                      <a:pt x="925" y="255"/>
                    </a:lnTo>
                    <a:lnTo>
                      <a:pt x="947" y="279"/>
                    </a:lnTo>
                    <a:lnTo>
                      <a:pt x="970" y="301"/>
                    </a:lnTo>
                    <a:lnTo>
                      <a:pt x="988" y="322"/>
                    </a:lnTo>
                    <a:lnTo>
                      <a:pt x="1005" y="340"/>
                    </a:lnTo>
                    <a:lnTo>
                      <a:pt x="1018" y="356"/>
                    </a:lnTo>
                    <a:lnTo>
                      <a:pt x="1029" y="368"/>
                    </a:lnTo>
                    <a:lnTo>
                      <a:pt x="1034" y="376"/>
                    </a:lnTo>
                    <a:lnTo>
                      <a:pt x="1038" y="379"/>
                    </a:lnTo>
                    <a:lnTo>
                      <a:pt x="980" y="417"/>
                    </a:lnTo>
                    <a:lnTo>
                      <a:pt x="656" y="115"/>
                    </a:lnTo>
                    <a:lnTo>
                      <a:pt x="443" y="68"/>
                    </a:lnTo>
                    <a:lnTo>
                      <a:pt x="4" y="206"/>
                    </a:lnTo>
                    <a:lnTo>
                      <a:pt x="0" y="154"/>
                    </a:lnTo>
                    <a:close/>
                  </a:path>
                </a:pathLst>
              </a:custGeom>
              <a:solidFill>
                <a:srgbClr val="0000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45" name="Freeform 101">
                <a:extLst>
                  <a:ext uri="{FF2B5EF4-FFF2-40B4-BE49-F238E27FC236}">
                    <a16:creationId xmlns:a16="http://schemas.microsoft.com/office/drawing/2014/main" id="{0FB442FA-0160-819E-8B93-88A726B3D5ED}"/>
                  </a:ext>
                </a:extLst>
              </p:cNvPr>
              <p:cNvSpPr>
                <a:spLocks/>
              </p:cNvSpPr>
              <p:nvPr/>
            </p:nvSpPr>
            <p:spPr bwMode="auto">
              <a:xfrm>
                <a:off x="1826" y="3465"/>
                <a:ext cx="497" cy="206"/>
              </a:xfrm>
              <a:custGeom>
                <a:avLst/>
                <a:gdLst>
                  <a:gd name="T0" fmla="*/ 0 w 995"/>
                  <a:gd name="T1" fmla="*/ 1 h 412"/>
                  <a:gd name="T2" fmla="*/ 0 w 995"/>
                  <a:gd name="T3" fmla="*/ 1 h 412"/>
                  <a:gd name="T4" fmla="*/ 0 w 995"/>
                  <a:gd name="T5" fmla="*/ 1 h 412"/>
                  <a:gd name="T6" fmla="*/ 0 w 995"/>
                  <a:gd name="T7" fmla="*/ 1 h 412"/>
                  <a:gd name="T8" fmla="*/ 0 w 995"/>
                  <a:gd name="T9" fmla="*/ 1 h 412"/>
                  <a:gd name="T10" fmla="*/ 0 w 995"/>
                  <a:gd name="T11" fmla="*/ 1 h 412"/>
                  <a:gd name="T12" fmla="*/ 0 w 995"/>
                  <a:gd name="T13" fmla="*/ 1 h 412"/>
                  <a:gd name="T14" fmla="*/ 0 w 995"/>
                  <a:gd name="T15" fmla="*/ 1 h 412"/>
                  <a:gd name="T16" fmla="*/ 0 w 995"/>
                  <a:gd name="T17" fmla="*/ 1 h 412"/>
                  <a:gd name="T18" fmla="*/ 0 w 995"/>
                  <a:gd name="T19" fmla="*/ 1 h 412"/>
                  <a:gd name="T20" fmla="*/ 0 w 995"/>
                  <a:gd name="T21" fmla="*/ 1 h 412"/>
                  <a:gd name="T22" fmla="*/ 0 w 995"/>
                  <a:gd name="T23" fmla="*/ 1 h 412"/>
                  <a:gd name="T24" fmla="*/ 0 w 995"/>
                  <a:gd name="T25" fmla="*/ 1 h 412"/>
                  <a:gd name="T26" fmla="*/ 0 w 995"/>
                  <a:gd name="T27" fmla="*/ 1 h 412"/>
                  <a:gd name="T28" fmla="*/ 0 w 995"/>
                  <a:gd name="T29" fmla="*/ 1 h 412"/>
                  <a:gd name="T30" fmla="*/ 0 w 995"/>
                  <a:gd name="T31" fmla="*/ 1 h 412"/>
                  <a:gd name="T32" fmla="*/ 0 w 995"/>
                  <a:gd name="T33" fmla="*/ 1 h 412"/>
                  <a:gd name="T34" fmla="*/ 0 w 995"/>
                  <a:gd name="T35" fmla="*/ 1 h 412"/>
                  <a:gd name="T36" fmla="*/ 0 w 995"/>
                  <a:gd name="T37" fmla="*/ 1 h 412"/>
                  <a:gd name="T38" fmla="*/ 0 w 995"/>
                  <a:gd name="T39" fmla="*/ 1 h 412"/>
                  <a:gd name="T40" fmla="*/ 0 w 995"/>
                  <a:gd name="T41" fmla="*/ 1 h 412"/>
                  <a:gd name="T42" fmla="*/ 0 w 995"/>
                  <a:gd name="T43" fmla="*/ 1 h 412"/>
                  <a:gd name="T44" fmla="*/ 0 w 995"/>
                  <a:gd name="T45" fmla="*/ 1 h 412"/>
                  <a:gd name="T46" fmla="*/ 0 w 995"/>
                  <a:gd name="T47" fmla="*/ 0 h 412"/>
                  <a:gd name="T48" fmla="*/ 0 w 995"/>
                  <a:gd name="T49" fmla="*/ 1 h 412"/>
                  <a:gd name="T50" fmla="*/ 0 w 995"/>
                  <a:gd name="T51" fmla="*/ 1 h 412"/>
                  <a:gd name="T52" fmla="*/ 1 w 995"/>
                  <a:gd name="T53" fmla="*/ 1 h 412"/>
                  <a:gd name="T54" fmla="*/ 1 w 995"/>
                  <a:gd name="T55" fmla="*/ 1 h 412"/>
                  <a:gd name="T56" fmla="*/ 1 w 995"/>
                  <a:gd name="T57" fmla="*/ 1 h 412"/>
                  <a:gd name="T58" fmla="*/ 1 w 995"/>
                  <a:gd name="T59" fmla="*/ 1 h 412"/>
                  <a:gd name="T60" fmla="*/ 1 w 995"/>
                  <a:gd name="T61" fmla="*/ 1 h 412"/>
                  <a:gd name="T62" fmla="*/ 1 w 995"/>
                  <a:gd name="T63" fmla="*/ 1 h 412"/>
                  <a:gd name="T64" fmla="*/ 1 w 995"/>
                  <a:gd name="T65" fmla="*/ 1 h 412"/>
                  <a:gd name="T66" fmla="*/ 1 w 995"/>
                  <a:gd name="T67" fmla="*/ 1 h 412"/>
                  <a:gd name="T68" fmla="*/ 1 w 995"/>
                  <a:gd name="T69" fmla="*/ 1 h 412"/>
                  <a:gd name="T70" fmla="*/ 1 w 995"/>
                  <a:gd name="T71" fmla="*/ 1 h 412"/>
                  <a:gd name="T72" fmla="*/ 1 w 995"/>
                  <a:gd name="T73" fmla="*/ 1 h 412"/>
                  <a:gd name="T74" fmla="*/ 1 w 995"/>
                  <a:gd name="T75" fmla="*/ 1 h 412"/>
                  <a:gd name="T76" fmla="*/ 1 w 995"/>
                  <a:gd name="T77" fmla="*/ 1 h 412"/>
                  <a:gd name="T78" fmla="*/ 1 w 995"/>
                  <a:gd name="T79" fmla="*/ 1 h 412"/>
                  <a:gd name="T80" fmla="*/ 1 w 995"/>
                  <a:gd name="T81" fmla="*/ 1 h 412"/>
                  <a:gd name="T82" fmla="*/ 1 w 995"/>
                  <a:gd name="T83" fmla="*/ 1 h 412"/>
                  <a:gd name="T84" fmla="*/ 1 w 995"/>
                  <a:gd name="T85" fmla="*/ 1 h 412"/>
                  <a:gd name="T86" fmla="*/ 1 w 995"/>
                  <a:gd name="T87" fmla="*/ 1 h 412"/>
                  <a:gd name="T88" fmla="*/ 1 w 995"/>
                  <a:gd name="T89" fmla="*/ 1 h 412"/>
                  <a:gd name="T90" fmla="*/ 1 w 995"/>
                  <a:gd name="T91" fmla="*/ 1 h 412"/>
                  <a:gd name="T92" fmla="*/ 1 w 995"/>
                  <a:gd name="T93" fmla="*/ 1 h 412"/>
                  <a:gd name="T94" fmla="*/ 1 w 995"/>
                  <a:gd name="T95" fmla="*/ 1 h 412"/>
                  <a:gd name="T96" fmla="*/ 1 w 995"/>
                  <a:gd name="T97" fmla="*/ 1 h 412"/>
                  <a:gd name="T98" fmla="*/ 1 w 995"/>
                  <a:gd name="T99" fmla="*/ 1 h 412"/>
                  <a:gd name="T100" fmla="*/ 1 w 995"/>
                  <a:gd name="T101" fmla="*/ 1 h 412"/>
                  <a:gd name="T102" fmla="*/ 0 w 995"/>
                  <a:gd name="T103" fmla="*/ 1 h 412"/>
                  <a:gd name="T104" fmla="*/ 0 w 995"/>
                  <a:gd name="T105" fmla="*/ 1 h 412"/>
                  <a:gd name="T106" fmla="*/ 0 w 995"/>
                  <a:gd name="T107" fmla="*/ 1 h 412"/>
                  <a:gd name="T108" fmla="*/ 0 w 995"/>
                  <a:gd name="T109" fmla="*/ 1 h 412"/>
                  <a:gd name="T110" fmla="*/ 0 w 995"/>
                  <a:gd name="T111" fmla="*/ 1 h 412"/>
                  <a:gd name="T112" fmla="*/ 0 w 995"/>
                  <a:gd name="T113" fmla="*/ 1 h 41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95"/>
                  <a:gd name="T172" fmla="*/ 0 h 412"/>
                  <a:gd name="T173" fmla="*/ 995 w 995"/>
                  <a:gd name="T174" fmla="*/ 412 h 41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95" h="412">
                    <a:moveTo>
                      <a:pt x="0" y="145"/>
                    </a:moveTo>
                    <a:lnTo>
                      <a:pt x="3" y="144"/>
                    </a:lnTo>
                    <a:lnTo>
                      <a:pt x="9" y="143"/>
                    </a:lnTo>
                    <a:lnTo>
                      <a:pt x="20" y="139"/>
                    </a:lnTo>
                    <a:lnTo>
                      <a:pt x="36" y="135"/>
                    </a:lnTo>
                    <a:lnTo>
                      <a:pt x="53" y="128"/>
                    </a:lnTo>
                    <a:lnTo>
                      <a:pt x="73" y="123"/>
                    </a:lnTo>
                    <a:lnTo>
                      <a:pt x="95" y="116"/>
                    </a:lnTo>
                    <a:lnTo>
                      <a:pt x="120" y="108"/>
                    </a:lnTo>
                    <a:lnTo>
                      <a:pt x="144" y="99"/>
                    </a:lnTo>
                    <a:lnTo>
                      <a:pt x="169" y="91"/>
                    </a:lnTo>
                    <a:lnTo>
                      <a:pt x="194" y="82"/>
                    </a:lnTo>
                    <a:lnTo>
                      <a:pt x="219" y="74"/>
                    </a:lnTo>
                    <a:lnTo>
                      <a:pt x="241" y="64"/>
                    </a:lnTo>
                    <a:lnTo>
                      <a:pt x="262" y="54"/>
                    </a:lnTo>
                    <a:lnTo>
                      <a:pt x="280" y="45"/>
                    </a:lnTo>
                    <a:lnTo>
                      <a:pt x="296" y="37"/>
                    </a:lnTo>
                    <a:lnTo>
                      <a:pt x="312" y="28"/>
                    </a:lnTo>
                    <a:lnTo>
                      <a:pt x="330" y="20"/>
                    </a:lnTo>
                    <a:lnTo>
                      <a:pt x="350" y="14"/>
                    </a:lnTo>
                    <a:lnTo>
                      <a:pt x="374" y="8"/>
                    </a:lnTo>
                    <a:lnTo>
                      <a:pt x="399" y="4"/>
                    </a:lnTo>
                    <a:lnTo>
                      <a:pt x="426" y="2"/>
                    </a:lnTo>
                    <a:lnTo>
                      <a:pt x="454" y="0"/>
                    </a:lnTo>
                    <a:lnTo>
                      <a:pt x="484" y="3"/>
                    </a:lnTo>
                    <a:lnTo>
                      <a:pt x="511" y="6"/>
                    </a:lnTo>
                    <a:lnTo>
                      <a:pt x="541" y="11"/>
                    </a:lnTo>
                    <a:lnTo>
                      <a:pt x="570" y="16"/>
                    </a:lnTo>
                    <a:lnTo>
                      <a:pt x="600" y="27"/>
                    </a:lnTo>
                    <a:lnTo>
                      <a:pt x="628" y="39"/>
                    </a:lnTo>
                    <a:lnTo>
                      <a:pt x="657" y="52"/>
                    </a:lnTo>
                    <a:lnTo>
                      <a:pt x="682" y="69"/>
                    </a:lnTo>
                    <a:lnTo>
                      <a:pt x="708" y="89"/>
                    </a:lnTo>
                    <a:lnTo>
                      <a:pt x="730" y="108"/>
                    </a:lnTo>
                    <a:lnTo>
                      <a:pt x="755" y="131"/>
                    </a:lnTo>
                    <a:lnTo>
                      <a:pt x="780" y="153"/>
                    </a:lnTo>
                    <a:lnTo>
                      <a:pt x="805" y="177"/>
                    </a:lnTo>
                    <a:lnTo>
                      <a:pt x="829" y="199"/>
                    </a:lnTo>
                    <a:lnTo>
                      <a:pt x="854" y="223"/>
                    </a:lnTo>
                    <a:lnTo>
                      <a:pt x="876" y="246"/>
                    </a:lnTo>
                    <a:lnTo>
                      <a:pt x="899" y="269"/>
                    </a:lnTo>
                    <a:lnTo>
                      <a:pt x="919" y="290"/>
                    </a:lnTo>
                    <a:lnTo>
                      <a:pt x="937" y="310"/>
                    </a:lnTo>
                    <a:lnTo>
                      <a:pt x="953" y="327"/>
                    </a:lnTo>
                    <a:lnTo>
                      <a:pt x="967" y="343"/>
                    </a:lnTo>
                    <a:lnTo>
                      <a:pt x="979" y="354"/>
                    </a:lnTo>
                    <a:lnTo>
                      <a:pt x="987" y="364"/>
                    </a:lnTo>
                    <a:lnTo>
                      <a:pt x="992" y="369"/>
                    </a:lnTo>
                    <a:lnTo>
                      <a:pt x="995" y="372"/>
                    </a:lnTo>
                    <a:lnTo>
                      <a:pt x="950" y="412"/>
                    </a:lnTo>
                    <a:lnTo>
                      <a:pt x="659" y="116"/>
                    </a:lnTo>
                    <a:lnTo>
                      <a:pt x="463" y="42"/>
                    </a:lnTo>
                    <a:lnTo>
                      <a:pt x="357" y="61"/>
                    </a:lnTo>
                    <a:lnTo>
                      <a:pt x="262" y="112"/>
                    </a:lnTo>
                    <a:lnTo>
                      <a:pt x="8" y="200"/>
                    </a:lnTo>
                    <a:lnTo>
                      <a:pt x="0" y="145"/>
                    </a:lnTo>
                    <a:close/>
                  </a:path>
                </a:pathLst>
              </a:custGeom>
              <a:solidFill>
                <a:srgbClr val="0000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46" name="Freeform 102">
                <a:extLst>
                  <a:ext uri="{FF2B5EF4-FFF2-40B4-BE49-F238E27FC236}">
                    <a16:creationId xmlns:a16="http://schemas.microsoft.com/office/drawing/2014/main" id="{77656EEF-BDF2-6992-7840-4646ADB0C23C}"/>
                  </a:ext>
                </a:extLst>
              </p:cNvPr>
              <p:cNvSpPr>
                <a:spLocks/>
              </p:cNvSpPr>
              <p:nvPr/>
            </p:nvSpPr>
            <p:spPr bwMode="auto">
              <a:xfrm>
                <a:off x="1830" y="3482"/>
                <a:ext cx="534" cy="212"/>
              </a:xfrm>
              <a:custGeom>
                <a:avLst/>
                <a:gdLst>
                  <a:gd name="T0" fmla="*/ 0 w 1070"/>
                  <a:gd name="T1" fmla="*/ 1 h 424"/>
                  <a:gd name="T2" fmla="*/ 0 w 1070"/>
                  <a:gd name="T3" fmla="*/ 1 h 424"/>
                  <a:gd name="T4" fmla="*/ 0 w 1070"/>
                  <a:gd name="T5" fmla="*/ 1 h 424"/>
                  <a:gd name="T6" fmla="*/ 0 w 1070"/>
                  <a:gd name="T7" fmla="*/ 1 h 424"/>
                  <a:gd name="T8" fmla="*/ 0 w 1070"/>
                  <a:gd name="T9" fmla="*/ 1 h 424"/>
                  <a:gd name="T10" fmla="*/ 0 w 1070"/>
                  <a:gd name="T11" fmla="*/ 1 h 424"/>
                  <a:gd name="T12" fmla="*/ 0 w 1070"/>
                  <a:gd name="T13" fmla="*/ 1 h 424"/>
                  <a:gd name="T14" fmla="*/ 0 w 1070"/>
                  <a:gd name="T15" fmla="*/ 1 h 424"/>
                  <a:gd name="T16" fmla="*/ 0 w 1070"/>
                  <a:gd name="T17" fmla="*/ 1 h 424"/>
                  <a:gd name="T18" fmla="*/ 0 w 1070"/>
                  <a:gd name="T19" fmla="*/ 1 h 424"/>
                  <a:gd name="T20" fmla="*/ 0 w 1070"/>
                  <a:gd name="T21" fmla="*/ 1 h 424"/>
                  <a:gd name="T22" fmla="*/ 0 w 1070"/>
                  <a:gd name="T23" fmla="*/ 1 h 424"/>
                  <a:gd name="T24" fmla="*/ 0 w 1070"/>
                  <a:gd name="T25" fmla="*/ 1 h 424"/>
                  <a:gd name="T26" fmla="*/ 1 w 1070"/>
                  <a:gd name="T27" fmla="*/ 1 h 424"/>
                  <a:gd name="T28" fmla="*/ 1 w 1070"/>
                  <a:gd name="T29" fmla="*/ 1 h 424"/>
                  <a:gd name="T30" fmla="*/ 1 w 1070"/>
                  <a:gd name="T31" fmla="*/ 1 h 424"/>
                  <a:gd name="T32" fmla="*/ 1 w 1070"/>
                  <a:gd name="T33" fmla="*/ 1 h 424"/>
                  <a:gd name="T34" fmla="*/ 1 w 1070"/>
                  <a:gd name="T35" fmla="*/ 1 h 424"/>
                  <a:gd name="T36" fmla="*/ 1 w 1070"/>
                  <a:gd name="T37" fmla="*/ 1 h 424"/>
                  <a:gd name="T38" fmla="*/ 1 w 1070"/>
                  <a:gd name="T39" fmla="*/ 1 h 424"/>
                  <a:gd name="T40" fmla="*/ 1 w 1070"/>
                  <a:gd name="T41" fmla="*/ 1 h 424"/>
                  <a:gd name="T42" fmla="*/ 1 w 1070"/>
                  <a:gd name="T43" fmla="*/ 1 h 424"/>
                  <a:gd name="T44" fmla="*/ 1 w 1070"/>
                  <a:gd name="T45" fmla="*/ 1 h 424"/>
                  <a:gd name="T46" fmla="*/ 1 w 1070"/>
                  <a:gd name="T47" fmla="*/ 1 h 424"/>
                  <a:gd name="T48" fmla="*/ 2 w 1070"/>
                  <a:gd name="T49" fmla="*/ 1 h 424"/>
                  <a:gd name="T50" fmla="*/ 1 w 1070"/>
                  <a:gd name="T51" fmla="*/ 1 h 424"/>
                  <a:gd name="T52" fmla="*/ 1 w 1070"/>
                  <a:gd name="T53" fmla="*/ 1 h 424"/>
                  <a:gd name="T54" fmla="*/ 1 w 1070"/>
                  <a:gd name="T55" fmla="*/ 1 h 424"/>
                  <a:gd name="T56" fmla="*/ 1 w 1070"/>
                  <a:gd name="T57" fmla="*/ 1 h 424"/>
                  <a:gd name="T58" fmla="*/ 1 w 1070"/>
                  <a:gd name="T59" fmla="*/ 1 h 424"/>
                  <a:gd name="T60" fmla="*/ 1 w 1070"/>
                  <a:gd name="T61" fmla="*/ 1 h 424"/>
                  <a:gd name="T62" fmla="*/ 1 w 1070"/>
                  <a:gd name="T63" fmla="*/ 1 h 424"/>
                  <a:gd name="T64" fmla="*/ 1 w 1070"/>
                  <a:gd name="T65" fmla="*/ 1 h 424"/>
                  <a:gd name="T66" fmla="*/ 1 w 1070"/>
                  <a:gd name="T67" fmla="*/ 1 h 424"/>
                  <a:gd name="T68" fmla="*/ 1 w 1070"/>
                  <a:gd name="T69" fmla="*/ 1 h 424"/>
                  <a:gd name="T70" fmla="*/ 1 w 1070"/>
                  <a:gd name="T71" fmla="*/ 1 h 424"/>
                  <a:gd name="T72" fmla="*/ 1 w 1070"/>
                  <a:gd name="T73" fmla="*/ 1 h 424"/>
                  <a:gd name="T74" fmla="*/ 1 w 1070"/>
                  <a:gd name="T75" fmla="*/ 1 h 424"/>
                  <a:gd name="T76" fmla="*/ 0 w 1070"/>
                  <a:gd name="T77" fmla="*/ 1 h 424"/>
                  <a:gd name="T78" fmla="*/ 0 w 1070"/>
                  <a:gd name="T79" fmla="*/ 1 h 424"/>
                  <a:gd name="T80" fmla="*/ 0 w 1070"/>
                  <a:gd name="T81" fmla="*/ 1 h 424"/>
                  <a:gd name="T82" fmla="*/ 0 w 1070"/>
                  <a:gd name="T83" fmla="*/ 1 h 424"/>
                  <a:gd name="T84" fmla="*/ 0 w 1070"/>
                  <a:gd name="T85" fmla="*/ 1 h 424"/>
                  <a:gd name="T86" fmla="*/ 0 w 1070"/>
                  <a:gd name="T87" fmla="*/ 1 h 424"/>
                  <a:gd name="T88" fmla="*/ 0 w 1070"/>
                  <a:gd name="T89" fmla="*/ 1 h 424"/>
                  <a:gd name="T90" fmla="*/ 0 w 1070"/>
                  <a:gd name="T91" fmla="*/ 1 h 424"/>
                  <a:gd name="T92" fmla="*/ 0 w 1070"/>
                  <a:gd name="T93" fmla="*/ 1 h 424"/>
                  <a:gd name="T94" fmla="*/ 0 w 1070"/>
                  <a:gd name="T95" fmla="*/ 1 h 424"/>
                  <a:gd name="T96" fmla="*/ 0 w 1070"/>
                  <a:gd name="T97" fmla="*/ 1 h 424"/>
                  <a:gd name="T98" fmla="*/ 0 w 1070"/>
                  <a:gd name="T99" fmla="*/ 1 h 424"/>
                  <a:gd name="T100" fmla="*/ 0 w 1070"/>
                  <a:gd name="T101" fmla="*/ 1 h 42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70"/>
                  <a:gd name="T154" fmla="*/ 0 h 424"/>
                  <a:gd name="T155" fmla="*/ 1070 w 1070"/>
                  <a:gd name="T156" fmla="*/ 424 h 42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70" h="424">
                    <a:moveTo>
                      <a:pt x="8" y="194"/>
                    </a:moveTo>
                    <a:lnTo>
                      <a:pt x="9" y="192"/>
                    </a:lnTo>
                    <a:lnTo>
                      <a:pt x="17" y="190"/>
                    </a:lnTo>
                    <a:lnTo>
                      <a:pt x="29" y="185"/>
                    </a:lnTo>
                    <a:lnTo>
                      <a:pt x="45" y="178"/>
                    </a:lnTo>
                    <a:lnTo>
                      <a:pt x="63" y="170"/>
                    </a:lnTo>
                    <a:lnTo>
                      <a:pt x="84" y="161"/>
                    </a:lnTo>
                    <a:lnTo>
                      <a:pt x="107" y="150"/>
                    </a:lnTo>
                    <a:lnTo>
                      <a:pt x="133" y="141"/>
                    </a:lnTo>
                    <a:lnTo>
                      <a:pt x="157" y="129"/>
                    </a:lnTo>
                    <a:lnTo>
                      <a:pt x="183" y="119"/>
                    </a:lnTo>
                    <a:lnTo>
                      <a:pt x="208" y="107"/>
                    </a:lnTo>
                    <a:lnTo>
                      <a:pt x="233" y="98"/>
                    </a:lnTo>
                    <a:lnTo>
                      <a:pt x="255" y="87"/>
                    </a:lnTo>
                    <a:lnTo>
                      <a:pt x="278" y="79"/>
                    </a:lnTo>
                    <a:lnTo>
                      <a:pt x="296" y="70"/>
                    </a:lnTo>
                    <a:lnTo>
                      <a:pt x="312" y="65"/>
                    </a:lnTo>
                    <a:lnTo>
                      <a:pt x="325" y="56"/>
                    </a:lnTo>
                    <a:lnTo>
                      <a:pt x="342" y="50"/>
                    </a:lnTo>
                    <a:lnTo>
                      <a:pt x="358" y="44"/>
                    </a:lnTo>
                    <a:lnTo>
                      <a:pt x="376" y="38"/>
                    </a:lnTo>
                    <a:lnTo>
                      <a:pt x="395" y="33"/>
                    </a:lnTo>
                    <a:lnTo>
                      <a:pt x="416" y="31"/>
                    </a:lnTo>
                    <a:lnTo>
                      <a:pt x="436" y="29"/>
                    </a:lnTo>
                    <a:lnTo>
                      <a:pt x="458" y="31"/>
                    </a:lnTo>
                    <a:lnTo>
                      <a:pt x="480" y="32"/>
                    </a:lnTo>
                    <a:lnTo>
                      <a:pt x="504" y="37"/>
                    </a:lnTo>
                    <a:lnTo>
                      <a:pt x="528" y="44"/>
                    </a:lnTo>
                    <a:lnTo>
                      <a:pt x="554" y="56"/>
                    </a:lnTo>
                    <a:lnTo>
                      <a:pt x="579" y="69"/>
                    </a:lnTo>
                    <a:lnTo>
                      <a:pt x="607" y="86"/>
                    </a:lnTo>
                    <a:lnTo>
                      <a:pt x="634" y="107"/>
                    </a:lnTo>
                    <a:lnTo>
                      <a:pt x="663" y="133"/>
                    </a:lnTo>
                    <a:lnTo>
                      <a:pt x="691" y="160"/>
                    </a:lnTo>
                    <a:lnTo>
                      <a:pt x="718" y="186"/>
                    </a:lnTo>
                    <a:lnTo>
                      <a:pt x="743" y="212"/>
                    </a:lnTo>
                    <a:lnTo>
                      <a:pt x="770" y="238"/>
                    </a:lnTo>
                    <a:lnTo>
                      <a:pt x="793" y="264"/>
                    </a:lnTo>
                    <a:lnTo>
                      <a:pt x="817" y="287"/>
                    </a:lnTo>
                    <a:lnTo>
                      <a:pt x="837" y="310"/>
                    </a:lnTo>
                    <a:lnTo>
                      <a:pt x="859" y="332"/>
                    </a:lnTo>
                    <a:lnTo>
                      <a:pt x="876" y="350"/>
                    </a:lnTo>
                    <a:lnTo>
                      <a:pt x="892" y="369"/>
                    </a:lnTo>
                    <a:lnTo>
                      <a:pt x="907" y="385"/>
                    </a:lnTo>
                    <a:lnTo>
                      <a:pt x="920" y="399"/>
                    </a:lnTo>
                    <a:lnTo>
                      <a:pt x="929" y="410"/>
                    </a:lnTo>
                    <a:lnTo>
                      <a:pt x="937" y="417"/>
                    </a:lnTo>
                    <a:lnTo>
                      <a:pt x="941" y="423"/>
                    </a:lnTo>
                    <a:lnTo>
                      <a:pt x="942" y="424"/>
                    </a:lnTo>
                    <a:lnTo>
                      <a:pt x="1070" y="325"/>
                    </a:lnTo>
                    <a:lnTo>
                      <a:pt x="1051" y="267"/>
                    </a:lnTo>
                    <a:lnTo>
                      <a:pt x="946" y="354"/>
                    </a:lnTo>
                    <a:lnTo>
                      <a:pt x="942" y="350"/>
                    </a:lnTo>
                    <a:lnTo>
                      <a:pt x="938" y="346"/>
                    </a:lnTo>
                    <a:lnTo>
                      <a:pt x="929" y="336"/>
                    </a:lnTo>
                    <a:lnTo>
                      <a:pt x="918" y="325"/>
                    </a:lnTo>
                    <a:lnTo>
                      <a:pt x="903" y="310"/>
                    </a:lnTo>
                    <a:lnTo>
                      <a:pt x="888" y="294"/>
                    </a:lnTo>
                    <a:lnTo>
                      <a:pt x="870" y="275"/>
                    </a:lnTo>
                    <a:lnTo>
                      <a:pt x="851" y="257"/>
                    </a:lnTo>
                    <a:lnTo>
                      <a:pt x="830" y="235"/>
                    </a:lnTo>
                    <a:lnTo>
                      <a:pt x="811" y="213"/>
                    </a:lnTo>
                    <a:lnTo>
                      <a:pt x="788" y="192"/>
                    </a:lnTo>
                    <a:lnTo>
                      <a:pt x="767" y="171"/>
                    </a:lnTo>
                    <a:lnTo>
                      <a:pt x="746" y="150"/>
                    </a:lnTo>
                    <a:lnTo>
                      <a:pt x="725" y="132"/>
                    </a:lnTo>
                    <a:lnTo>
                      <a:pt x="705" y="113"/>
                    </a:lnTo>
                    <a:lnTo>
                      <a:pt x="688" y="98"/>
                    </a:lnTo>
                    <a:lnTo>
                      <a:pt x="668" y="83"/>
                    </a:lnTo>
                    <a:lnTo>
                      <a:pt x="650" y="69"/>
                    </a:lnTo>
                    <a:lnTo>
                      <a:pt x="628" y="56"/>
                    </a:lnTo>
                    <a:lnTo>
                      <a:pt x="608" y="44"/>
                    </a:lnTo>
                    <a:lnTo>
                      <a:pt x="584" y="33"/>
                    </a:lnTo>
                    <a:lnTo>
                      <a:pt x="562" y="24"/>
                    </a:lnTo>
                    <a:lnTo>
                      <a:pt x="537" y="15"/>
                    </a:lnTo>
                    <a:lnTo>
                      <a:pt x="512" y="9"/>
                    </a:lnTo>
                    <a:lnTo>
                      <a:pt x="486" y="6"/>
                    </a:lnTo>
                    <a:lnTo>
                      <a:pt x="461" y="2"/>
                    </a:lnTo>
                    <a:lnTo>
                      <a:pt x="434" y="0"/>
                    </a:lnTo>
                    <a:lnTo>
                      <a:pt x="409" y="4"/>
                    </a:lnTo>
                    <a:lnTo>
                      <a:pt x="383" y="7"/>
                    </a:lnTo>
                    <a:lnTo>
                      <a:pt x="357" y="13"/>
                    </a:lnTo>
                    <a:lnTo>
                      <a:pt x="329" y="23"/>
                    </a:lnTo>
                    <a:lnTo>
                      <a:pt x="304" y="36"/>
                    </a:lnTo>
                    <a:lnTo>
                      <a:pt x="276" y="46"/>
                    </a:lnTo>
                    <a:lnTo>
                      <a:pt x="250" y="60"/>
                    </a:lnTo>
                    <a:lnTo>
                      <a:pt x="224" y="70"/>
                    </a:lnTo>
                    <a:lnTo>
                      <a:pt x="196" y="82"/>
                    </a:lnTo>
                    <a:lnTo>
                      <a:pt x="170" y="91"/>
                    </a:lnTo>
                    <a:lnTo>
                      <a:pt x="146" y="100"/>
                    </a:lnTo>
                    <a:lnTo>
                      <a:pt x="121" y="108"/>
                    </a:lnTo>
                    <a:lnTo>
                      <a:pt x="100" y="117"/>
                    </a:lnTo>
                    <a:lnTo>
                      <a:pt x="78" y="124"/>
                    </a:lnTo>
                    <a:lnTo>
                      <a:pt x="59" y="129"/>
                    </a:lnTo>
                    <a:lnTo>
                      <a:pt x="41" y="135"/>
                    </a:lnTo>
                    <a:lnTo>
                      <a:pt x="28" y="140"/>
                    </a:lnTo>
                    <a:lnTo>
                      <a:pt x="16" y="142"/>
                    </a:lnTo>
                    <a:lnTo>
                      <a:pt x="8" y="145"/>
                    </a:lnTo>
                    <a:lnTo>
                      <a:pt x="1" y="148"/>
                    </a:lnTo>
                    <a:lnTo>
                      <a:pt x="0" y="148"/>
                    </a:lnTo>
                    <a:lnTo>
                      <a:pt x="8" y="194"/>
                    </a:lnTo>
                    <a:close/>
                  </a:path>
                </a:pathLst>
              </a:custGeom>
              <a:solidFill>
                <a:srgbClr val="121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47" name="Freeform 103">
                <a:extLst>
                  <a:ext uri="{FF2B5EF4-FFF2-40B4-BE49-F238E27FC236}">
                    <a16:creationId xmlns:a16="http://schemas.microsoft.com/office/drawing/2014/main" id="{7AC664A0-828F-DC74-C898-598DD0CCC99D}"/>
                  </a:ext>
                </a:extLst>
              </p:cNvPr>
              <p:cNvSpPr>
                <a:spLocks/>
              </p:cNvSpPr>
              <p:nvPr/>
            </p:nvSpPr>
            <p:spPr bwMode="auto">
              <a:xfrm>
                <a:off x="1990" y="2926"/>
                <a:ext cx="557" cy="981"/>
              </a:xfrm>
              <a:custGeom>
                <a:avLst/>
                <a:gdLst>
                  <a:gd name="T0" fmla="*/ 0 w 1114"/>
                  <a:gd name="T1" fmla="*/ 0 h 1964"/>
                  <a:gd name="T2" fmla="*/ 1 w 1114"/>
                  <a:gd name="T3" fmla="*/ 0 h 1964"/>
                  <a:gd name="T4" fmla="*/ 1 w 1114"/>
                  <a:gd name="T5" fmla="*/ 0 h 1964"/>
                  <a:gd name="T6" fmla="*/ 1 w 1114"/>
                  <a:gd name="T7" fmla="*/ 1 h 1964"/>
                  <a:gd name="T8" fmla="*/ 2 w 1114"/>
                  <a:gd name="T9" fmla="*/ 1 h 1964"/>
                  <a:gd name="T10" fmla="*/ 2 w 1114"/>
                  <a:gd name="T11" fmla="*/ 2 h 1964"/>
                  <a:gd name="T12" fmla="*/ 2 w 1114"/>
                  <a:gd name="T13" fmla="*/ 2 h 1964"/>
                  <a:gd name="T14" fmla="*/ 3 w 1114"/>
                  <a:gd name="T15" fmla="*/ 3 h 1964"/>
                  <a:gd name="T16" fmla="*/ 3 w 1114"/>
                  <a:gd name="T17" fmla="*/ 3 h 1964"/>
                  <a:gd name="T18" fmla="*/ 3 w 1114"/>
                  <a:gd name="T19" fmla="*/ 3 h 1964"/>
                  <a:gd name="T20" fmla="*/ 2 w 1114"/>
                  <a:gd name="T21" fmla="*/ 3 h 1964"/>
                  <a:gd name="T22" fmla="*/ 2 w 1114"/>
                  <a:gd name="T23" fmla="*/ 3 h 1964"/>
                  <a:gd name="T24" fmla="*/ 2 w 1114"/>
                  <a:gd name="T25" fmla="*/ 2 h 1964"/>
                  <a:gd name="T26" fmla="*/ 1 w 1114"/>
                  <a:gd name="T27" fmla="*/ 1 h 1964"/>
                  <a:gd name="T28" fmla="*/ 1 w 1114"/>
                  <a:gd name="T29" fmla="*/ 1 h 1964"/>
                  <a:gd name="T30" fmla="*/ 1 w 1114"/>
                  <a:gd name="T31" fmla="*/ 0 h 1964"/>
                  <a:gd name="T32" fmla="*/ 0 w 1114"/>
                  <a:gd name="T33" fmla="*/ 0 h 1964"/>
                  <a:gd name="T34" fmla="*/ 0 w 1114"/>
                  <a:gd name="T35" fmla="*/ 0 h 19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14"/>
                  <a:gd name="T55" fmla="*/ 0 h 1964"/>
                  <a:gd name="T56" fmla="*/ 1114 w 1114"/>
                  <a:gd name="T57" fmla="*/ 1964 h 196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14" h="1964">
                    <a:moveTo>
                      <a:pt x="0" y="0"/>
                    </a:moveTo>
                    <a:lnTo>
                      <a:pt x="136" y="16"/>
                    </a:lnTo>
                    <a:lnTo>
                      <a:pt x="237" y="138"/>
                    </a:lnTo>
                    <a:lnTo>
                      <a:pt x="299" y="523"/>
                    </a:lnTo>
                    <a:lnTo>
                      <a:pt x="609" y="760"/>
                    </a:lnTo>
                    <a:lnTo>
                      <a:pt x="675" y="1224"/>
                    </a:lnTo>
                    <a:lnTo>
                      <a:pt x="889" y="1527"/>
                    </a:lnTo>
                    <a:lnTo>
                      <a:pt x="1051" y="1570"/>
                    </a:lnTo>
                    <a:lnTo>
                      <a:pt x="1114" y="1895"/>
                    </a:lnTo>
                    <a:lnTo>
                      <a:pt x="1037" y="1964"/>
                    </a:lnTo>
                    <a:lnTo>
                      <a:pt x="924" y="1632"/>
                    </a:lnTo>
                    <a:lnTo>
                      <a:pt x="801" y="1583"/>
                    </a:lnTo>
                    <a:lnTo>
                      <a:pt x="571" y="1247"/>
                    </a:lnTo>
                    <a:lnTo>
                      <a:pt x="487" y="804"/>
                    </a:lnTo>
                    <a:lnTo>
                      <a:pt x="203" y="596"/>
                    </a:lnTo>
                    <a:lnTo>
                      <a:pt x="132" y="18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48" name="Freeform 104">
                <a:extLst>
                  <a:ext uri="{FF2B5EF4-FFF2-40B4-BE49-F238E27FC236}">
                    <a16:creationId xmlns:a16="http://schemas.microsoft.com/office/drawing/2014/main" id="{CE5A0B2B-4B5B-EF3D-A4B6-0401A0B49F46}"/>
                  </a:ext>
                </a:extLst>
              </p:cNvPr>
              <p:cNvSpPr>
                <a:spLocks/>
              </p:cNvSpPr>
              <p:nvPr/>
            </p:nvSpPr>
            <p:spPr bwMode="auto">
              <a:xfrm>
                <a:off x="1731" y="3436"/>
                <a:ext cx="118" cy="562"/>
              </a:xfrm>
              <a:custGeom>
                <a:avLst/>
                <a:gdLst>
                  <a:gd name="T0" fmla="*/ 1 w 235"/>
                  <a:gd name="T1" fmla="*/ 0 h 1125"/>
                  <a:gd name="T2" fmla="*/ 1 w 235"/>
                  <a:gd name="T3" fmla="*/ 0 h 1125"/>
                  <a:gd name="T4" fmla="*/ 1 w 235"/>
                  <a:gd name="T5" fmla="*/ 0 h 1125"/>
                  <a:gd name="T6" fmla="*/ 1 w 235"/>
                  <a:gd name="T7" fmla="*/ 0 h 1125"/>
                  <a:gd name="T8" fmla="*/ 1 w 235"/>
                  <a:gd name="T9" fmla="*/ 0 h 1125"/>
                  <a:gd name="T10" fmla="*/ 1 w 235"/>
                  <a:gd name="T11" fmla="*/ 0 h 1125"/>
                  <a:gd name="T12" fmla="*/ 1 w 235"/>
                  <a:gd name="T13" fmla="*/ 0 h 1125"/>
                  <a:gd name="T14" fmla="*/ 1 w 235"/>
                  <a:gd name="T15" fmla="*/ 0 h 1125"/>
                  <a:gd name="T16" fmla="*/ 1 w 235"/>
                  <a:gd name="T17" fmla="*/ 0 h 1125"/>
                  <a:gd name="T18" fmla="*/ 1 w 235"/>
                  <a:gd name="T19" fmla="*/ 0 h 1125"/>
                  <a:gd name="T20" fmla="*/ 1 w 235"/>
                  <a:gd name="T21" fmla="*/ 0 h 1125"/>
                  <a:gd name="T22" fmla="*/ 1 w 235"/>
                  <a:gd name="T23" fmla="*/ 0 h 1125"/>
                  <a:gd name="T24" fmla="*/ 1 w 235"/>
                  <a:gd name="T25" fmla="*/ 0 h 1125"/>
                  <a:gd name="T26" fmla="*/ 1 w 235"/>
                  <a:gd name="T27" fmla="*/ 0 h 1125"/>
                  <a:gd name="T28" fmla="*/ 1 w 235"/>
                  <a:gd name="T29" fmla="*/ 0 h 1125"/>
                  <a:gd name="T30" fmla="*/ 1 w 235"/>
                  <a:gd name="T31" fmla="*/ 0 h 1125"/>
                  <a:gd name="T32" fmla="*/ 1 w 235"/>
                  <a:gd name="T33" fmla="*/ 1 h 1125"/>
                  <a:gd name="T34" fmla="*/ 1 w 235"/>
                  <a:gd name="T35" fmla="*/ 1 h 1125"/>
                  <a:gd name="T36" fmla="*/ 1 w 235"/>
                  <a:gd name="T37" fmla="*/ 1 h 1125"/>
                  <a:gd name="T38" fmla="*/ 1 w 235"/>
                  <a:gd name="T39" fmla="*/ 1 h 1125"/>
                  <a:gd name="T40" fmla="*/ 1 w 235"/>
                  <a:gd name="T41" fmla="*/ 1 h 1125"/>
                  <a:gd name="T42" fmla="*/ 1 w 235"/>
                  <a:gd name="T43" fmla="*/ 1 h 1125"/>
                  <a:gd name="T44" fmla="*/ 1 w 235"/>
                  <a:gd name="T45" fmla="*/ 1 h 1125"/>
                  <a:gd name="T46" fmla="*/ 1 w 235"/>
                  <a:gd name="T47" fmla="*/ 1 h 1125"/>
                  <a:gd name="T48" fmla="*/ 1 w 235"/>
                  <a:gd name="T49" fmla="*/ 1 h 1125"/>
                  <a:gd name="T50" fmla="*/ 1 w 235"/>
                  <a:gd name="T51" fmla="*/ 1 h 1125"/>
                  <a:gd name="T52" fmla="*/ 1 w 235"/>
                  <a:gd name="T53" fmla="*/ 1 h 1125"/>
                  <a:gd name="T54" fmla="*/ 1 w 235"/>
                  <a:gd name="T55" fmla="*/ 1 h 1125"/>
                  <a:gd name="T56" fmla="*/ 1 w 235"/>
                  <a:gd name="T57" fmla="*/ 2 h 1125"/>
                  <a:gd name="T58" fmla="*/ 1 w 235"/>
                  <a:gd name="T59" fmla="*/ 2 h 1125"/>
                  <a:gd name="T60" fmla="*/ 1 w 235"/>
                  <a:gd name="T61" fmla="*/ 2 h 1125"/>
                  <a:gd name="T62" fmla="*/ 1 w 235"/>
                  <a:gd name="T63" fmla="*/ 2 h 1125"/>
                  <a:gd name="T64" fmla="*/ 1 w 235"/>
                  <a:gd name="T65" fmla="*/ 2 h 1125"/>
                  <a:gd name="T66" fmla="*/ 1 w 235"/>
                  <a:gd name="T67" fmla="*/ 2 h 1125"/>
                  <a:gd name="T68" fmla="*/ 0 w 235"/>
                  <a:gd name="T69" fmla="*/ 2 h 1125"/>
                  <a:gd name="T70" fmla="*/ 1 w 235"/>
                  <a:gd name="T71" fmla="*/ 0 h 1125"/>
                  <a:gd name="T72" fmla="*/ 1 w 235"/>
                  <a:gd name="T73" fmla="*/ 0 h 11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5"/>
                  <a:gd name="T112" fmla="*/ 0 h 1125"/>
                  <a:gd name="T113" fmla="*/ 235 w 235"/>
                  <a:gd name="T114" fmla="*/ 1125 h 112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5" h="1125">
                    <a:moveTo>
                      <a:pt x="137" y="0"/>
                    </a:moveTo>
                    <a:lnTo>
                      <a:pt x="183" y="51"/>
                    </a:lnTo>
                    <a:lnTo>
                      <a:pt x="183" y="54"/>
                    </a:lnTo>
                    <a:lnTo>
                      <a:pt x="184" y="63"/>
                    </a:lnTo>
                    <a:lnTo>
                      <a:pt x="187" y="78"/>
                    </a:lnTo>
                    <a:lnTo>
                      <a:pt x="191" y="98"/>
                    </a:lnTo>
                    <a:lnTo>
                      <a:pt x="193" y="120"/>
                    </a:lnTo>
                    <a:lnTo>
                      <a:pt x="198" y="149"/>
                    </a:lnTo>
                    <a:lnTo>
                      <a:pt x="202" y="180"/>
                    </a:lnTo>
                    <a:lnTo>
                      <a:pt x="209" y="217"/>
                    </a:lnTo>
                    <a:lnTo>
                      <a:pt x="213" y="255"/>
                    </a:lnTo>
                    <a:lnTo>
                      <a:pt x="218" y="296"/>
                    </a:lnTo>
                    <a:lnTo>
                      <a:pt x="222" y="340"/>
                    </a:lnTo>
                    <a:lnTo>
                      <a:pt x="226" y="386"/>
                    </a:lnTo>
                    <a:lnTo>
                      <a:pt x="229" y="432"/>
                    </a:lnTo>
                    <a:lnTo>
                      <a:pt x="233" y="479"/>
                    </a:lnTo>
                    <a:lnTo>
                      <a:pt x="234" y="527"/>
                    </a:lnTo>
                    <a:lnTo>
                      <a:pt x="235" y="575"/>
                    </a:lnTo>
                    <a:lnTo>
                      <a:pt x="233" y="623"/>
                    </a:lnTo>
                    <a:lnTo>
                      <a:pt x="229" y="671"/>
                    </a:lnTo>
                    <a:lnTo>
                      <a:pt x="225" y="719"/>
                    </a:lnTo>
                    <a:lnTo>
                      <a:pt x="218" y="767"/>
                    </a:lnTo>
                    <a:lnTo>
                      <a:pt x="210" y="815"/>
                    </a:lnTo>
                    <a:lnTo>
                      <a:pt x="201" y="861"/>
                    </a:lnTo>
                    <a:lnTo>
                      <a:pt x="192" y="903"/>
                    </a:lnTo>
                    <a:lnTo>
                      <a:pt x="183" y="945"/>
                    </a:lnTo>
                    <a:lnTo>
                      <a:pt x="173" y="982"/>
                    </a:lnTo>
                    <a:lnTo>
                      <a:pt x="164" y="1018"/>
                    </a:lnTo>
                    <a:lnTo>
                      <a:pt x="155" y="1046"/>
                    </a:lnTo>
                    <a:lnTo>
                      <a:pt x="150" y="1074"/>
                    </a:lnTo>
                    <a:lnTo>
                      <a:pt x="142" y="1095"/>
                    </a:lnTo>
                    <a:lnTo>
                      <a:pt x="138" y="1111"/>
                    </a:lnTo>
                    <a:lnTo>
                      <a:pt x="134" y="1121"/>
                    </a:lnTo>
                    <a:lnTo>
                      <a:pt x="134" y="1125"/>
                    </a:lnTo>
                    <a:lnTo>
                      <a:pt x="0" y="1069"/>
                    </a:lnTo>
                    <a:lnTo>
                      <a:pt x="137" y="0"/>
                    </a:lnTo>
                    <a:close/>
                  </a:path>
                </a:pathLst>
              </a:custGeom>
              <a:solidFill>
                <a:srgbClr val="5E73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49" name="Freeform 105">
                <a:extLst>
                  <a:ext uri="{FF2B5EF4-FFF2-40B4-BE49-F238E27FC236}">
                    <a16:creationId xmlns:a16="http://schemas.microsoft.com/office/drawing/2014/main" id="{D0373F6F-2985-E728-5F43-948A28B729C5}"/>
                  </a:ext>
                </a:extLst>
              </p:cNvPr>
              <p:cNvSpPr>
                <a:spLocks/>
              </p:cNvSpPr>
              <p:nvPr/>
            </p:nvSpPr>
            <p:spPr bwMode="auto">
              <a:xfrm>
                <a:off x="1687" y="3428"/>
                <a:ext cx="137" cy="543"/>
              </a:xfrm>
              <a:custGeom>
                <a:avLst/>
                <a:gdLst>
                  <a:gd name="T0" fmla="*/ 1 w 272"/>
                  <a:gd name="T1" fmla="*/ 0 h 1084"/>
                  <a:gd name="T2" fmla="*/ 1 w 272"/>
                  <a:gd name="T3" fmla="*/ 1 h 1084"/>
                  <a:gd name="T4" fmla="*/ 1 w 272"/>
                  <a:gd name="T5" fmla="*/ 1 h 1084"/>
                  <a:gd name="T6" fmla="*/ 1 w 272"/>
                  <a:gd name="T7" fmla="*/ 1 h 1084"/>
                  <a:gd name="T8" fmla="*/ 1 w 272"/>
                  <a:gd name="T9" fmla="*/ 1 h 1084"/>
                  <a:gd name="T10" fmla="*/ 1 w 272"/>
                  <a:gd name="T11" fmla="*/ 1 h 1084"/>
                  <a:gd name="T12" fmla="*/ 1 w 272"/>
                  <a:gd name="T13" fmla="*/ 1 h 1084"/>
                  <a:gd name="T14" fmla="*/ 1 w 272"/>
                  <a:gd name="T15" fmla="*/ 1 h 1084"/>
                  <a:gd name="T16" fmla="*/ 1 w 272"/>
                  <a:gd name="T17" fmla="*/ 1 h 1084"/>
                  <a:gd name="T18" fmla="*/ 1 w 272"/>
                  <a:gd name="T19" fmla="*/ 1 h 1084"/>
                  <a:gd name="T20" fmla="*/ 1 w 272"/>
                  <a:gd name="T21" fmla="*/ 1 h 1084"/>
                  <a:gd name="T22" fmla="*/ 1 w 272"/>
                  <a:gd name="T23" fmla="*/ 1 h 1084"/>
                  <a:gd name="T24" fmla="*/ 1 w 272"/>
                  <a:gd name="T25" fmla="*/ 1 h 1084"/>
                  <a:gd name="T26" fmla="*/ 1 w 272"/>
                  <a:gd name="T27" fmla="*/ 1 h 1084"/>
                  <a:gd name="T28" fmla="*/ 1 w 272"/>
                  <a:gd name="T29" fmla="*/ 1 h 1084"/>
                  <a:gd name="T30" fmla="*/ 1 w 272"/>
                  <a:gd name="T31" fmla="*/ 1 h 1084"/>
                  <a:gd name="T32" fmla="*/ 1 w 272"/>
                  <a:gd name="T33" fmla="*/ 2 h 1084"/>
                  <a:gd name="T34" fmla="*/ 1 w 272"/>
                  <a:gd name="T35" fmla="*/ 2 h 1084"/>
                  <a:gd name="T36" fmla="*/ 1 w 272"/>
                  <a:gd name="T37" fmla="*/ 2 h 1084"/>
                  <a:gd name="T38" fmla="*/ 1 w 272"/>
                  <a:gd name="T39" fmla="*/ 2 h 1084"/>
                  <a:gd name="T40" fmla="*/ 1 w 272"/>
                  <a:gd name="T41" fmla="*/ 2 h 1084"/>
                  <a:gd name="T42" fmla="*/ 1 w 272"/>
                  <a:gd name="T43" fmla="*/ 2 h 1084"/>
                  <a:gd name="T44" fmla="*/ 1 w 272"/>
                  <a:gd name="T45" fmla="*/ 2 h 1084"/>
                  <a:gd name="T46" fmla="*/ 1 w 272"/>
                  <a:gd name="T47" fmla="*/ 2 h 1084"/>
                  <a:gd name="T48" fmla="*/ 1 w 272"/>
                  <a:gd name="T49" fmla="*/ 2 h 1084"/>
                  <a:gd name="T50" fmla="*/ 1 w 272"/>
                  <a:gd name="T51" fmla="*/ 2 h 1084"/>
                  <a:gd name="T52" fmla="*/ 1 w 272"/>
                  <a:gd name="T53" fmla="*/ 2 h 1084"/>
                  <a:gd name="T54" fmla="*/ 1 w 272"/>
                  <a:gd name="T55" fmla="*/ 2 h 1084"/>
                  <a:gd name="T56" fmla="*/ 1 w 272"/>
                  <a:gd name="T57" fmla="*/ 2 h 1084"/>
                  <a:gd name="T58" fmla="*/ 1 w 272"/>
                  <a:gd name="T59" fmla="*/ 3 h 1084"/>
                  <a:gd name="T60" fmla="*/ 1 w 272"/>
                  <a:gd name="T61" fmla="*/ 3 h 1084"/>
                  <a:gd name="T62" fmla="*/ 1 w 272"/>
                  <a:gd name="T63" fmla="*/ 3 h 1084"/>
                  <a:gd name="T64" fmla="*/ 1 w 272"/>
                  <a:gd name="T65" fmla="*/ 3 h 1084"/>
                  <a:gd name="T66" fmla="*/ 1 w 272"/>
                  <a:gd name="T67" fmla="*/ 3 h 1084"/>
                  <a:gd name="T68" fmla="*/ 0 w 272"/>
                  <a:gd name="T69" fmla="*/ 3 h 1084"/>
                  <a:gd name="T70" fmla="*/ 1 w 272"/>
                  <a:gd name="T71" fmla="*/ 2 h 1084"/>
                  <a:gd name="T72" fmla="*/ 1 w 272"/>
                  <a:gd name="T73" fmla="*/ 0 h 1084"/>
                  <a:gd name="T74" fmla="*/ 1 w 272"/>
                  <a:gd name="T75" fmla="*/ 0 h 10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2"/>
                  <a:gd name="T115" fmla="*/ 0 h 1084"/>
                  <a:gd name="T116" fmla="*/ 272 w 272"/>
                  <a:gd name="T117" fmla="*/ 1084 h 10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2" h="1084">
                    <a:moveTo>
                      <a:pt x="155" y="0"/>
                    </a:moveTo>
                    <a:lnTo>
                      <a:pt x="224" y="14"/>
                    </a:lnTo>
                    <a:lnTo>
                      <a:pt x="224" y="18"/>
                    </a:lnTo>
                    <a:lnTo>
                      <a:pt x="226" y="30"/>
                    </a:lnTo>
                    <a:lnTo>
                      <a:pt x="229" y="47"/>
                    </a:lnTo>
                    <a:lnTo>
                      <a:pt x="233" y="73"/>
                    </a:lnTo>
                    <a:lnTo>
                      <a:pt x="237" y="102"/>
                    </a:lnTo>
                    <a:lnTo>
                      <a:pt x="242" y="139"/>
                    </a:lnTo>
                    <a:lnTo>
                      <a:pt x="247" y="177"/>
                    </a:lnTo>
                    <a:lnTo>
                      <a:pt x="254" y="222"/>
                    </a:lnTo>
                    <a:lnTo>
                      <a:pt x="258" y="266"/>
                    </a:lnTo>
                    <a:lnTo>
                      <a:pt x="262" y="314"/>
                    </a:lnTo>
                    <a:lnTo>
                      <a:pt x="264" y="362"/>
                    </a:lnTo>
                    <a:lnTo>
                      <a:pt x="270" y="412"/>
                    </a:lnTo>
                    <a:lnTo>
                      <a:pt x="271" y="460"/>
                    </a:lnTo>
                    <a:lnTo>
                      <a:pt x="272" y="510"/>
                    </a:lnTo>
                    <a:lnTo>
                      <a:pt x="271" y="558"/>
                    </a:lnTo>
                    <a:lnTo>
                      <a:pt x="270" y="604"/>
                    </a:lnTo>
                    <a:lnTo>
                      <a:pt x="263" y="646"/>
                    </a:lnTo>
                    <a:lnTo>
                      <a:pt x="256" y="689"/>
                    </a:lnTo>
                    <a:lnTo>
                      <a:pt x="249" y="733"/>
                    </a:lnTo>
                    <a:lnTo>
                      <a:pt x="241" y="775"/>
                    </a:lnTo>
                    <a:lnTo>
                      <a:pt x="229" y="816"/>
                    </a:lnTo>
                    <a:lnTo>
                      <a:pt x="220" y="856"/>
                    </a:lnTo>
                    <a:lnTo>
                      <a:pt x="208" y="893"/>
                    </a:lnTo>
                    <a:lnTo>
                      <a:pt x="196" y="930"/>
                    </a:lnTo>
                    <a:lnTo>
                      <a:pt x="184" y="963"/>
                    </a:lnTo>
                    <a:lnTo>
                      <a:pt x="174" y="992"/>
                    </a:lnTo>
                    <a:lnTo>
                      <a:pt x="164" y="1018"/>
                    </a:lnTo>
                    <a:lnTo>
                      <a:pt x="156" y="1042"/>
                    </a:lnTo>
                    <a:lnTo>
                      <a:pt x="150" y="1059"/>
                    </a:lnTo>
                    <a:lnTo>
                      <a:pt x="145" y="1072"/>
                    </a:lnTo>
                    <a:lnTo>
                      <a:pt x="141" y="1082"/>
                    </a:lnTo>
                    <a:lnTo>
                      <a:pt x="141" y="1084"/>
                    </a:lnTo>
                    <a:lnTo>
                      <a:pt x="0" y="1028"/>
                    </a:lnTo>
                    <a:lnTo>
                      <a:pt x="154" y="559"/>
                    </a:lnTo>
                    <a:lnTo>
                      <a:pt x="155" y="0"/>
                    </a:lnTo>
                    <a:close/>
                  </a:path>
                </a:pathLst>
              </a:custGeom>
              <a:solidFill>
                <a:srgbClr val="0017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50" name="Freeform 106">
                <a:extLst>
                  <a:ext uri="{FF2B5EF4-FFF2-40B4-BE49-F238E27FC236}">
                    <a16:creationId xmlns:a16="http://schemas.microsoft.com/office/drawing/2014/main" id="{95C7A498-2F90-2495-DD7C-6FD6C0C9072F}"/>
                  </a:ext>
                </a:extLst>
              </p:cNvPr>
              <p:cNvSpPr>
                <a:spLocks/>
              </p:cNvSpPr>
              <p:nvPr/>
            </p:nvSpPr>
            <p:spPr bwMode="auto">
              <a:xfrm>
                <a:off x="1620" y="3424"/>
                <a:ext cx="167" cy="526"/>
              </a:xfrm>
              <a:custGeom>
                <a:avLst/>
                <a:gdLst>
                  <a:gd name="T0" fmla="*/ 1 w 333"/>
                  <a:gd name="T1" fmla="*/ 0 h 1051"/>
                  <a:gd name="T2" fmla="*/ 1 w 333"/>
                  <a:gd name="T3" fmla="*/ 1 h 1051"/>
                  <a:gd name="T4" fmla="*/ 1 w 333"/>
                  <a:gd name="T5" fmla="*/ 1 h 1051"/>
                  <a:gd name="T6" fmla="*/ 1 w 333"/>
                  <a:gd name="T7" fmla="*/ 1 h 1051"/>
                  <a:gd name="T8" fmla="*/ 1 w 333"/>
                  <a:gd name="T9" fmla="*/ 1 h 1051"/>
                  <a:gd name="T10" fmla="*/ 1 w 333"/>
                  <a:gd name="T11" fmla="*/ 1 h 1051"/>
                  <a:gd name="T12" fmla="*/ 1 w 333"/>
                  <a:gd name="T13" fmla="*/ 1 h 1051"/>
                  <a:gd name="T14" fmla="*/ 1 w 333"/>
                  <a:gd name="T15" fmla="*/ 1 h 1051"/>
                  <a:gd name="T16" fmla="*/ 1 w 333"/>
                  <a:gd name="T17" fmla="*/ 1 h 1051"/>
                  <a:gd name="T18" fmla="*/ 1 w 333"/>
                  <a:gd name="T19" fmla="*/ 1 h 1051"/>
                  <a:gd name="T20" fmla="*/ 1 w 333"/>
                  <a:gd name="T21" fmla="*/ 1 h 1051"/>
                  <a:gd name="T22" fmla="*/ 1 w 333"/>
                  <a:gd name="T23" fmla="*/ 1 h 1051"/>
                  <a:gd name="T24" fmla="*/ 1 w 333"/>
                  <a:gd name="T25" fmla="*/ 1 h 1051"/>
                  <a:gd name="T26" fmla="*/ 1 w 333"/>
                  <a:gd name="T27" fmla="*/ 1 h 1051"/>
                  <a:gd name="T28" fmla="*/ 1 w 333"/>
                  <a:gd name="T29" fmla="*/ 1 h 1051"/>
                  <a:gd name="T30" fmla="*/ 1 w 333"/>
                  <a:gd name="T31" fmla="*/ 1 h 1051"/>
                  <a:gd name="T32" fmla="*/ 1 w 333"/>
                  <a:gd name="T33" fmla="*/ 2 h 1051"/>
                  <a:gd name="T34" fmla="*/ 1 w 333"/>
                  <a:gd name="T35" fmla="*/ 2 h 1051"/>
                  <a:gd name="T36" fmla="*/ 1 w 333"/>
                  <a:gd name="T37" fmla="*/ 2 h 1051"/>
                  <a:gd name="T38" fmla="*/ 1 w 333"/>
                  <a:gd name="T39" fmla="*/ 2 h 1051"/>
                  <a:gd name="T40" fmla="*/ 1 w 333"/>
                  <a:gd name="T41" fmla="*/ 2 h 1051"/>
                  <a:gd name="T42" fmla="*/ 1 w 333"/>
                  <a:gd name="T43" fmla="*/ 2 h 1051"/>
                  <a:gd name="T44" fmla="*/ 1 w 333"/>
                  <a:gd name="T45" fmla="*/ 2 h 1051"/>
                  <a:gd name="T46" fmla="*/ 1 w 333"/>
                  <a:gd name="T47" fmla="*/ 2 h 1051"/>
                  <a:gd name="T48" fmla="*/ 1 w 333"/>
                  <a:gd name="T49" fmla="*/ 2 h 1051"/>
                  <a:gd name="T50" fmla="*/ 1 w 333"/>
                  <a:gd name="T51" fmla="*/ 2 h 1051"/>
                  <a:gd name="T52" fmla="*/ 1 w 333"/>
                  <a:gd name="T53" fmla="*/ 2 h 1051"/>
                  <a:gd name="T54" fmla="*/ 1 w 333"/>
                  <a:gd name="T55" fmla="*/ 2 h 1051"/>
                  <a:gd name="T56" fmla="*/ 1 w 333"/>
                  <a:gd name="T57" fmla="*/ 2 h 1051"/>
                  <a:gd name="T58" fmla="*/ 1 w 333"/>
                  <a:gd name="T59" fmla="*/ 2 h 1051"/>
                  <a:gd name="T60" fmla="*/ 1 w 333"/>
                  <a:gd name="T61" fmla="*/ 3 h 1051"/>
                  <a:gd name="T62" fmla="*/ 1 w 333"/>
                  <a:gd name="T63" fmla="*/ 3 h 1051"/>
                  <a:gd name="T64" fmla="*/ 1 w 333"/>
                  <a:gd name="T65" fmla="*/ 3 h 1051"/>
                  <a:gd name="T66" fmla="*/ 1 w 333"/>
                  <a:gd name="T67" fmla="*/ 3 h 1051"/>
                  <a:gd name="T68" fmla="*/ 0 w 333"/>
                  <a:gd name="T69" fmla="*/ 2 h 1051"/>
                  <a:gd name="T70" fmla="*/ 1 w 333"/>
                  <a:gd name="T71" fmla="*/ 2 h 1051"/>
                  <a:gd name="T72" fmla="*/ 1 w 333"/>
                  <a:gd name="T73" fmla="*/ 0 h 1051"/>
                  <a:gd name="T74" fmla="*/ 1 w 333"/>
                  <a:gd name="T75" fmla="*/ 0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3"/>
                  <a:gd name="T115" fmla="*/ 0 h 1051"/>
                  <a:gd name="T116" fmla="*/ 333 w 333"/>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3" h="1051">
                    <a:moveTo>
                      <a:pt x="221" y="0"/>
                    </a:moveTo>
                    <a:lnTo>
                      <a:pt x="293" y="8"/>
                    </a:lnTo>
                    <a:lnTo>
                      <a:pt x="293" y="12"/>
                    </a:lnTo>
                    <a:lnTo>
                      <a:pt x="296" y="22"/>
                    </a:lnTo>
                    <a:lnTo>
                      <a:pt x="298" y="41"/>
                    </a:lnTo>
                    <a:lnTo>
                      <a:pt x="301" y="64"/>
                    </a:lnTo>
                    <a:lnTo>
                      <a:pt x="304" y="92"/>
                    </a:lnTo>
                    <a:lnTo>
                      <a:pt x="309" y="127"/>
                    </a:lnTo>
                    <a:lnTo>
                      <a:pt x="313" y="164"/>
                    </a:lnTo>
                    <a:lnTo>
                      <a:pt x="318" y="206"/>
                    </a:lnTo>
                    <a:lnTo>
                      <a:pt x="321" y="249"/>
                    </a:lnTo>
                    <a:lnTo>
                      <a:pt x="326" y="293"/>
                    </a:lnTo>
                    <a:lnTo>
                      <a:pt x="329" y="341"/>
                    </a:lnTo>
                    <a:lnTo>
                      <a:pt x="331" y="389"/>
                    </a:lnTo>
                    <a:lnTo>
                      <a:pt x="331" y="437"/>
                    </a:lnTo>
                    <a:lnTo>
                      <a:pt x="333" y="484"/>
                    </a:lnTo>
                    <a:lnTo>
                      <a:pt x="331" y="529"/>
                    </a:lnTo>
                    <a:lnTo>
                      <a:pt x="330" y="574"/>
                    </a:lnTo>
                    <a:lnTo>
                      <a:pt x="323" y="616"/>
                    </a:lnTo>
                    <a:lnTo>
                      <a:pt x="315" y="658"/>
                    </a:lnTo>
                    <a:lnTo>
                      <a:pt x="304" y="699"/>
                    </a:lnTo>
                    <a:lnTo>
                      <a:pt x="290" y="742"/>
                    </a:lnTo>
                    <a:lnTo>
                      <a:pt x="276" y="783"/>
                    </a:lnTo>
                    <a:lnTo>
                      <a:pt x="260" y="822"/>
                    </a:lnTo>
                    <a:lnTo>
                      <a:pt x="243" y="861"/>
                    </a:lnTo>
                    <a:lnTo>
                      <a:pt x="229" y="897"/>
                    </a:lnTo>
                    <a:lnTo>
                      <a:pt x="212" y="929"/>
                    </a:lnTo>
                    <a:lnTo>
                      <a:pt x="196" y="958"/>
                    </a:lnTo>
                    <a:lnTo>
                      <a:pt x="180" y="984"/>
                    </a:lnTo>
                    <a:lnTo>
                      <a:pt x="169" y="1008"/>
                    </a:lnTo>
                    <a:lnTo>
                      <a:pt x="158" y="1025"/>
                    </a:lnTo>
                    <a:lnTo>
                      <a:pt x="150" y="1040"/>
                    </a:lnTo>
                    <a:lnTo>
                      <a:pt x="144" y="1049"/>
                    </a:lnTo>
                    <a:lnTo>
                      <a:pt x="143" y="1051"/>
                    </a:lnTo>
                    <a:lnTo>
                      <a:pt x="0" y="996"/>
                    </a:lnTo>
                    <a:lnTo>
                      <a:pt x="197" y="525"/>
                    </a:lnTo>
                    <a:lnTo>
                      <a:pt x="221" y="0"/>
                    </a:lnTo>
                    <a:close/>
                  </a:path>
                </a:pathLst>
              </a:custGeom>
              <a:solidFill>
                <a:srgbClr val="000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51" name="Freeform 107">
                <a:extLst>
                  <a:ext uri="{FF2B5EF4-FFF2-40B4-BE49-F238E27FC236}">
                    <a16:creationId xmlns:a16="http://schemas.microsoft.com/office/drawing/2014/main" id="{C3347FBC-2B6F-8FE1-0402-E3C2E1839E59}"/>
                  </a:ext>
                </a:extLst>
              </p:cNvPr>
              <p:cNvSpPr>
                <a:spLocks/>
              </p:cNvSpPr>
              <p:nvPr/>
            </p:nvSpPr>
            <p:spPr bwMode="auto">
              <a:xfrm>
                <a:off x="1575" y="3424"/>
                <a:ext cx="168" cy="506"/>
              </a:xfrm>
              <a:custGeom>
                <a:avLst/>
                <a:gdLst>
                  <a:gd name="T0" fmla="*/ 0 w 337"/>
                  <a:gd name="T1" fmla="*/ 1 h 1011"/>
                  <a:gd name="T2" fmla="*/ 0 w 337"/>
                  <a:gd name="T3" fmla="*/ 0 h 1011"/>
                  <a:gd name="T4" fmla="*/ 0 w 337"/>
                  <a:gd name="T5" fmla="*/ 1 h 1011"/>
                  <a:gd name="T6" fmla="*/ 0 w 337"/>
                  <a:gd name="T7" fmla="*/ 1 h 1011"/>
                  <a:gd name="T8" fmla="*/ 0 w 337"/>
                  <a:gd name="T9" fmla="*/ 1 h 1011"/>
                  <a:gd name="T10" fmla="*/ 0 w 337"/>
                  <a:gd name="T11" fmla="*/ 1 h 1011"/>
                  <a:gd name="T12" fmla="*/ 0 w 337"/>
                  <a:gd name="T13" fmla="*/ 1 h 1011"/>
                  <a:gd name="T14" fmla="*/ 0 w 337"/>
                  <a:gd name="T15" fmla="*/ 1 h 1011"/>
                  <a:gd name="T16" fmla="*/ 0 w 337"/>
                  <a:gd name="T17" fmla="*/ 1 h 1011"/>
                  <a:gd name="T18" fmla="*/ 0 w 337"/>
                  <a:gd name="T19" fmla="*/ 1 h 1011"/>
                  <a:gd name="T20" fmla="*/ 0 w 337"/>
                  <a:gd name="T21" fmla="*/ 1 h 1011"/>
                  <a:gd name="T22" fmla="*/ 0 w 337"/>
                  <a:gd name="T23" fmla="*/ 1 h 1011"/>
                  <a:gd name="T24" fmla="*/ 0 w 337"/>
                  <a:gd name="T25" fmla="*/ 1 h 1011"/>
                  <a:gd name="T26" fmla="*/ 0 w 337"/>
                  <a:gd name="T27" fmla="*/ 1 h 1011"/>
                  <a:gd name="T28" fmla="*/ 0 w 337"/>
                  <a:gd name="T29" fmla="*/ 1 h 1011"/>
                  <a:gd name="T30" fmla="*/ 0 w 337"/>
                  <a:gd name="T31" fmla="*/ 1 h 1011"/>
                  <a:gd name="T32" fmla="*/ 0 w 337"/>
                  <a:gd name="T33" fmla="*/ 1 h 1011"/>
                  <a:gd name="T34" fmla="*/ 0 w 337"/>
                  <a:gd name="T35" fmla="*/ 2 h 1011"/>
                  <a:gd name="T36" fmla="*/ 0 w 337"/>
                  <a:gd name="T37" fmla="*/ 2 h 1011"/>
                  <a:gd name="T38" fmla="*/ 0 w 337"/>
                  <a:gd name="T39" fmla="*/ 2 h 1011"/>
                  <a:gd name="T40" fmla="*/ 0 w 337"/>
                  <a:gd name="T41" fmla="*/ 2 h 1011"/>
                  <a:gd name="T42" fmla="*/ 0 w 337"/>
                  <a:gd name="T43" fmla="*/ 2 h 1011"/>
                  <a:gd name="T44" fmla="*/ 0 w 337"/>
                  <a:gd name="T45" fmla="*/ 2 h 1011"/>
                  <a:gd name="T46" fmla="*/ 0 w 337"/>
                  <a:gd name="T47" fmla="*/ 2 h 1011"/>
                  <a:gd name="T48" fmla="*/ 0 w 337"/>
                  <a:gd name="T49" fmla="*/ 2 h 1011"/>
                  <a:gd name="T50" fmla="*/ 0 w 337"/>
                  <a:gd name="T51" fmla="*/ 2 h 1011"/>
                  <a:gd name="T52" fmla="*/ 0 w 337"/>
                  <a:gd name="T53" fmla="*/ 2 h 1011"/>
                  <a:gd name="T54" fmla="*/ 0 w 337"/>
                  <a:gd name="T55" fmla="*/ 2 h 1011"/>
                  <a:gd name="T56" fmla="*/ 0 w 337"/>
                  <a:gd name="T57" fmla="*/ 2 h 1011"/>
                  <a:gd name="T58" fmla="*/ 0 w 337"/>
                  <a:gd name="T59" fmla="*/ 2 h 1011"/>
                  <a:gd name="T60" fmla="*/ 0 w 337"/>
                  <a:gd name="T61" fmla="*/ 2 h 1011"/>
                  <a:gd name="T62" fmla="*/ 0 w 337"/>
                  <a:gd name="T63" fmla="*/ 2 h 1011"/>
                  <a:gd name="T64" fmla="*/ 0 w 337"/>
                  <a:gd name="T65" fmla="*/ 2 h 1011"/>
                  <a:gd name="T66" fmla="*/ 0 w 337"/>
                  <a:gd name="T67" fmla="*/ 2 h 1011"/>
                  <a:gd name="T68" fmla="*/ 0 w 337"/>
                  <a:gd name="T69" fmla="*/ 2 h 1011"/>
                  <a:gd name="T70" fmla="*/ 0 w 337"/>
                  <a:gd name="T71" fmla="*/ 2 h 1011"/>
                  <a:gd name="T72" fmla="*/ 0 w 337"/>
                  <a:gd name="T73" fmla="*/ 1 h 1011"/>
                  <a:gd name="T74" fmla="*/ 0 w 337"/>
                  <a:gd name="T75" fmla="*/ 1 h 10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7"/>
                  <a:gd name="T115" fmla="*/ 0 h 1011"/>
                  <a:gd name="T116" fmla="*/ 337 w 337"/>
                  <a:gd name="T117" fmla="*/ 1011 h 10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7" h="1011">
                    <a:moveTo>
                      <a:pt x="263" y="6"/>
                    </a:moveTo>
                    <a:lnTo>
                      <a:pt x="312" y="0"/>
                    </a:lnTo>
                    <a:lnTo>
                      <a:pt x="312" y="4"/>
                    </a:lnTo>
                    <a:lnTo>
                      <a:pt x="313" y="13"/>
                    </a:lnTo>
                    <a:lnTo>
                      <a:pt x="314" y="27"/>
                    </a:lnTo>
                    <a:lnTo>
                      <a:pt x="317" y="50"/>
                    </a:lnTo>
                    <a:lnTo>
                      <a:pt x="320" y="75"/>
                    </a:lnTo>
                    <a:lnTo>
                      <a:pt x="322" y="105"/>
                    </a:lnTo>
                    <a:lnTo>
                      <a:pt x="325" y="138"/>
                    </a:lnTo>
                    <a:lnTo>
                      <a:pt x="329" y="176"/>
                    </a:lnTo>
                    <a:lnTo>
                      <a:pt x="330" y="216"/>
                    </a:lnTo>
                    <a:lnTo>
                      <a:pt x="334" y="256"/>
                    </a:lnTo>
                    <a:lnTo>
                      <a:pt x="334" y="300"/>
                    </a:lnTo>
                    <a:lnTo>
                      <a:pt x="337" y="345"/>
                    </a:lnTo>
                    <a:lnTo>
                      <a:pt x="337" y="389"/>
                    </a:lnTo>
                    <a:lnTo>
                      <a:pt x="337" y="434"/>
                    </a:lnTo>
                    <a:lnTo>
                      <a:pt x="335" y="479"/>
                    </a:lnTo>
                    <a:lnTo>
                      <a:pt x="334" y="522"/>
                    </a:lnTo>
                    <a:lnTo>
                      <a:pt x="329" y="564"/>
                    </a:lnTo>
                    <a:lnTo>
                      <a:pt x="320" y="608"/>
                    </a:lnTo>
                    <a:lnTo>
                      <a:pt x="306" y="651"/>
                    </a:lnTo>
                    <a:lnTo>
                      <a:pt x="293" y="695"/>
                    </a:lnTo>
                    <a:lnTo>
                      <a:pt x="275" y="735"/>
                    </a:lnTo>
                    <a:lnTo>
                      <a:pt x="255" y="775"/>
                    </a:lnTo>
                    <a:lnTo>
                      <a:pt x="234" y="814"/>
                    </a:lnTo>
                    <a:lnTo>
                      <a:pt x="214" y="851"/>
                    </a:lnTo>
                    <a:lnTo>
                      <a:pt x="192" y="884"/>
                    </a:lnTo>
                    <a:lnTo>
                      <a:pt x="174" y="916"/>
                    </a:lnTo>
                    <a:lnTo>
                      <a:pt x="154" y="942"/>
                    </a:lnTo>
                    <a:lnTo>
                      <a:pt x="138" y="966"/>
                    </a:lnTo>
                    <a:lnTo>
                      <a:pt x="124" y="984"/>
                    </a:lnTo>
                    <a:lnTo>
                      <a:pt x="114" y="999"/>
                    </a:lnTo>
                    <a:lnTo>
                      <a:pt x="108" y="1008"/>
                    </a:lnTo>
                    <a:lnTo>
                      <a:pt x="105" y="1011"/>
                    </a:lnTo>
                    <a:lnTo>
                      <a:pt x="0" y="958"/>
                    </a:lnTo>
                    <a:lnTo>
                      <a:pt x="216" y="531"/>
                    </a:lnTo>
                    <a:lnTo>
                      <a:pt x="263" y="6"/>
                    </a:lnTo>
                    <a:close/>
                  </a:path>
                </a:pathLst>
              </a:custGeom>
              <a:solidFill>
                <a:srgbClr val="0000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52" name="Freeform 108">
                <a:extLst>
                  <a:ext uri="{FF2B5EF4-FFF2-40B4-BE49-F238E27FC236}">
                    <a16:creationId xmlns:a16="http://schemas.microsoft.com/office/drawing/2014/main" id="{85CE203A-A484-5667-DC1E-49E1176FB252}"/>
                  </a:ext>
                </a:extLst>
              </p:cNvPr>
              <p:cNvSpPr>
                <a:spLocks/>
              </p:cNvSpPr>
              <p:nvPr/>
            </p:nvSpPr>
            <p:spPr bwMode="auto">
              <a:xfrm>
                <a:off x="1537" y="3428"/>
                <a:ext cx="175" cy="489"/>
              </a:xfrm>
              <a:custGeom>
                <a:avLst/>
                <a:gdLst>
                  <a:gd name="T0" fmla="*/ 1 w 350"/>
                  <a:gd name="T1" fmla="*/ 1 h 978"/>
                  <a:gd name="T2" fmla="*/ 1 w 350"/>
                  <a:gd name="T3" fmla="*/ 0 h 978"/>
                  <a:gd name="T4" fmla="*/ 1 w 350"/>
                  <a:gd name="T5" fmla="*/ 1 h 978"/>
                  <a:gd name="T6" fmla="*/ 1 w 350"/>
                  <a:gd name="T7" fmla="*/ 1 h 978"/>
                  <a:gd name="T8" fmla="*/ 1 w 350"/>
                  <a:gd name="T9" fmla="*/ 1 h 978"/>
                  <a:gd name="T10" fmla="*/ 1 w 350"/>
                  <a:gd name="T11" fmla="*/ 1 h 978"/>
                  <a:gd name="T12" fmla="*/ 1 w 350"/>
                  <a:gd name="T13" fmla="*/ 1 h 978"/>
                  <a:gd name="T14" fmla="*/ 1 w 350"/>
                  <a:gd name="T15" fmla="*/ 1 h 978"/>
                  <a:gd name="T16" fmla="*/ 1 w 350"/>
                  <a:gd name="T17" fmla="*/ 1 h 978"/>
                  <a:gd name="T18" fmla="*/ 1 w 350"/>
                  <a:gd name="T19" fmla="*/ 1 h 978"/>
                  <a:gd name="T20" fmla="*/ 1 w 350"/>
                  <a:gd name="T21" fmla="*/ 1 h 978"/>
                  <a:gd name="T22" fmla="*/ 1 w 350"/>
                  <a:gd name="T23" fmla="*/ 1 h 978"/>
                  <a:gd name="T24" fmla="*/ 1 w 350"/>
                  <a:gd name="T25" fmla="*/ 1 h 978"/>
                  <a:gd name="T26" fmla="*/ 1 w 350"/>
                  <a:gd name="T27" fmla="*/ 1 h 978"/>
                  <a:gd name="T28" fmla="*/ 1 w 350"/>
                  <a:gd name="T29" fmla="*/ 1 h 978"/>
                  <a:gd name="T30" fmla="*/ 1 w 350"/>
                  <a:gd name="T31" fmla="*/ 1 h 978"/>
                  <a:gd name="T32" fmla="*/ 1 w 350"/>
                  <a:gd name="T33" fmla="*/ 1 h 978"/>
                  <a:gd name="T34" fmla="*/ 1 w 350"/>
                  <a:gd name="T35" fmla="*/ 1 h 978"/>
                  <a:gd name="T36" fmla="*/ 1 w 350"/>
                  <a:gd name="T37" fmla="*/ 2 h 978"/>
                  <a:gd name="T38" fmla="*/ 1 w 350"/>
                  <a:gd name="T39" fmla="*/ 2 h 978"/>
                  <a:gd name="T40" fmla="*/ 1 w 350"/>
                  <a:gd name="T41" fmla="*/ 2 h 978"/>
                  <a:gd name="T42" fmla="*/ 1 w 350"/>
                  <a:gd name="T43" fmla="*/ 2 h 978"/>
                  <a:gd name="T44" fmla="*/ 1 w 350"/>
                  <a:gd name="T45" fmla="*/ 2 h 978"/>
                  <a:gd name="T46" fmla="*/ 1 w 350"/>
                  <a:gd name="T47" fmla="*/ 2 h 978"/>
                  <a:gd name="T48" fmla="*/ 1 w 350"/>
                  <a:gd name="T49" fmla="*/ 2 h 978"/>
                  <a:gd name="T50" fmla="*/ 1 w 350"/>
                  <a:gd name="T51" fmla="*/ 2 h 978"/>
                  <a:gd name="T52" fmla="*/ 1 w 350"/>
                  <a:gd name="T53" fmla="*/ 2 h 978"/>
                  <a:gd name="T54" fmla="*/ 1 w 350"/>
                  <a:gd name="T55" fmla="*/ 2 h 978"/>
                  <a:gd name="T56" fmla="*/ 1 w 350"/>
                  <a:gd name="T57" fmla="*/ 2 h 978"/>
                  <a:gd name="T58" fmla="*/ 1 w 350"/>
                  <a:gd name="T59" fmla="*/ 2 h 978"/>
                  <a:gd name="T60" fmla="*/ 1 w 350"/>
                  <a:gd name="T61" fmla="*/ 2 h 978"/>
                  <a:gd name="T62" fmla="*/ 1 w 350"/>
                  <a:gd name="T63" fmla="*/ 2 h 978"/>
                  <a:gd name="T64" fmla="*/ 1 w 350"/>
                  <a:gd name="T65" fmla="*/ 2 h 978"/>
                  <a:gd name="T66" fmla="*/ 1 w 350"/>
                  <a:gd name="T67" fmla="*/ 2 h 978"/>
                  <a:gd name="T68" fmla="*/ 0 w 350"/>
                  <a:gd name="T69" fmla="*/ 2 h 978"/>
                  <a:gd name="T70" fmla="*/ 1 w 350"/>
                  <a:gd name="T71" fmla="*/ 1 h 978"/>
                  <a:gd name="T72" fmla="*/ 1 w 350"/>
                  <a:gd name="T73" fmla="*/ 1 h 978"/>
                  <a:gd name="T74" fmla="*/ 1 w 350"/>
                  <a:gd name="T75" fmla="*/ 1 h 978"/>
                  <a:gd name="T76" fmla="*/ 1 w 350"/>
                  <a:gd name="T77" fmla="*/ 1 h 9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0"/>
                  <a:gd name="T118" fmla="*/ 0 h 978"/>
                  <a:gd name="T119" fmla="*/ 350 w 350"/>
                  <a:gd name="T120" fmla="*/ 978 h 9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0" h="978">
                    <a:moveTo>
                      <a:pt x="291" y="16"/>
                    </a:moveTo>
                    <a:lnTo>
                      <a:pt x="339" y="0"/>
                    </a:lnTo>
                    <a:lnTo>
                      <a:pt x="339" y="2"/>
                    </a:lnTo>
                    <a:lnTo>
                      <a:pt x="339" y="12"/>
                    </a:lnTo>
                    <a:lnTo>
                      <a:pt x="341" y="25"/>
                    </a:lnTo>
                    <a:lnTo>
                      <a:pt x="342" y="44"/>
                    </a:lnTo>
                    <a:lnTo>
                      <a:pt x="343" y="67"/>
                    </a:lnTo>
                    <a:lnTo>
                      <a:pt x="345" y="95"/>
                    </a:lnTo>
                    <a:lnTo>
                      <a:pt x="347" y="125"/>
                    </a:lnTo>
                    <a:lnTo>
                      <a:pt x="350" y="161"/>
                    </a:lnTo>
                    <a:lnTo>
                      <a:pt x="350" y="198"/>
                    </a:lnTo>
                    <a:lnTo>
                      <a:pt x="350" y="237"/>
                    </a:lnTo>
                    <a:lnTo>
                      <a:pt x="349" y="279"/>
                    </a:lnTo>
                    <a:lnTo>
                      <a:pt x="349" y="324"/>
                    </a:lnTo>
                    <a:lnTo>
                      <a:pt x="345" y="369"/>
                    </a:lnTo>
                    <a:lnTo>
                      <a:pt x="341" y="415"/>
                    </a:lnTo>
                    <a:lnTo>
                      <a:pt x="337" y="461"/>
                    </a:lnTo>
                    <a:lnTo>
                      <a:pt x="331" y="510"/>
                    </a:lnTo>
                    <a:lnTo>
                      <a:pt x="321" y="554"/>
                    </a:lnTo>
                    <a:lnTo>
                      <a:pt x="309" y="601"/>
                    </a:lnTo>
                    <a:lnTo>
                      <a:pt x="293" y="644"/>
                    </a:lnTo>
                    <a:lnTo>
                      <a:pt x="276" y="687"/>
                    </a:lnTo>
                    <a:lnTo>
                      <a:pt x="255" y="727"/>
                    </a:lnTo>
                    <a:lnTo>
                      <a:pt x="235" y="766"/>
                    </a:lnTo>
                    <a:lnTo>
                      <a:pt x="214" y="803"/>
                    </a:lnTo>
                    <a:lnTo>
                      <a:pt x="195" y="837"/>
                    </a:lnTo>
                    <a:lnTo>
                      <a:pt x="172" y="868"/>
                    </a:lnTo>
                    <a:lnTo>
                      <a:pt x="154" y="895"/>
                    </a:lnTo>
                    <a:lnTo>
                      <a:pt x="135" y="919"/>
                    </a:lnTo>
                    <a:lnTo>
                      <a:pt x="121" y="940"/>
                    </a:lnTo>
                    <a:lnTo>
                      <a:pt x="107" y="956"/>
                    </a:lnTo>
                    <a:lnTo>
                      <a:pt x="97" y="969"/>
                    </a:lnTo>
                    <a:lnTo>
                      <a:pt x="91" y="976"/>
                    </a:lnTo>
                    <a:lnTo>
                      <a:pt x="89" y="978"/>
                    </a:lnTo>
                    <a:lnTo>
                      <a:pt x="0" y="920"/>
                    </a:lnTo>
                    <a:lnTo>
                      <a:pt x="229" y="497"/>
                    </a:lnTo>
                    <a:lnTo>
                      <a:pt x="276" y="99"/>
                    </a:lnTo>
                    <a:lnTo>
                      <a:pt x="291" y="16"/>
                    </a:lnTo>
                    <a:close/>
                  </a:path>
                </a:pathLst>
              </a:custGeom>
              <a:solidFill>
                <a:srgbClr val="0000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53" name="Freeform 109">
                <a:extLst>
                  <a:ext uri="{FF2B5EF4-FFF2-40B4-BE49-F238E27FC236}">
                    <a16:creationId xmlns:a16="http://schemas.microsoft.com/office/drawing/2014/main" id="{07DF0592-49FD-9ECE-322A-354D81990532}"/>
                  </a:ext>
                </a:extLst>
              </p:cNvPr>
              <p:cNvSpPr>
                <a:spLocks/>
              </p:cNvSpPr>
              <p:nvPr/>
            </p:nvSpPr>
            <p:spPr bwMode="auto">
              <a:xfrm>
                <a:off x="1513" y="3438"/>
                <a:ext cx="170" cy="458"/>
              </a:xfrm>
              <a:custGeom>
                <a:avLst/>
                <a:gdLst>
                  <a:gd name="T0" fmla="*/ 1 w 340"/>
                  <a:gd name="T1" fmla="*/ 0 h 917"/>
                  <a:gd name="T2" fmla="*/ 1 w 340"/>
                  <a:gd name="T3" fmla="*/ 0 h 917"/>
                  <a:gd name="T4" fmla="*/ 1 w 340"/>
                  <a:gd name="T5" fmla="*/ 0 h 917"/>
                  <a:gd name="T6" fmla="*/ 1 w 340"/>
                  <a:gd name="T7" fmla="*/ 0 h 917"/>
                  <a:gd name="T8" fmla="*/ 1 w 340"/>
                  <a:gd name="T9" fmla="*/ 0 h 917"/>
                  <a:gd name="T10" fmla="*/ 1 w 340"/>
                  <a:gd name="T11" fmla="*/ 0 h 917"/>
                  <a:gd name="T12" fmla="*/ 1 w 340"/>
                  <a:gd name="T13" fmla="*/ 0 h 917"/>
                  <a:gd name="T14" fmla="*/ 1 w 340"/>
                  <a:gd name="T15" fmla="*/ 0 h 917"/>
                  <a:gd name="T16" fmla="*/ 1 w 340"/>
                  <a:gd name="T17" fmla="*/ 0 h 917"/>
                  <a:gd name="T18" fmla="*/ 1 w 340"/>
                  <a:gd name="T19" fmla="*/ 1 h 917"/>
                  <a:gd name="T20" fmla="*/ 1 w 340"/>
                  <a:gd name="T21" fmla="*/ 1 h 917"/>
                  <a:gd name="T22" fmla="*/ 1 w 340"/>
                  <a:gd name="T23" fmla="*/ 1 h 917"/>
                  <a:gd name="T24" fmla="*/ 1 w 340"/>
                  <a:gd name="T25" fmla="*/ 1 h 917"/>
                  <a:gd name="T26" fmla="*/ 1 w 340"/>
                  <a:gd name="T27" fmla="*/ 1 h 917"/>
                  <a:gd name="T28" fmla="*/ 1 w 340"/>
                  <a:gd name="T29" fmla="*/ 1 h 917"/>
                  <a:gd name="T30" fmla="*/ 1 w 340"/>
                  <a:gd name="T31" fmla="*/ 1 h 917"/>
                  <a:gd name="T32" fmla="*/ 1 w 340"/>
                  <a:gd name="T33" fmla="*/ 1 h 917"/>
                  <a:gd name="T34" fmla="*/ 1 w 340"/>
                  <a:gd name="T35" fmla="*/ 1 h 917"/>
                  <a:gd name="T36" fmla="*/ 1 w 340"/>
                  <a:gd name="T37" fmla="*/ 1 h 917"/>
                  <a:gd name="T38" fmla="*/ 1 w 340"/>
                  <a:gd name="T39" fmla="*/ 1 h 917"/>
                  <a:gd name="T40" fmla="*/ 1 w 340"/>
                  <a:gd name="T41" fmla="*/ 1 h 917"/>
                  <a:gd name="T42" fmla="*/ 1 w 340"/>
                  <a:gd name="T43" fmla="*/ 1 h 917"/>
                  <a:gd name="T44" fmla="*/ 1 w 340"/>
                  <a:gd name="T45" fmla="*/ 1 h 917"/>
                  <a:gd name="T46" fmla="*/ 1 w 340"/>
                  <a:gd name="T47" fmla="*/ 1 h 917"/>
                  <a:gd name="T48" fmla="*/ 1 w 340"/>
                  <a:gd name="T49" fmla="*/ 0 h 917"/>
                  <a:gd name="T50" fmla="*/ 1 w 340"/>
                  <a:gd name="T51" fmla="*/ 0 h 917"/>
                  <a:gd name="T52" fmla="*/ 1 w 340"/>
                  <a:gd name="T53" fmla="*/ 0 h 917"/>
                  <a:gd name="T54" fmla="*/ 1 w 340"/>
                  <a:gd name="T55" fmla="*/ 0 h 917"/>
                  <a:gd name="T56" fmla="*/ 1 w 340"/>
                  <a:gd name="T57" fmla="*/ 0 h 917"/>
                  <a:gd name="T58" fmla="*/ 1 w 340"/>
                  <a:gd name="T59" fmla="*/ 0 h 917"/>
                  <a:gd name="T60" fmla="*/ 1 w 340"/>
                  <a:gd name="T61" fmla="*/ 0 h 917"/>
                  <a:gd name="T62" fmla="*/ 1 w 340"/>
                  <a:gd name="T63" fmla="*/ 0 h 917"/>
                  <a:gd name="T64" fmla="*/ 1 w 340"/>
                  <a:gd name="T65" fmla="*/ 0 h 917"/>
                  <a:gd name="T66" fmla="*/ 1 w 340"/>
                  <a:gd name="T67" fmla="*/ 0 h 9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0"/>
                  <a:gd name="T103" fmla="*/ 0 h 917"/>
                  <a:gd name="T104" fmla="*/ 340 w 340"/>
                  <a:gd name="T105" fmla="*/ 917 h 9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0" h="917">
                    <a:moveTo>
                      <a:pt x="307" y="25"/>
                    </a:moveTo>
                    <a:lnTo>
                      <a:pt x="307" y="28"/>
                    </a:lnTo>
                    <a:lnTo>
                      <a:pt x="307" y="36"/>
                    </a:lnTo>
                    <a:lnTo>
                      <a:pt x="306" y="49"/>
                    </a:lnTo>
                    <a:lnTo>
                      <a:pt x="306" y="67"/>
                    </a:lnTo>
                    <a:lnTo>
                      <a:pt x="303" y="88"/>
                    </a:lnTo>
                    <a:lnTo>
                      <a:pt x="303" y="116"/>
                    </a:lnTo>
                    <a:lnTo>
                      <a:pt x="300" y="144"/>
                    </a:lnTo>
                    <a:lnTo>
                      <a:pt x="299" y="176"/>
                    </a:lnTo>
                    <a:lnTo>
                      <a:pt x="294" y="209"/>
                    </a:lnTo>
                    <a:lnTo>
                      <a:pt x="290" y="245"/>
                    </a:lnTo>
                    <a:lnTo>
                      <a:pt x="284" y="282"/>
                    </a:lnTo>
                    <a:lnTo>
                      <a:pt x="281" y="319"/>
                    </a:lnTo>
                    <a:lnTo>
                      <a:pt x="271" y="355"/>
                    </a:lnTo>
                    <a:lnTo>
                      <a:pt x="263" y="394"/>
                    </a:lnTo>
                    <a:lnTo>
                      <a:pt x="254" y="429"/>
                    </a:lnTo>
                    <a:lnTo>
                      <a:pt x="244" y="466"/>
                    </a:lnTo>
                    <a:lnTo>
                      <a:pt x="231" y="500"/>
                    </a:lnTo>
                    <a:lnTo>
                      <a:pt x="216" y="536"/>
                    </a:lnTo>
                    <a:lnTo>
                      <a:pt x="198" y="571"/>
                    </a:lnTo>
                    <a:lnTo>
                      <a:pt x="179" y="608"/>
                    </a:lnTo>
                    <a:lnTo>
                      <a:pt x="159" y="642"/>
                    </a:lnTo>
                    <a:lnTo>
                      <a:pt x="138" y="678"/>
                    </a:lnTo>
                    <a:lnTo>
                      <a:pt x="119" y="709"/>
                    </a:lnTo>
                    <a:lnTo>
                      <a:pt x="99" y="742"/>
                    </a:lnTo>
                    <a:lnTo>
                      <a:pt x="79" y="771"/>
                    </a:lnTo>
                    <a:lnTo>
                      <a:pt x="61" y="799"/>
                    </a:lnTo>
                    <a:lnTo>
                      <a:pt x="44" y="823"/>
                    </a:lnTo>
                    <a:lnTo>
                      <a:pt x="29" y="844"/>
                    </a:lnTo>
                    <a:lnTo>
                      <a:pt x="17" y="858"/>
                    </a:lnTo>
                    <a:lnTo>
                      <a:pt x="8" y="871"/>
                    </a:lnTo>
                    <a:lnTo>
                      <a:pt x="2" y="881"/>
                    </a:lnTo>
                    <a:lnTo>
                      <a:pt x="0" y="883"/>
                    </a:lnTo>
                    <a:lnTo>
                      <a:pt x="57" y="917"/>
                    </a:lnTo>
                    <a:lnTo>
                      <a:pt x="59" y="913"/>
                    </a:lnTo>
                    <a:lnTo>
                      <a:pt x="65" y="903"/>
                    </a:lnTo>
                    <a:lnTo>
                      <a:pt x="75" y="888"/>
                    </a:lnTo>
                    <a:lnTo>
                      <a:pt x="90" y="869"/>
                    </a:lnTo>
                    <a:lnTo>
                      <a:pt x="106" y="844"/>
                    </a:lnTo>
                    <a:lnTo>
                      <a:pt x="124" y="817"/>
                    </a:lnTo>
                    <a:lnTo>
                      <a:pt x="145" y="787"/>
                    </a:lnTo>
                    <a:lnTo>
                      <a:pt x="167" y="754"/>
                    </a:lnTo>
                    <a:lnTo>
                      <a:pt x="188" y="717"/>
                    </a:lnTo>
                    <a:lnTo>
                      <a:pt x="211" y="682"/>
                    </a:lnTo>
                    <a:lnTo>
                      <a:pt x="229" y="644"/>
                    </a:lnTo>
                    <a:lnTo>
                      <a:pt x="250" y="607"/>
                    </a:lnTo>
                    <a:lnTo>
                      <a:pt x="267" y="570"/>
                    </a:lnTo>
                    <a:lnTo>
                      <a:pt x="284" y="534"/>
                    </a:lnTo>
                    <a:lnTo>
                      <a:pt x="296" y="499"/>
                    </a:lnTo>
                    <a:lnTo>
                      <a:pt x="307" y="467"/>
                    </a:lnTo>
                    <a:lnTo>
                      <a:pt x="312" y="434"/>
                    </a:lnTo>
                    <a:lnTo>
                      <a:pt x="316" y="400"/>
                    </a:lnTo>
                    <a:lnTo>
                      <a:pt x="321" y="363"/>
                    </a:lnTo>
                    <a:lnTo>
                      <a:pt x="325" y="325"/>
                    </a:lnTo>
                    <a:lnTo>
                      <a:pt x="329" y="286"/>
                    </a:lnTo>
                    <a:lnTo>
                      <a:pt x="332" y="248"/>
                    </a:lnTo>
                    <a:lnTo>
                      <a:pt x="334" y="208"/>
                    </a:lnTo>
                    <a:lnTo>
                      <a:pt x="336" y="173"/>
                    </a:lnTo>
                    <a:lnTo>
                      <a:pt x="337" y="137"/>
                    </a:lnTo>
                    <a:lnTo>
                      <a:pt x="338" y="104"/>
                    </a:lnTo>
                    <a:lnTo>
                      <a:pt x="338" y="74"/>
                    </a:lnTo>
                    <a:lnTo>
                      <a:pt x="340" y="49"/>
                    </a:lnTo>
                    <a:lnTo>
                      <a:pt x="340" y="28"/>
                    </a:lnTo>
                    <a:lnTo>
                      <a:pt x="340" y="12"/>
                    </a:lnTo>
                    <a:lnTo>
                      <a:pt x="340" y="3"/>
                    </a:lnTo>
                    <a:lnTo>
                      <a:pt x="340" y="0"/>
                    </a:lnTo>
                    <a:lnTo>
                      <a:pt x="307" y="25"/>
                    </a:lnTo>
                    <a:close/>
                  </a:path>
                </a:pathLst>
              </a:custGeom>
              <a:solidFill>
                <a:srgbClr val="121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54" name="Freeform 110">
                <a:extLst>
                  <a:ext uri="{FF2B5EF4-FFF2-40B4-BE49-F238E27FC236}">
                    <a16:creationId xmlns:a16="http://schemas.microsoft.com/office/drawing/2014/main" id="{99E05098-95A1-880F-48CE-6B6A4B8BDE96}"/>
                  </a:ext>
                </a:extLst>
              </p:cNvPr>
              <p:cNvSpPr>
                <a:spLocks/>
              </p:cNvSpPr>
              <p:nvPr/>
            </p:nvSpPr>
            <p:spPr bwMode="auto">
              <a:xfrm>
                <a:off x="1542" y="3248"/>
                <a:ext cx="274" cy="126"/>
              </a:xfrm>
              <a:custGeom>
                <a:avLst/>
                <a:gdLst>
                  <a:gd name="T0" fmla="*/ 2 w 547"/>
                  <a:gd name="T1" fmla="*/ 0 h 253"/>
                  <a:gd name="T2" fmla="*/ 2 w 547"/>
                  <a:gd name="T3" fmla="*/ 0 h 253"/>
                  <a:gd name="T4" fmla="*/ 2 w 547"/>
                  <a:gd name="T5" fmla="*/ 0 h 253"/>
                  <a:gd name="T6" fmla="*/ 1 w 547"/>
                  <a:gd name="T7" fmla="*/ 0 h 253"/>
                  <a:gd name="T8" fmla="*/ 1 w 547"/>
                  <a:gd name="T9" fmla="*/ 0 h 253"/>
                  <a:gd name="T10" fmla="*/ 1 w 547"/>
                  <a:gd name="T11" fmla="*/ 0 h 253"/>
                  <a:gd name="T12" fmla="*/ 1 w 547"/>
                  <a:gd name="T13" fmla="*/ 0 h 253"/>
                  <a:gd name="T14" fmla="*/ 1 w 547"/>
                  <a:gd name="T15" fmla="*/ 0 h 253"/>
                  <a:gd name="T16" fmla="*/ 1 w 547"/>
                  <a:gd name="T17" fmla="*/ 0 h 253"/>
                  <a:gd name="T18" fmla="*/ 1 w 547"/>
                  <a:gd name="T19" fmla="*/ 0 h 253"/>
                  <a:gd name="T20" fmla="*/ 1 w 547"/>
                  <a:gd name="T21" fmla="*/ 0 h 253"/>
                  <a:gd name="T22" fmla="*/ 1 w 547"/>
                  <a:gd name="T23" fmla="*/ 0 h 253"/>
                  <a:gd name="T24" fmla="*/ 1 w 547"/>
                  <a:gd name="T25" fmla="*/ 0 h 253"/>
                  <a:gd name="T26" fmla="*/ 1 w 547"/>
                  <a:gd name="T27" fmla="*/ 0 h 253"/>
                  <a:gd name="T28" fmla="*/ 1 w 547"/>
                  <a:gd name="T29" fmla="*/ 0 h 253"/>
                  <a:gd name="T30" fmla="*/ 1 w 547"/>
                  <a:gd name="T31" fmla="*/ 0 h 253"/>
                  <a:gd name="T32" fmla="*/ 1 w 547"/>
                  <a:gd name="T33" fmla="*/ 0 h 253"/>
                  <a:gd name="T34" fmla="*/ 1 w 547"/>
                  <a:gd name="T35" fmla="*/ 0 h 253"/>
                  <a:gd name="T36" fmla="*/ 1 w 547"/>
                  <a:gd name="T37" fmla="*/ 0 h 253"/>
                  <a:gd name="T38" fmla="*/ 1 w 547"/>
                  <a:gd name="T39" fmla="*/ 0 h 253"/>
                  <a:gd name="T40" fmla="*/ 1 w 547"/>
                  <a:gd name="T41" fmla="*/ 0 h 253"/>
                  <a:gd name="T42" fmla="*/ 1 w 547"/>
                  <a:gd name="T43" fmla="*/ 0 h 253"/>
                  <a:gd name="T44" fmla="*/ 1 w 547"/>
                  <a:gd name="T45" fmla="*/ 0 h 253"/>
                  <a:gd name="T46" fmla="*/ 1 w 547"/>
                  <a:gd name="T47" fmla="*/ 0 h 253"/>
                  <a:gd name="T48" fmla="*/ 1 w 547"/>
                  <a:gd name="T49" fmla="*/ 0 h 253"/>
                  <a:gd name="T50" fmla="*/ 1 w 547"/>
                  <a:gd name="T51" fmla="*/ 0 h 253"/>
                  <a:gd name="T52" fmla="*/ 1 w 547"/>
                  <a:gd name="T53" fmla="*/ 0 h 253"/>
                  <a:gd name="T54" fmla="*/ 1 w 547"/>
                  <a:gd name="T55" fmla="*/ 0 h 253"/>
                  <a:gd name="T56" fmla="*/ 1 w 547"/>
                  <a:gd name="T57" fmla="*/ 0 h 253"/>
                  <a:gd name="T58" fmla="*/ 1 w 547"/>
                  <a:gd name="T59" fmla="*/ 0 h 253"/>
                  <a:gd name="T60" fmla="*/ 1 w 547"/>
                  <a:gd name="T61" fmla="*/ 0 h 253"/>
                  <a:gd name="T62" fmla="*/ 1 w 547"/>
                  <a:gd name="T63" fmla="*/ 0 h 253"/>
                  <a:gd name="T64" fmla="*/ 1 w 547"/>
                  <a:gd name="T65" fmla="*/ 0 h 253"/>
                  <a:gd name="T66" fmla="*/ 1 w 547"/>
                  <a:gd name="T67" fmla="*/ 0 h 253"/>
                  <a:gd name="T68" fmla="*/ 0 w 547"/>
                  <a:gd name="T69" fmla="*/ 0 h 253"/>
                  <a:gd name="T70" fmla="*/ 1 w 547"/>
                  <a:gd name="T71" fmla="*/ 0 h 253"/>
                  <a:gd name="T72" fmla="*/ 1 w 547"/>
                  <a:gd name="T73" fmla="*/ 0 h 253"/>
                  <a:gd name="T74" fmla="*/ 2 w 547"/>
                  <a:gd name="T75" fmla="*/ 0 h 253"/>
                  <a:gd name="T76" fmla="*/ 2 w 547"/>
                  <a:gd name="T77" fmla="*/ 0 h 253"/>
                  <a:gd name="T78" fmla="*/ 2 w 547"/>
                  <a:gd name="T79" fmla="*/ 0 h 2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47"/>
                  <a:gd name="T121" fmla="*/ 0 h 253"/>
                  <a:gd name="T122" fmla="*/ 547 w 547"/>
                  <a:gd name="T123" fmla="*/ 253 h 2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47" h="253">
                    <a:moveTo>
                      <a:pt x="547" y="25"/>
                    </a:moveTo>
                    <a:lnTo>
                      <a:pt x="522" y="79"/>
                    </a:lnTo>
                    <a:lnTo>
                      <a:pt x="520" y="78"/>
                    </a:lnTo>
                    <a:lnTo>
                      <a:pt x="511" y="78"/>
                    </a:lnTo>
                    <a:lnTo>
                      <a:pt x="499" y="76"/>
                    </a:lnTo>
                    <a:lnTo>
                      <a:pt x="483" y="76"/>
                    </a:lnTo>
                    <a:lnTo>
                      <a:pt x="463" y="76"/>
                    </a:lnTo>
                    <a:lnTo>
                      <a:pt x="442" y="76"/>
                    </a:lnTo>
                    <a:lnTo>
                      <a:pt x="417" y="76"/>
                    </a:lnTo>
                    <a:lnTo>
                      <a:pt x="394" y="79"/>
                    </a:lnTo>
                    <a:lnTo>
                      <a:pt x="366" y="79"/>
                    </a:lnTo>
                    <a:lnTo>
                      <a:pt x="340" y="82"/>
                    </a:lnTo>
                    <a:lnTo>
                      <a:pt x="313" y="84"/>
                    </a:lnTo>
                    <a:lnTo>
                      <a:pt x="288" y="88"/>
                    </a:lnTo>
                    <a:lnTo>
                      <a:pt x="263" y="91"/>
                    </a:lnTo>
                    <a:lnTo>
                      <a:pt x="241" y="97"/>
                    </a:lnTo>
                    <a:lnTo>
                      <a:pt x="223" y="104"/>
                    </a:lnTo>
                    <a:lnTo>
                      <a:pt x="207" y="112"/>
                    </a:lnTo>
                    <a:lnTo>
                      <a:pt x="190" y="120"/>
                    </a:lnTo>
                    <a:lnTo>
                      <a:pt x="175" y="129"/>
                    </a:lnTo>
                    <a:lnTo>
                      <a:pt x="159" y="140"/>
                    </a:lnTo>
                    <a:lnTo>
                      <a:pt x="144" y="151"/>
                    </a:lnTo>
                    <a:lnTo>
                      <a:pt x="129" y="163"/>
                    </a:lnTo>
                    <a:lnTo>
                      <a:pt x="113" y="175"/>
                    </a:lnTo>
                    <a:lnTo>
                      <a:pt x="99" y="187"/>
                    </a:lnTo>
                    <a:lnTo>
                      <a:pt x="86" y="199"/>
                    </a:lnTo>
                    <a:lnTo>
                      <a:pt x="73" y="209"/>
                    </a:lnTo>
                    <a:lnTo>
                      <a:pt x="62" y="219"/>
                    </a:lnTo>
                    <a:lnTo>
                      <a:pt x="50" y="228"/>
                    </a:lnTo>
                    <a:lnTo>
                      <a:pt x="42" y="237"/>
                    </a:lnTo>
                    <a:lnTo>
                      <a:pt x="34" y="242"/>
                    </a:lnTo>
                    <a:lnTo>
                      <a:pt x="29" y="247"/>
                    </a:lnTo>
                    <a:lnTo>
                      <a:pt x="25" y="251"/>
                    </a:lnTo>
                    <a:lnTo>
                      <a:pt x="25" y="253"/>
                    </a:lnTo>
                    <a:lnTo>
                      <a:pt x="0" y="237"/>
                    </a:lnTo>
                    <a:lnTo>
                      <a:pt x="25" y="163"/>
                    </a:lnTo>
                    <a:lnTo>
                      <a:pt x="282" y="0"/>
                    </a:lnTo>
                    <a:lnTo>
                      <a:pt x="529" y="8"/>
                    </a:lnTo>
                    <a:lnTo>
                      <a:pt x="547" y="25"/>
                    </a:lnTo>
                    <a:close/>
                  </a:path>
                </a:pathLst>
              </a:custGeom>
              <a:solidFill>
                <a:srgbClr val="0017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55" name="Freeform 111">
                <a:extLst>
                  <a:ext uri="{FF2B5EF4-FFF2-40B4-BE49-F238E27FC236}">
                    <a16:creationId xmlns:a16="http://schemas.microsoft.com/office/drawing/2014/main" id="{C8589748-2CAF-4831-197C-375F1073F9D6}"/>
                  </a:ext>
                </a:extLst>
              </p:cNvPr>
              <p:cNvSpPr>
                <a:spLocks/>
              </p:cNvSpPr>
              <p:nvPr/>
            </p:nvSpPr>
            <p:spPr bwMode="auto">
              <a:xfrm>
                <a:off x="1536" y="3236"/>
                <a:ext cx="280" cy="132"/>
              </a:xfrm>
              <a:custGeom>
                <a:avLst/>
                <a:gdLst>
                  <a:gd name="T0" fmla="*/ 2 w 560"/>
                  <a:gd name="T1" fmla="*/ 0 h 265"/>
                  <a:gd name="T2" fmla="*/ 2 w 560"/>
                  <a:gd name="T3" fmla="*/ 0 h 265"/>
                  <a:gd name="T4" fmla="*/ 2 w 560"/>
                  <a:gd name="T5" fmla="*/ 0 h 265"/>
                  <a:gd name="T6" fmla="*/ 2 w 560"/>
                  <a:gd name="T7" fmla="*/ 0 h 265"/>
                  <a:gd name="T8" fmla="*/ 2 w 560"/>
                  <a:gd name="T9" fmla="*/ 0 h 265"/>
                  <a:gd name="T10" fmla="*/ 2 w 560"/>
                  <a:gd name="T11" fmla="*/ 0 h 265"/>
                  <a:gd name="T12" fmla="*/ 1 w 560"/>
                  <a:gd name="T13" fmla="*/ 0 h 265"/>
                  <a:gd name="T14" fmla="*/ 1 w 560"/>
                  <a:gd name="T15" fmla="*/ 0 h 265"/>
                  <a:gd name="T16" fmla="*/ 1 w 560"/>
                  <a:gd name="T17" fmla="*/ 0 h 265"/>
                  <a:gd name="T18" fmla="*/ 1 w 560"/>
                  <a:gd name="T19" fmla="*/ 0 h 265"/>
                  <a:gd name="T20" fmla="*/ 1 w 560"/>
                  <a:gd name="T21" fmla="*/ 0 h 265"/>
                  <a:gd name="T22" fmla="*/ 1 w 560"/>
                  <a:gd name="T23" fmla="*/ 0 h 265"/>
                  <a:gd name="T24" fmla="*/ 1 w 560"/>
                  <a:gd name="T25" fmla="*/ 0 h 265"/>
                  <a:gd name="T26" fmla="*/ 1 w 560"/>
                  <a:gd name="T27" fmla="*/ 0 h 265"/>
                  <a:gd name="T28" fmla="*/ 1 w 560"/>
                  <a:gd name="T29" fmla="*/ 0 h 265"/>
                  <a:gd name="T30" fmla="*/ 1 w 560"/>
                  <a:gd name="T31" fmla="*/ 0 h 265"/>
                  <a:gd name="T32" fmla="*/ 1 w 560"/>
                  <a:gd name="T33" fmla="*/ 0 h 265"/>
                  <a:gd name="T34" fmla="*/ 1 w 560"/>
                  <a:gd name="T35" fmla="*/ 0 h 265"/>
                  <a:gd name="T36" fmla="*/ 1 w 560"/>
                  <a:gd name="T37" fmla="*/ 0 h 265"/>
                  <a:gd name="T38" fmla="*/ 1 w 560"/>
                  <a:gd name="T39" fmla="*/ 0 h 265"/>
                  <a:gd name="T40" fmla="*/ 1 w 560"/>
                  <a:gd name="T41" fmla="*/ 0 h 265"/>
                  <a:gd name="T42" fmla="*/ 1 w 560"/>
                  <a:gd name="T43" fmla="*/ 0 h 265"/>
                  <a:gd name="T44" fmla="*/ 1 w 560"/>
                  <a:gd name="T45" fmla="*/ 0 h 265"/>
                  <a:gd name="T46" fmla="*/ 1 w 560"/>
                  <a:gd name="T47" fmla="*/ 0 h 265"/>
                  <a:gd name="T48" fmla="*/ 1 w 560"/>
                  <a:gd name="T49" fmla="*/ 0 h 265"/>
                  <a:gd name="T50" fmla="*/ 1 w 560"/>
                  <a:gd name="T51" fmla="*/ 0 h 265"/>
                  <a:gd name="T52" fmla="*/ 1 w 560"/>
                  <a:gd name="T53" fmla="*/ 0 h 265"/>
                  <a:gd name="T54" fmla="*/ 1 w 560"/>
                  <a:gd name="T55" fmla="*/ 0 h 265"/>
                  <a:gd name="T56" fmla="*/ 1 w 560"/>
                  <a:gd name="T57" fmla="*/ 0 h 265"/>
                  <a:gd name="T58" fmla="*/ 1 w 560"/>
                  <a:gd name="T59" fmla="*/ 0 h 265"/>
                  <a:gd name="T60" fmla="*/ 1 w 560"/>
                  <a:gd name="T61" fmla="*/ 0 h 265"/>
                  <a:gd name="T62" fmla="*/ 1 w 560"/>
                  <a:gd name="T63" fmla="*/ 0 h 265"/>
                  <a:gd name="T64" fmla="*/ 1 w 560"/>
                  <a:gd name="T65" fmla="*/ 0 h 265"/>
                  <a:gd name="T66" fmla="*/ 1 w 560"/>
                  <a:gd name="T67" fmla="*/ 0 h 265"/>
                  <a:gd name="T68" fmla="*/ 0 w 560"/>
                  <a:gd name="T69" fmla="*/ 0 h 265"/>
                  <a:gd name="T70" fmla="*/ 1 w 560"/>
                  <a:gd name="T71" fmla="*/ 0 h 265"/>
                  <a:gd name="T72" fmla="*/ 1 w 560"/>
                  <a:gd name="T73" fmla="*/ 0 h 265"/>
                  <a:gd name="T74" fmla="*/ 1 w 560"/>
                  <a:gd name="T75" fmla="*/ 0 h 265"/>
                  <a:gd name="T76" fmla="*/ 2 w 560"/>
                  <a:gd name="T77" fmla="*/ 0 h 265"/>
                  <a:gd name="T78" fmla="*/ 2 w 560"/>
                  <a:gd name="T79" fmla="*/ 0 h 2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0"/>
                  <a:gd name="T121" fmla="*/ 0 h 265"/>
                  <a:gd name="T122" fmla="*/ 560 w 560"/>
                  <a:gd name="T123" fmla="*/ 265 h 26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0" h="265">
                    <a:moveTo>
                      <a:pt x="555" y="11"/>
                    </a:moveTo>
                    <a:lnTo>
                      <a:pt x="560" y="50"/>
                    </a:lnTo>
                    <a:lnTo>
                      <a:pt x="557" y="49"/>
                    </a:lnTo>
                    <a:lnTo>
                      <a:pt x="549" y="49"/>
                    </a:lnTo>
                    <a:lnTo>
                      <a:pt x="535" y="49"/>
                    </a:lnTo>
                    <a:lnTo>
                      <a:pt x="520" y="49"/>
                    </a:lnTo>
                    <a:lnTo>
                      <a:pt x="500" y="49"/>
                    </a:lnTo>
                    <a:lnTo>
                      <a:pt x="478" y="49"/>
                    </a:lnTo>
                    <a:lnTo>
                      <a:pt x="453" y="50"/>
                    </a:lnTo>
                    <a:lnTo>
                      <a:pt x="426" y="53"/>
                    </a:lnTo>
                    <a:lnTo>
                      <a:pt x="396" y="55"/>
                    </a:lnTo>
                    <a:lnTo>
                      <a:pt x="367" y="58"/>
                    </a:lnTo>
                    <a:lnTo>
                      <a:pt x="337" y="62"/>
                    </a:lnTo>
                    <a:lnTo>
                      <a:pt x="309" y="68"/>
                    </a:lnTo>
                    <a:lnTo>
                      <a:pt x="280" y="74"/>
                    </a:lnTo>
                    <a:lnTo>
                      <a:pt x="254" y="83"/>
                    </a:lnTo>
                    <a:lnTo>
                      <a:pt x="229" y="92"/>
                    </a:lnTo>
                    <a:lnTo>
                      <a:pt x="207" y="104"/>
                    </a:lnTo>
                    <a:lnTo>
                      <a:pt x="186" y="115"/>
                    </a:lnTo>
                    <a:lnTo>
                      <a:pt x="166" y="126"/>
                    </a:lnTo>
                    <a:lnTo>
                      <a:pt x="146" y="140"/>
                    </a:lnTo>
                    <a:lnTo>
                      <a:pt x="129" y="153"/>
                    </a:lnTo>
                    <a:lnTo>
                      <a:pt x="112" y="166"/>
                    </a:lnTo>
                    <a:lnTo>
                      <a:pt x="96" y="179"/>
                    </a:lnTo>
                    <a:lnTo>
                      <a:pt x="82" y="192"/>
                    </a:lnTo>
                    <a:lnTo>
                      <a:pt x="70" y="207"/>
                    </a:lnTo>
                    <a:lnTo>
                      <a:pt x="57" y="217"/>
                    </a:lnTo>
                    <a:lnTo>
                      <a:pt x="47" y="229"/>
                    </a:lnTo>
                    <a:lnTo>
                      <a:pt x="38" y="238"/>
                    </a:lnTo>
                    <a:lnTo>
                      <a:pt x="32" y="247"/>
                    </a:lnTo>
                    <a:lnTo>
                      <a:pt x="24" y="253"/>
                    </a:lnTo>
                    <a:lnTo>
                      <a:pt x="21" y="259"/>
                    </a:lnTo>
                    <a:lnTo>
                      <a:pt x="18" y="262"/>
                    </a:lnTo>
                    <a:lnTo>
                      <a:pt x="18" y="265"/>
                    </a:lnTo>
                    <a:lnTo>
                      <a:pt x="0" y="249"/>
                    </a:lnTo>
                    <a:lnTo>
                      <a:pt x="61" y="140"/>
                    </a:lnTo>
                    <a:lnTo>
                      <a:pt x="188" y="54"/>
                    </a:lnTo>
                    <a:lnTo>
                      <a:pt x="403" y="0"/>
                    </a:lnTo>
                    <a:lnTo>
                      <a:pt x="555" y="11"/>
                    </a:lnTo>
                    <a:close/>
                  </a:path>
                </a:pathLst>
              </a:custGeom>
              <a:solidFill>
                <a:srgbClr val="0000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56" name="Freeform 112">
                <a:extLst>
                  <a:ext uri="{FF2B5EF4-FFF2-40B4-BE49-F238E27FC236}">
                    <a16:creationId xmlns:a16="http://schemas.microsoft.com/office/drawing/2014/main" id="{2CDBD3E2-957D-E76D-84BA-8BB2C4D7272D}"/>
                  </a:ext>
                </a:extLst>
              </p:cNvPr>
              <p:cNvSpPr>
                <a:spLocks/>
              </p:cNvSpPr>
              <p:nvPr/>
            </p:nvSpPr>
            <p:spPr bwMode="auto">
              <a:xfrm>
                <a:off x="1528" y="3222"/>
                <a:ext cx="285" cy="140"/>
              </a:xfrm>
              <a:custGeom>
                <a:avLst/>
                <a:gdLst>
                  <a:gd name="T0" fmla="*/ 1 w 571"/>
                  <a:gd name="T1" fmla="*/ 0 h 281"/>
                  <a:gd name="T2" fmla="*/ 1 w 571"/>
                  <a:gd name="T3" fmla="*/ 0 h 281"/>
                  <a:gd name="T4" fmla="*/ 0 w 571"/>
                  <a:gd name="T5" fmla="*/ 0 h 281"/>
                  <a:gd name="T6" fmla="*/ 0 w 571"/>
                  <a:gd name="T7" fmla="*/ 0 h 281"/>
                  <a:gd name="T8" fmla="*/ 0 w 571"/>
                  <a:gd name="T9" fmla="*/ 0 h 281"/>
                  <a:gd name="T10" fmla="*/ 0 w 571"/>
                  <a:gd name="T11" fmla="*/ 0 h 281"/>
                  <a:gd name="T12" fmla="*/ 0 w 571"/>
                  <a:gd name="T13" fmla="*/ 0 h 281"/>
                  <a:gd name="T14" fmla="*/ 0 w 571"/>
                  <a:gd name="T15" fmla="*/ 0 h 281"/>
                  <a:gd name="T16" fmla="*/ 0 w 571"/>
                  <a:gd name="T17" fmla="*/ 0 h 281"/>
                  <a:gd name="T18" fmla="*/ 0 w 571"/>
                  <a:gd name="T19" fmla="*/ 0 h 281"/>
                  <a:gd name="T20" fmla="*/ 0 w 571"/>
                  <a:gd name="T21" fmla="*/ 0 h 281"/>
                  <a:gd name="T22" fmla="*/ 0 w 571"/>
                  <a:gd name="T23" fmla="*/ 0 h 281"/>
                  <a:gd name="T24" fmla="*/ 0 w 571"/>
                  <a:gd name="T25" fmla="*/ 0 h 281"/>
                  <a:gd name="T26" fmla="*/ 0 w 571"/>
                  <a:gd name="T27" fmla="*/ 0 h 281"/>
                  <a:gd name="T28" fmla="*/ 0 w 571"/>
                  <a:gd name="T29" fmla="*/ 0 h 281"/>
                  <a:gd name="T30" fmla="*/ 0 w 571"/>
                  <a:gd name="T31" fmla="*/ 0 h 281"/>
                  <a:gd name="T32" fmla="*/ 0 w 571"/>
                  <a:gd name="T33" fmla="*/ 0 h 281"/>
                  <a:gd name="T34" fmla="*/ 0 w 571"/>
                  <a:gd name="T35" fmla="*/ 0 h 281"/>
                  <a:gd name="T36" fmla="*/ 0 w 571"/>
                  <a:gd name="T37" fmla="*/ 0 h 281"/>
                  <a:gd name="T38" fmla="*/ 0 w 571"/>
                  <a:gd name="T39" fmla="*/ 0 h 281"/>
                  <a:gd name="T40" fmla="*/ 0 w 571"/>
                  <a:gd name="T41" fmla="*/ 0 h 281"/>
                  <a:gd name="T42" fmla="*/ 0 w 571"/>
                  <a:gd name="T43" fmla="*/ 0 h 281"/>
                  <a:gd name="T44" fmla="*/ 0 w 571"/>
                  <a:gd name="T45" fmla="*/ 0 h 281"/>
                  <a:gd name="T46" fmla="*/ 0 w 571"/>
                  <a:gd name="T47" fmla="*/ 0 h 281"/>
                  <a:gd name="T48" fmla="*/ 0 w 571"/>
                  <a:gd name="T49" fmla="*/ 0 h 281"/>
                  <a:gd name="T50" fmla="*/ 0 w 571"/>
                  <a:gd name="T51" fmla="*/ 0 h 281"/>
                  <a:gd name="T52" fmla="*/ 0 w 571"/>
                  <a:gd name="T53" fmla="*/ 0 h 281"/>
                  <a:gd name="T54" fmla="*/ 0 w 571"/>
                  <a:gd name="T55" fmla="*/ 0 h 281"/>
                  <a:gd name="T56" fmla="*/ 0 w 571"/>
                  <a:gd name="T57" fmla="*/ 0 h 281"/>
                  <a:gd name="T58" fmla="*/ 0 w 571"/>
                  <a:gd name="T59" fmla="*/ 0 h 281"/>
                  <a:gd name="T60" fmla="*/ 1 w 571"/>
                  <a:gd name="T61" fmla="*/ 0 h 281"/>
                  <a:gd name="T62" fmla="*/ 1 w 571"/>
                  <a:gd name="T63" fmla="*/ 0 h 281"/>
                  <a:gd name="T64" fmla="*/ 1 w 571"/>
                  <a:gd name="T65" fmla="*/ 0 h 281"/>
                  <a:gd name="T66" fmla="*/ 1 w 571"/>
                  <a:gd name="T67" fmla="*/ 0 h 28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71"/>
                  <a:gd name="T103" fmla="*/ 0 h 281"/>
                  <a:gd name="T104" fmla="*/ 571 w 571"/>
                  <a:gd name="T105" fmla="*/ 281 h 28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71" h="281">
                    <a:moveTo>
                      <a:pt x="546" y="2"/>
                    </a:moveTo>
                    <a:lnTo>
                      <a:pt x="544" y="0"/>
                    </a:lnTo>
                    <a:lnTo>
                      <a:pt x="540" y="0"/>
                    </a:lnTo>
                    <a:lnTo>
                      <a:pt x="532" y="0"/>
                    </a:lnTo>
                    <a:lnTo>
                      <a:pt x="523" y="0"/>
                    </a:lnTo>
                    <a:lnTo>
                      <a:pt x="511" y="0"/>
                    </a:lnTo>
                    <a:lnTo>
                      <a:pt x="496" y="0"/>
                    </a:lnTo>
                    <a:lnTo>
                      <a:pt x="479" y="0"/>
                    </a:lnTo>
                    <a:lnTo>
                      <a:pt x="461" y="2"/>
                    </a:lnTo>
                    <a:lnTo>
                      <a:pt x="438" y="3"/>
                    </a:lnTo>
                    <a:lnTo>
                      <a:pt x="415" y="6"/>
                    </a:lnTo>
                    <a:lnTo>
                      <a:pt x="388" y="10"/>
                    </a:lnTo>
                    <a:lnTo>
                      <a:pt x="362" y="15"/>
                    </a:lnTo>
                    <a:lnTo>
                      <a:pt x="332" y="20"/>
                    </a:lnTo>
                    <a:lnTo>
                      <a:pt x="302" y="28"/>
                    </a:lnTo>
                    <a:lnTo>
                      <a:pt x="269" y="37"/>
                    </a:lnTo>
                    <a:lnTo>
                      <a:pt x="236" y="50"/>
                    </a:lnTo>
                    <a:lnTo>
                      <a:pt x="202" y="61"/>
                    </a:lnTo>
                    <a:lnTo>
                      <a:pt x="171" y="75"/>
                    </a:lnTo>
                    <a:lnTo>
                      <a:pt x="144" y="91"/>
                    </a:lnTo>
                    <a:lnTo>
                      <a:pt x="119" y="108"/>
                    </a:lnTo>
                    <a:lnTo>
                      <a:pt x="96" y="124"/>
                    </a:lnTo>
                    <a:lnTo>
                      <a:pt x="78" y="143"/>
                    </a:lnTo>
                    <a:lnTo>
                      <a:pt x="61" y="158"/>
                    </a:lnTo>
                    <a:lnTo>
                      <a:pt x="48" y="175"/>
                    </a:lnTo>
                    <a:lnTo>
                      <a:pt x="34" y="190"/>
                    </a:lnTo>
                    <a:lnTo>
                      <a:pt x="24" y="206"/>
                    </a:lnTo>
                    <a:lnTo>
                      <a:pt x="16" y="218"/>
                    </a:lnTo>
                    <a:lnTo>
                      <a:pt x="9" y="231"/>
                    </a:lnTo>
                    <a:lnTo>
                      <a:pt x="4" y="240"/>
                    </a:lnTo>
                    <a:lnTo>
                      <a:pt x="2" y="247"/>
                    </a:lnTo>
                    <a:lnTo>
                      <a:pt x="0" y="252"/>
                    </a:lnTo>
                    <a:lnTo>
                      <a:pt x="0" y="253"/>
                    </a:lnTo>
                    <a:lnTo>
                      <a:pt x="19" y="281"/>
                    </a:lnTo>
                    <a:lnTo>
                      <a:pt x="19" y="278"/>
                    </a:lnTo>
                    <a:lnTo>
                      <a:pt x="21" y="273"/>
                    </a:lnTo>
                    <a:lnTo>
                      <a:pt x="27" y="264"/>
                    </a:lnTo>
                    <a:lnTo>
                      <a:pt x="36" y="253"/>
                    </a:lnTo>
                    <a:lnTo>
                      <a:pt x="44" y="240"/>
                    </a:lnTo>
                    <a:lnTo>
                      <a:pt x="55" y="225"/>
                    </a:lnTo>
                    <a:lnTo>
                      <a:pt x="67" y="211"/>
                    </a:lnTo>
                    <a:lnTo>
                      <a:pt x="83" y="195"/>
                    </a:lnTo>
                    <a:lnTo>
                      <a:pt x="98" y="178"/>
                    </a:lnTo>
                    <a:lnTo>
                      <a:pt x="115" y="161"/>
                    </a:lnTo>
                    <a:lnTo>
                      <a:pt x="133" y="144"/>
                    </a:lnTo>
                    <a:lnTo>
                      <a:pt x="154" y="128"/>
                    </a:lnTo>
                    <a:lnTo>
                      <a:pt x="174" y="114"/>
                    </a:lnTo>
                    <a:lnTo>
                      <a:pt x="196" y="102"/>
                    </a:lnTo>
                    <a:lnTo>
                      <a:pt x="219" y="91"/>
                    </a:lnTo>
                    <a:lnTo>
                      <a:pt x="244" y="83"/>
                    </a:lnTo>
                    <a:lnTo>
                      <a:pt x="267" y="77"/>
                    </a:lnTo>
                    <a:lnTo>
                      <a:pt x="294" y="70"/>
                    </a:lnTo>
                    <a:lnTo>
                      <a:pt x="320" y="65"/>
                    </a:lnTo>
                    <a:lnTo>
                      <a:pt x="348" y="61"/>
                    </a:lnTo>
                    <a:lnTo>
                      <a:pt x="375" y="57"/>
                    </a:lnTo>
                    <a:lnTo>
                      <a:pt x="401" y="53"/>
                    </a:lnTo>
                    <a:lnTo>
                      <a:pt x="429" y="50"/>
                    </a:lnTo>
                    <a:lnTo>
                      <a:pt x="455" y="48"/>
                    </a:lnTo>
                    <a:lnTo>
                      <a:pt x="479" y="45"/>
                    </a:lnTo>
                    <a:lnTo>
                      <a:pt x="500" y="43"/>
                    </a:lnTo>
                    <a:lnTo>
                      <a:pt x="520" y="41"/>
                    </a:lnTo>
                    <a:lnTo>
                      <a:pt x="538" y="40"/>
                    </a:lnTo>
                    <a:lnTo>
                      <a:pt x="551" y="39"/>
                    </a:lnTo>
                    <a:lnTo>
                      <a:pt x="562" y="39"/>
                    </a:lnTo>
                    <a:lnTo>
                      <a:pt x="569" y="39"/>
                    </a:lnTo>
                    <a:lnTo>
                      <a:pt x="571" y="39"/>
                    </a:lnTo>
                    <a:lnTo>
                      <a:pt x="546" y="2"/>
                    </a:lnTo>
                    <a:close/>
                  </a:path>
                </a:pathLst>
              </a:custGeom>
              <a:solidFill>
                <a:srgbClr val="121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57" name="Freeform 113">
                <a:extLst>
                  <a:ext uri="{FF2B5EF4-FFF2-40B4-BE49-F238E27FC236}">
                    <a16:creationId xmlns:a16="http://schemas.microsoft.com/office/drawing/2014/main" id="{BEABCBCB-7892-80EC-649C-A28B012D6630}"/>
                  </a:ext>
                </a:extLst>
              </p:cNvPr>
              <p:cNvSpPr>
                <a:spLocks/>
              </p:cNvSpPr>
              <p:nvPr/>
            </p:nvSpPr>
            <p:spPr bwMode="auto">
              <a:xfrm>
                <a:off x="1190" y="3604"/>
                <a:ext cx="1019" cy="607"/>
              </a:xfrm>
              <a:custGeom>
                <a:avLst/>
                <a:gdLst>
                  <a:gd name="T0" fmla="*/ 1 w 2038"/>
                  <a:gd name="T1" fmla="*/ 0 h 1215"/>
                  <a:gd name="T2" fmla="*/ 1 w 2038"/>
                  <a:gd name="T3" fmla="*/ 0 h 1215"/>
                  <a:gd name="T4" fmla="*/ 1 w 2038"/>
                  <a:gd name="T5" fmla="*/ 0 h 1215"/>
                  <a:gd name="T6" fmla="*/ 2 w 2038"/>
                  <a:gd name="T7" fmla="*/ 1 h 1215"/>
                  <a:gd name="T8" fmla="*/ 2 w 2038"/>
                  <a:gd name="T9" fmla="*/ 1 h 1215"/>
                  <a:gd name="T10" fmla="*/ 3 w 2038"/>
                  <a:gd name="T11" fmla="*/ 1 h 1215"/>
                  <a:gd name="T12" fmla="*/ 3 w 2038"/>
                  <a:gd name="T13" fmla="*/ 1 h 1215"/>
                  <a:gd name="T14" fmla="*/ 4 w 2038"/>
                  <a:gd name="T15" fmla="*/ 1 h 1215"/>
                  <a:gd name="T16" fmla="*/ 4 w 2038"/>
                  <a:gd name="T17" fmla="*/ 1 h 1215"/>
                  <a:gd name="T18" fmla="*/ 4 w 2038"/>
                  <a:gd name="T19" fmla="*/ 2 h 1215"/>
                  <a:gd name="T20" fmla="*/ 4 w 2038"/>
                  <a:gd name="T21" fmla="*/ 2 h 1215"/>
                  <a:gd name="T22" fmla="*/ 4 w 2038"/>
                  <a:gd name="T23" fmla="*/ 2 h 1215"/>
                  <a:gd name="T24" fmla="*/ 4 w 2038"/>
                  <a:gd name="T25" fmla="*/ 2 h 1215"/>
                  <a:gd name="T26" fmla="*/ 3 w 2038"/>
                  <a:gd name="T27" fmla="*/ 1 h 1215"/>
                  <a:gd name="T28" fmla="*/ 3 w 2038"/>
                  <a:gd name="T29" fmla="*/ 1 h 1215"/>
                  <a:gd name="T30" fmla="*/ 2 w 2038"/>
                  <a:gd name="T31" fmla="*/ 1 h 1215"/>
                  <a:gd name="T32" fmla="*/ 2 w 2038"/>
                  <a:gd name="T33" fmla="*/ 1 h 1215"/>
                  <a:gd name="T34" fmla="*/ 1 w 2038"/>
                  <a:gd name="T35" fmla="*/ 0 h 1215"/>
                  <a:gd name="T36" fmla="*/ 1 w 2038"/>
                  <a:gd name="T37" fmla="*/ 0 h 1215"/>
                  <a:gd name="T38" fmla="*/ 0 w 2038"/>
                  <a:gd name="T39" fmla="*/ 0 h 1215"/>
                  <a:gd name="T40" fmla="*/ 1 w 2038"/>
                  <a:gd name="T41" fmla="*/ 0 h 1215"/>
                  <a:gd name="T42" fmla="*/ 1 w 2038"/>
                  <a:gd name="T43" fmla="*/ 0 h 12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38"/>
                  <a:gd name="T67" fmla="*/ 0 h 1215"/>
                  <a:gd name="T68" fmla="*/ 2038 w 2038"/>
                  <a:gd name="T69" fmla="*/ 1215 h 121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38" h="1215">
                    <a:moveTo>
                      <a:pt x="10" y="0"/>
                    </a:moveTo>
                    <a:lnTo>
                      <a:pt x="329" y="134"/>
                    </a:lnTo>
                    <a:lnTo>
                      <a:pt x="386" y="388"/>
                    </a:lnTo>
                    <a:lnTo>
                      <a:pt x="815" y="529"/>
                    </a:lnTo>
                    <a:lnTo>
                      <a:pt x="903" y="625"/>
                    </a:lnTo>
                    <a:lnTo>
                      <a:pt x="1479" y="748"/>
                    </a:lnTo>
                    <a:lnTo>
                      <a:pt x="1504" y="866"/>
                    </a:lnTo>
                    <a:lnTo>
                      <a:pt x="1707" y="1003"/>
                    </a:lnTo>
                    <a:lnTo>
                      <a:pt x="1828" y="985"/>
                    </a:lnTo>
                    <a:lnTo>
                      <a:pt x="2038" y="1145"/>
                    </a:lnTo>
                    <a:lnTo>
                      <a:pt x="1958" y="1215"/>
                    </a:lnTo>
                    <a:lnTo>
                      <a:pt x="1824" y="1099"/>
                    </a:lnTo>
                    <a:lnTo>
                      <a:pt x="1709" y="1103"/>
                    </a:lnTo>
                    <a:lnTo>
                      <a:pt x="1488" y="958"/>
                    </a:lnTo>
                    <a:lnTo>
                      <a:pt x="1458" y="866"/>
                    </a:lnTo>
                    <a:lnTo>
                      <a:pt x="898" y="748"/>
                    </a:lnTo>
                    <a:lnTo>
                      <a:pt x="823" y="657"/>
                    </a:lnTo>
                    <a:lnTo>
                      <a:pt x="358" y="484"/>
                    </a:lnTo>
                    <a:lnTo>
                      <a:pt x="288" y="236"/>
                    </a:lnTo>
                    <a:lnTo>
                      <a:pt x="0" y="109"/>
                    </a:lnTo>
                    <a:lnTo>
                      <a:pt x="1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558" name="Freeform 114">
                <a:extLst>
                  <a:ext uri="{FF2B5EF4-FFF2-40B4-BE49-F238E27FC236}">
                    <a16:creationId xmlns:a16="http://schemas.microsoft.com/office/drawing/2014/main" id="{B752AB23-D314-E576-508D-BCEFB4828F00}"/>
                  </a:ext>
                </a:extLst>
              </p:cNvPr>
              <p:cNvSpPr>
                <a:spLocks/>
              </p:cNvSpPr>
              <p:nvPr/>
            </p:nvSpPr>
            <p:spPr bwMode="auto">
              <a:xfrm>
                <a:off x="1956" y="2922"/>
                <a:ext cx="564" cy="1002"/>
              </a:xfrm>
              <a:custGeom>
                <a:avLst/>
                <a:gdLst>
                  <a:gd name="T0" fmla="*/ 0 w 1127"/>
                  <a:gd name="T1" fmla="*/ 0 h 2003"/>
                  <a:gd name="T2" fmla="*/ 1 w 1127"/>
                  <a:gd name="T3" fmla="*/ 1 h 2003"/>
                  <a:gd name="T4" fmla="*/ 1 w 1127"/>
                  <a:gd name="T5" fmla="*/ 2 h 2003"/>
                  <a:gd name="T6" fmla="*/ 2 w 1127"/>
                  <a:gd name="T7" fmla="*/ 2 h 2003"/>
                  <a:gd name="T8" fmla="*/ 2 w 1127"/>
                  <a:gd name="T9" fmla="*/ 3 h 2003"/>
                  <a:gd name="T10" fmla="*/ 2 w 1127"/>
                  <a:gd name="T11" fmla="*/ 4 h 2003"/>
                  <a:gd name="T12" fmla="*/ 2 w 1127"/>
                  <a:gd name="T13" fmla="*/ 4 h 2003"/>
                  <a:gd name="T14" fmla="*/ 3 w 1127"/>
                  <a:gd name="T15" fmla="*/ 4 h 2003"/>
                  <a:gd name="T16" fmla="*/ 3 w 1127"/>
                  <a:gd name="T17" fmla="*/ 4 h 2003"/>
                  <a:gd name="T18" fmla="*/ 3 w 1127"/>
                  <a:gd name="T19" fmla="*/ 4 h 2003"/>
                  <a:gd name="T20" fmla="*/ 2 w 1127"/>
                  <a:gd name="T21" fmla="*/ 4 h 2003"/>
                  <a:gd name="T22" fmla="*/ 2 w 1127"/>
                  <a:gd name="T23" fmla="*/ 3 h 2003"/>
                  <a:gd name="T24" fmla="*/ 2 w 1127"/>
                  <a:gd name="T25" fmla="*/ 2 h 2003"/>
                  <a:gd name="T26" fmla="*/ 1 w 1127"/>
                  <a:gd name="T27" fmla="*/ 2 h 2003"/>
                  <a:gd name="T28" fmla="*/ 1 w 1127"/>
                  <a:gd name="T29" fmla="*/ 1 h 2003"/>
                  <a:gd name="T30" fmla="*/ 1 w 1127"/>
                  <a:gd name="T31" fmla="*/ 1 h 2003"/>
                  <a:gd name="T32" fmla="*/ 0 w 1127"/>
                  <a:gd name="T33" fmla="*/ 0 h 2003"/>
                  <a:gd name="T34" fmla="*/ 0 w 1127"/>
                  <a:gd name="T35" fmla="*/ 0 h 20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27"/>
                  <a:gd name="T55" fmla="*/ 0 h 2003"/>
                  <a:gd name="T56" fmla="*/ 1127 w 1127"/>
                  <a:gd name="T57" fmla="*/ 2003 h 20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27" h="2003">
                    <a:moveTo>
                      <a:pt x="0" y="0"/>
                    </a:moveTo>
                    <a:lnTo>
                      <a:pt x="171" y="218"/>
                    </a:lnTo>
                    <a:lnTo>
                      <a:pt x="248" y="621"/>
                    </a:lnTo>
                    <a:lnTo>
                      <a:pt x="529" y="831"/>
                    </a:lnTo>
                    <a:lnTo>
                      <a:pt x="617" y="1270"/>
                    </a:lnTo>
                    <a:lnTo>
                      <a:pt x="852" y="1620"/>
                    </a:lnTo>
                    <a:lnTo>
                      <a:pt x="975" y="1655"/>
                    </a:lnTo>
                    <a:lnTo>
                      <a:pt x="1067" y="2003"/>
                    </a:lnTo>
                    <a:lnTo>
                      <a:pt x="1127" y="1951"/>
                    </a:lnTo>
                    <a:lnTo>
                      <a:pt x="1036" y="1612"/>
                    </a:lnTo>
                    <a:lnTo>
                      <a:pt x="909" y="1576"/>
                    </a:lnTo>
                    <a:lnTo>
                      <a:pt x="673" y="1247"/>
                    </a:lnTo>
                    <a:lnTo>
                      <a:pt x="584" y="788"/>
                    </a:lnTo>
                    <a:lnTo>
                      <a:pt x="296" y="577"/>
                    </a:lnTo>
                    <a:lnTo>
                      <a:pt x="231" y="184"/>
                    </a:lnTo>
                    <a:lnTo>
                      <a:pt x="108" y="11"/>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04463" name="Group 123">
            <a:extLst>
              <a:ext uri="{FF2B5EF4-FFF2-40B4-BE49-F238E27FC236}">
                <a16:creationId xmlns:a16="http://schemas.microsoft.com/office/drawing/2014/main" id="{B244B960-0D15-D391-06AB-89E6C85F28D5}"/>
              </a:ext>
            </a:extLst>
          </p:cNvPr>
          <p:cNvGrpSpPr>
            <a:grpSpLocks/>
          </p:cNvGrpSpPr>
          <p:nvPr/>
        </p:nvGrpSpPr>
        <p:grpSpPr bwMode="auto">
          <a:xfrm>
            <a:off x="7126289" y="2600325"/>
            <a:ext cx="2663825" cy="3343275"/>
            <a:chOff x="3673" y="2139"/>
            <a:chExt cx="1678" cy="2106"/>
          </a:xfrm>
        </p:grpSpPr>
        <p:grpSp>
          <p:nvGrpSpPr>
            <p:cNvPr id="104467" name="Group 118">
              <a:extLst>
                <a:ext uri="{FF2B5EF4-FFF2-40B4-BE49-F238E27FC236}">
                  <a16:creationId xmlns:a16="http://schemas.microsoft.com/office/drawing/2014/main" id="{C1510FB1-62A4-E007-2CA4-52D1E5DA669D}"/>
                </a:ext>
              </a:extLst>
            </p:cNvPr>
            <p:cNvGrpSpPr>
              <a:grpSpLocks/>
            </p:cNvGrpSpPr>
            <p:nvPr/>
          </p:nvGrpSpPr>
          <p:grpSpPr bwMode="auto">
            <a:xfrm>
              <a:off x="3673" y="2139"/>
              <a:ext cx="1678" cy="1029"/>
              <a:chOff x="3673" y="2043"/>
              <a:chExt cx="1678" cy="1029"/>
            </a:xfrm>
          </p:grpSpPr>
          <p:grpSp>
            <p:nvGrpSpPr>
              <p:cNvPr id="104500" name="Group 117">
                <a:extLst>
                  <a:ext uri="{FF2B5EF4-FFF2-40B4-BE49-F238E27FC236}">
                    <a16:creationId xmlns:a16="http://schemas.microsoft.com/office/drawing/2014/main" id="{B26BD22A-00DA-9290-0A10-5EC86F0AB832}"/>
                  </a:ext>
                </a:extLst>
              </p:cNvPr>
              <p:cNvGrpSpPr>
                <a:grpSpLocks/>
              </p:cNvGrpSpPr>
              <p:nvPr/>
            </p:nvGrpSpPr>
            <p:grpSpPr bwMode="auto">
              <a:xfrm>
                <a:off x="3696" y="2043"/>
                <a:ext cx="1632" cy="1029"/>
                <a:chOff x="3696" y="2043"/>
                <a:chExt cx="1632" cy="1029"/>
              </a:xfrm>
            </p:grpSpPr>
            <p:sp>
              <p:nvSpPr>
                <p:cNvPr id="104502" name="Freeform 15">
                  <a:extLst>
                    <a:ext uri="{FF2B5EF4-FFF2-40B4-BE49-F238E27FC236}">
                      <a16:creationId xmlns:a16="http://schemas.microsoft.com/office/drawing/2014/main" id="{01D4D9D7-4C20-F99D-A0EF-EE0EF2DB80B4}"/>
                    </a:ext>
                  </a:extLst>
                </p:cNvPr>
                <p:cNvSpPr>
                  <a:spLocks/>
                </p:cNvSpPr>
                <p:nvPr/>
              </p:nvSpPr>
              <p:spPr bwMode="auto">
                <a:xfrm>
                  <a:off x="3696" y="2043"/>
                  <a:ext cx="1632" cy="1029"/>
                </a:xfrm>
                <a:custGeom>
                  <a:avLst/>
                  <a:gdLst>
                    <a:gd name="T0" fmla="*/ 271 w 1632"/>
                    <a:gd name="T1" fmla="*/ 0 h 1029"/>
                    <a:gd name="T2" fmla="*/ 211 w 1632"/>
                    <a:gd name="T3" fmla="*/ 5 h 1029"/>
                    <a:gd name="T4" fmla="*/ 161 w 1632"/>
                    <a:gd name="T5" fmla="*/ 10 h 1029"/>
                    <a:gd name="T6" fmla="*/ 76 w 1632"/>
                    <a:gd name="T7" fmla="*/ 39 h 1029"/>
                    <a:gd name="T8" fmla="*/ 42 w 1632"/>
                    <a:gd name="T9" fmla="*/ 59 h 1029"/>
                    <a:gd name="T10" fmla="*/ 26 w 1632"/>
                    <a:gd name="T11" fmla="*/ 83 h 1029"/>
                    <a:gd name="T12" fmla="*/ 9 w 1632"/>
                    <a:gd name="T13" fmla="*/ 107 h 1029"/>
                    <a:gd name="T14" fmla="*/ 0 w 1632"/>
                    <a:gd name="T15" fmla="*/ 137 h 1029"/>
                    <a:gd name="T16" fmla="*/ 0 w 1632"/>
                    <a:gd name="T17" fmla="*/ 478 h 1029"/>
                    <a:gd name="T18" fmla="*/ 0 w 1632"/>
                    <a:gd name="T19" fmla="*/ 682 h 1029"/>
                    <a:gd name="T20" fmla="*/ 9 w 1632"/>
                    <a:gd name="T21" fmla="*/ 707 h 1029"/>
                    <a:gd name="T22" fmla="*/ 26 w 1632"/>
                    <a:gd name="T23" fmla="*/ 736 h 1029"/>
                    <a:gd name="T24" fmla="*/ 42 w 1632"/>
                    <a:gd name="T25" fmla="*/ 755 h 1029"/>
                    <a:gd name="T26" fmla="*/ 76 w 1632"/>
                    <a:gd name="T27" fmla="*/ 775 h 1029"/>
                    <a:gd name="T28" fmla="*/ 161 w 1632"/>
                    <a:gd name="T29" fmla="*/ 804 h 1029"/>
                    <a:gd name="T30" fmla="*/ 211 w 1632"/>
                    <a:gd name="T31" fmla="*/ 809 h 1029"/>
                    <a:gd name="T32" fmla="*/ 271 w 1632"/>
                    <a:gd name="T33" fmla="*/ 814 h 1029"/>
                    <a:gd name="T34" fmla="*/ 389 w 1632"/>
                    <a:gd name="T35" fmla="*/ 1028 h 1029"/>
                    <a:gd name="T36" fmla="*/ 676 w 1632"/>
                    <a:gd name="T37" fmla="*/ 814 h 1029"/>
                    <a:gd name="T38" fmla="*/ 1361 w 1632"/>
                    <a:gd name="T39" fmla="*/ 814 h 1029"/>
                    <a:gd name="T40" fmla="*/ 1411 w 1632"/>
                    <a:gd name="T41" fmla="*/ 809 h 1029"/>
                    <a:gd name="T42" fmla="*/ 1462 w 1632"/>
                    <a:gd name="T43" fmla="*/ 804 h 1029"/>
                    <a:gd name="T44" fmla="*/ 1547 w 1632"/>
                    <a:gd name="T45" fmla="*/ 775 h 1029"/>
                    <a:gd name="T46" fmla="*/ 1580 w 1632"/>
                    <a:gd name="T47" fmla="*/ 755 h 1029"/>
                    <a:gd name="T48" fmla="*/ 1606 w 1632"/>
                    <a:gd name="T49" fmla="*/ 736 h 1029"/>
                    <a:gd name="T50" fmla="*/ 1623 w 1632"/>
                    <a:gd name="T51" fmla="*/ 707 h 1029"/>
                    <a:gd name="T52" fmla="*/ 1631 w 1632"/>
                    <a:gd name="T53" fmla="*/ 682 h 1029"/>
                    <a:gd name="T54" fmla="*/ 1631 w 1632"/>
                    <a:gd name="T55" fmla="*/ 478 h 1029"/>
                    <a:gd name="T56" fmla="*/ 1631 w 1632"/>
                    <a:gd name="T57" fmla="*/ 137 h 1029"/>
                    <a:gd name="T58" fmla="*/ 1623 w 1632"/>
                    <a:gd name="T59" fmla="*/ 107 h 1029"/>
                    <a:gd name="T60" fmla="*/ 1606 w 1632"/>
                    <a:gd name="T61" fmla="*/ 83 h 1029"/>
                    <a:gd name="T62" fmla="*/ 1580 w 1632"/>
                    <a:gd name="T63" fmla="*/ 59 h 1029"/>
                    <a:gd name="T64" fmla="*/ 1547 w 1632"/>
                    <a:gd name="T65" fmla="*/ 39 h 1029"/>
                    <a:gd name="T66" fmla="*/ 1462 w 1632"/>
                    <a:gd name="T67" fmla="*/ 10 h 1029"/>
                    <a:gd name="T68" fmla="*/ 1411 w 1632"/>
                    <a:gd name="T69" fmla="*/ 5 h 1029"/>
                    <a:gd name="T70" fmla="*/ 1361 w 1632"/>
                    <a:gd name="T71" fmla="*/ 0 h 1029"/>
                    <a:gd name="T72" fmla="*/ 676 w 1632"/>
                    <a:gd name="T73" fmla="*/ 0 h 1029"/>
                    <a:gd name="T74" fmla="*/ 271 w 1632"/>
                    <a:gd name="T75" fmla="*/ 0 h 10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32"/>
                    <a:gd name="T115" fmla="*/ 0 h 1029"/>
                    <a:gd name="T116" fmla="*/ 1632 w 1632"/>
                    <a:gd name="T117" fmla="*/ 1029 h 102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32" h="1029">
                      <a:moveTo>
                        <a:pt x="271" y="0"/>
                      </a:moveTo>
                      <a:lnTo>
                        <a:pt x="211" y="5"/>
                      </a:lnTo>
                      <a:lnTo>
                        <a:pt x="161" y="10"/>
                      </a:lnTo>
                      <a:lnTo>
                        <a:pt x="76" y="39"/>
                      </a:lnTo>
                      <a:lnTo>
                        <a:pt x="42" y="59"/>
                      </a:lnTo>
                      <a:lnTo>
                        <a:pt x="26" y="83"/>
                      </a:lnTo>
                      <a:lnTo>
                        <a:pt x="9" y="107"/>
                      </a:lnTo>
                      <a:lnTo>
                        <a:pt x="0" y="137"/>
                      </a:lnTo>
                      <a:lnTo>
                        <a:pt x="0" y="478"/>
                      </a:lnTo>
                      <a:lnTo>
                        <a:pt x="0" y="682"/>
                      </a:lnTo>
                      <a:lnTo>
                        <a:pt x="9" y="707"/>
                      </a:lnTo>
                      <a:lnTo>
                        <a:pt x="26" y="736"/>
                      </a:lnTo>
                      <a:lnTo>
                        <a:pt x="42" y="755"/>
                      </a:lnTo>
                      <a:lnTo>
                        <a:pt x="76" y="775"/>
                      </a:lnTo>
                      <a:lnTo>
                        <a:pt x="161" y="804"/>
                      </a:lnTo>
                      <a:lnTo>
                        <a:pt x="211" y="809"/>
                      </a:lnTo>
                      <a:lnTo>
                        <a:pt x="271" y="814"/>
                      </a:lnTo>
                      <a:lnTo>
                        <a:pt x="389" y="1028"/>
                      </a:lnTo>
                      <a:lnTo>
                        <a:pt x="676" y="814"/>
                      </a:lnTo>
                      <a:lnTo>
                        <a:pt x="1361" y="814"/>
                      </a:lnTo>
                      <a:lnTo>
                        <a:pt x="1411" y="809"/>
                      </a:lnTo>
                      <a:lnTo>
                        <a:pt x="1462" y="804"/>
                      </a:lnTo>
                      <a:lnTo>
                        <a:pt x="1547" y="775"/>
                      </a:lnTo>
                      <a:lnTo>
                        <a:pt x="1580" y="755"/>
                      </a:lnTo>
                      <a:lnTo>
                        <a:pt x="1606" y="736"/>
                      </a:lnTo>
                      <a:lnTo>
                        <a:pt x="1623" y="707"/>
                      </a:lnTo>
                      <a:lnTo>
                        <a:pt x="1631" y="682"/>
                      </a:lnTo>
                      <a:lnTo>
                        <a:pt x="1631" y="478"/>
                      </a:lnTo>
                      <a:lnTo>
                        <a:pt x="1631" y="137"/>
                      </a:lnTo>
                      <a:lnTo>
                        <a:pt x="1623" y="107"/>
                      </a:lnTo>
                      <a:lnTo>
                        <a:pt x="1606" y="83"/>
                      </a:lnTo>
                      <a:lnTo>
                        <a:pt x="1580" y="59"/>
                      </a:lnTo>
                      <a:lnTo>
                        <a:pt x="1547" y="39"/>
                      </a:lnTo>
                      <a:lnTo>
                        <a:pt x="1462" y="10"/>
                      </a:lnTo>
                      <a:lnTo>
                        <a:pt x="1411" y="5"/>
                      </a:lnTo>
                      <a:lnTo>
                        <a:pt x="1361" y="0"/>
                      </a:lnTo>
                      <a:lnTo>
                        <a:pt x="676" y="0"/>
                      </a:lnTo>
                      <a:lnTo>
                        <a:pt x="271" y="0"/>
                      </a:lnTo>
                    </a:path>
                  </a:pathLst>
                </a:custGeom>
                <a:solidFill>
                  <a:schemeClr val="accent1"/>
                </a:solidFill>
                <a:ln w="28575" cap="rnd">
                  <a:solidFill>
                    <a:srgbClr val="333333"/>
                  </a:solidFill>
                  <a:round/>
                  <a:headEnd/>
                  <a:tailEnd/>
                </a:ln>
              </p:spPr>
              <p:txBody>
                <a:bodyPr/>
                <a:lstStyle/>
                <a:p>
                  <a:endParaRPr lang="en-US"/>
                </a:p>
              </p:txBody>
            </p:sp>
            <p:sp>
              <p:nvSpPr>
                <p:cNvPr id="104503" name="Rectangle 16">
                  <a:extLst>
                    <a:ext uri="{FF2B5EF4-FFF2-40B4-BE49-F238E27FC236}">
                      <a16:creationId xmlns:a16="http://schemas.microsoft.com/office/drawing/2014/main" id="{BA6C0FDC-80EA-CCDE-3ACC-9A38F9515530}"/>
                    </a:ext>
                  </a:extLst>
                </p:cNvPr>
                <p:cNvSpPr>
                  <a:spLocks noChangeArrowheads="1"/>
                </p:cNvSpPr>
                <p:nvPr/>
              </p:nvSpPr>
              <p:spPr bwMode="auto">
                <a:xfrm>
                  <a:off x="3814" y="2106"/>
                  <a:ext cx="1392" cy="69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grpSp>
          <p:sp>
            <p:nvSpPr>
              <p:cNvPr id="3" name="Rectangle 17">
                <a:extLst>
                  <a:ext uri="{FF2B5EF4-FFF2-40B4-BE49-F238E27FC236}">
                    <a16:creationId xmlns:a16="http://schemas.microsoft.com/office/drawing/2014/main" id="{AAB95C00-74B2-1145-DA62-0922EE982BE2}"/>
                  </a:ext>
                </a:extLst>
              </p:cNvPr>
              <p:cNvSpPr>
                <a:spLocks noChangeArrowheads="1"/>
              </p:cNvSpPr>
              <p:nvPr/>
            </p:nvSpPr>
            <p:spPr bwMode="auto">
              <a:xfrm flipH="1">
                <a:off x="3673" y="2064"/>
                <a:ext cx="1678" cy="754"/>
              </a:xfrm>
              <a:prstGeom prst="rect">
                <a:avLst/>
              </a:prstGeom>
              <a:noFill/>
              <a:ln w="12700">
                <a:noFill/>
                <a:miter lim="800000"/>
                <a:headEnd/>
                <a:tailEnd/>
              </a:ln>
            </p:spPr>
            <p:txBody>
              <a:bodyPr lIns="90488" tIns="44450" rIns="90488" bIns="44450">
                <a:spAutoFit/>
              </a:bodyPr>
              <a:lstStyle/>
              <a:p>
                <a:pPr algn="ctr">
                  <a:defRPr/>
                </a:pPr>
                <a:r>
                  <a:rPr lang="en-US" sz="2400" dirty="0">
                    <a:solidFill>
                      <a:srgbClr val="000000"/>
                    </a:solidFill>
                    <a:latin typeface="+mn-lt"/>
                    <a:cs typeface="+mn-cs"/>
                  </a:rPr>
                  <a:t>People and circumstances control my fate!</a:t>
                </a:r>
              </a:p>
            </p:txBody>
          </p:sp>
        </p:grpSp>
        <p:grpSp>
          <p:nvGrpSpPr>
            <p:cNvPr id="104468" name="Group 61">
              <a:extLst>
                <a:ext uri="{FF2B5EF4-FFF2-40B4-BE49-F238E27FC236}">
                  <a16:creationId xmlns:a16="http://schemas.microsoft.com/office/drawing/2014/main" id="{B7B1607E-D039-78AA-6134-1C0C61F62B14}"/>
                </a:ext>
              </a:extLst>
            </p:cNvPr>
            <p:cNvGrpSpPr>
              <a:grpSpLocks/>
            </p:cNvGrpSpPr>
            <p:nvPr/>
          </p:nvGrpSpPr>
          <p:grpSpPr bwMode="auto">
            <a:xfrm>
              <a:off x="3947" y="3121"/>
              <a:ext cx="1129" cy="1124"/>
              <a:chOff x="3840" y="2979"/>
              <a:chExt cx="1129" cy="1124"/>
            </a:xfrm>
          </p:grpSpPr>
          <p:sp>
            <p:nvSpPr>
              <p:cNvPr id="104469" name="Freeform 30">
                <a:extLst>
                  <a:ext uri="{FF2B5EF4-FFF2-40B4-BE49-F238E27FC236}">
                    <a16:creationId xmlns:a16="http://schemas.microsoft.com/office/drawing/2014/main" id="{68077944-31AB-EA46-D599-A46259E18A57}"/>
                  </a:ext>
                </a:extLst>
              </p:cNvPr>
              <p:cNvSpPr>
                <a:spLocks/>
              </p:cNvSpPr>
              <p:nvPr/>
            </p:nvSpPr>
            <p:spPr bwMode="auto">
              <a:xfrm>
                <a:off x="3840" y="2979"/>
                <a:ext cx="1098" cy="1124"/>
              </a:xfrm>
              <a:custGeom>
                <a:avLst/>
                <a:gdLst>
                  <a:gd name="T0" fmla="*/ 3 w 2197"/>
                  <a:gd name="T1" fmla="*/ 1 h 2247"/>
                  <a:gd name="T2" fmla="*/ 3 w 2197"/>
                  <a:gd name="T3" fmla="*/ 1 h 2247"/>
                  <a:gd name="T4" fmla="*/ 3 w 2197"/>
                  <a:gd name="T5" fmla="*/ 1 h 2247"/>
                  <a:gd name="T6" fmla="*/ 2 w 2197"/>
                  <a:gd name="T7" fmla="*/ 1 h 2247"/>
                  <a:gd name="T8" fmla="*/ 2 w 2197"/>
                  <a:gd name="T9" fmla="*/ 1 h 2247"/>
                  <a:gd name="T10" fmla="*/ 2 w 2197"/>
                  <a:gd name="T11" fmla="*/ 1 h 2247"/>
                  <a:gd name="T12" fmla="*/ 1 w 2197"/>
                  <a:gd name="T13" fmla="*/ 1 h 2247"/>
                  <a:gd name="T14" fmla="*/ 1 w 2197"/>
                  <a:gd name="T15" fmla="*/ 1 h 2247"/>
                  <a:gd name="T16" fmla="*/ 1 w 2197"/>
                  <a:gd name="T17" fmla="*/ 1 h 2247"/>
                  <a:gd name="T18" fmla="*/ 1 w 2197"/>
                  <a:gd name="T19" fmla="*/ 1 h 2247"/>
                  <a:gd name="T20" fmla="*/ 1 w 2197"/>
                  <a:gd name="T21" fmla="*/ 2 h 2247"/>
                  <a:gd name="T22" fmla="*/ 1 w 2197"/>
                  <a:gd name="T23" fmla="*/ 2 h 2247"/>
                  <a:gd name="T24" fmla="*/ 1 w 2197"/>
                  <a:gd name="T25" fmla="*/ 2 h 2247"/>
                  <a:gd name="T26" fmla="*/ 1 w 2197"/>
                  <a:gd name="T27" fmla="*/ 2 h 2247"/>
                  <a:gd name="T28" fmla="*/ 2 w 2197"/>
                  <a:gd name="T29" fmla="*/ 2 h 2247"/>
                  <a:gd name="T30" fmla="*/ 1 w 2197"/>
                  <a:gd name="T31" fmla="*/ 2 h 2247"/>
                  <a:gd name="T32" fmla="*/ 1 w 2197"/>
                  <a:gd name="T33" fmla="*/ 2 h 2247"/>
                  <a:gd name="T34" fmla="*/ 1 w 2197"/>
                  <a:gd name="T35" fmla="*/ 2 h 2247"/>
                  <a:gd name="T36" fmla="*/ 0 w 2197"/>
                  <a:gd name="T37" fmla="*/ 3 h 2247"/>
                  <a:gd name="T38" fmla="*/ 0 w 2197"/>
                  <a:gd name="T39" fmla="*/ 3 h 2247"/>
                  <a:gd name="T40" fmla="*/ 0 w 2197"/>
                  <a:gd name="T41" fmla="*/ 3 h 2247"/>
                  <a:gd name="T42" fmla="*/ 0 w 2197"/>
                  <a:gd name="T43" fmla="*/ 3 h 2247"/>
                  <a:gd name="T44" fmla="*/ 0 w 2197"/>
                  <a:gd name="T45" fmla="*/ 3 h 2247"/>
                  <a:gd name="T46" fmla="*/ 0 w 2197"/>
                  <a:gd name="T47" fmla="*/ 4 h 2247"/>
                  <a:gd name="T48" fmla="*/ 0 w 2197"/>
                  <a:gd name="T49" fmla="*/ 4 h 2247"/>
                  <a:gd name="T50" fmla="*/ 0 w 2197"/>
                  <a:gd name="T51" fmla="*/ 4 h 2247"/>
                  <a:gd name="T52" fmla="*/ 1 w 2197"/>
                  <a:gd name="T53" fmla="*/ 4 h 2247"/>
                  <a:gd name="T54" fmla="*/ 0 w 2197"/>
                  <a:gd name="T55" fmla="*/ 4 h 2247"/>
                  <a:gd name="T56" fmla="*/ 0 w 2197"/>
                  <a:gd name="T57" fmla="*/ 4 h 2247"/>
                  <a:gd name="T58" fmla="*/ 0 w 2197"/>
                  <a:gd name="T59" fmla="*/ 4 h 2247"/>
                  <a:gd name="T60" fmla="*/ 0 w 2197"/>
                  <a:gd name="T61" fmla="*/ 5 h 2247"/>
                  <a:gd name="T62" fmla="*/ 0 w 2197"/>
                  <a:gd name="T63" fmla="*/ 5 h 2247"/>
                  <a:gd name="T64" fmla="*/ 0 w 2197"/>
                  <a:gd name="T65" fmla="*/ 5 h 2247"/>
                  <a:gd name="T66" fmla="*/ 1 w 2197"/>
                  <a:gd name="T67" fmla="*/ 5 h 2247"/>
                  <a:gd name="T68" fmla="*/ 1 w 2197"/>
                  <a:gd name="T69" fmla="*/ 4 h 2247"/>
                  <a:gd name="T70" fmla="*/ 1 w 2197"/>
                  <a:gd name="T71" fmla="*/ 4 h 2247"/>
                  <a:gd name="T72" fmla="*/ 1 w 2197"/>
                  <a:gd name="T73" fmla="*/ 3 h 2247"/>
                  <a:gd name="T74" fmla="*/ 0 w 2197"/>
                  <a:gd name="T75" fmla="*/ 3 h 2247"/>
                  <a:gd name="T76" fmla="*/ 1 w 2197"/>
                  <a:gd name="T77" fmla="*/ 3 h 2247"/>
                  <a:gd name="T78" fmla="*/ 1 w 2197"/>
                  <a:gd name="T79" fmla="*/ 3 h 2247"/>
                  <a:gd name="T80" fmla="*/ 1 w 2197"/>
                  <a:gd name="T81" fmla="*/ 3 h 2247"/>
                  <a:gd name="T82" fmla="*/ 2 w 2197"/>
                  <a:gd name="T83" fmla="*/ 3 h 2247"/>
                  <a:gd name="T84" fmla="*/ 2 w 2197"/>
                  <a:gd name="T85" fmla="*/ 3 h 2247"/>
                  <a:gd name="T86" fmla="*/ 2 w 2197"/>
                  <a:gd name="T87" fmla="*/ 2 h 2247"/>
                  <a:gd name="T88" fmla="*/ 2 w 2197"/>
                  <a:gd name="T89" fmla="*/ 2 h 2247"/>
                  <a:gd name="T90" fmla="*/ 2 w 2197"/>
                  <a:gd name="T91" fmla="*/ 2 h 2247"/>
                  <a:gd name="T92" fmla="*/ 2 w 2197"/>
                  <a:gd name="T93" fmla="*/ 2 h 2247"/>
                  <a:gd name="T94" fmla="*/ 2 w 2197"/>
                  <a:gd name="T95" fmla="*/ 2 h 2247"/>
                  <a:gd name="T96" fmla="*/ 3 w 2197"/>
                  <a:gd name="T97" fmla="*/ 1 h 2247"/>
                  <a:gd name="T98" fmla="*/ 3 w 2197"/>
                  <a:gd name="T99" fmla="*/ 1 h 2247"/>
                  <a:gd name="T100" fmla="*/ 3 w 2197"/>
                  <a:gd name="T101" fmla="*/ 1 h 2247"/>
                  <a:gd name="T102" fmla="*/ 3 w 2197"/>
                  <a:gd name="T103" fmla="*/ 1 h 2247"/>
                  <a:gd name="T104" fmla="*/ 4 w 2197"/>
                  <a:gd name="T105" fmla="*/ 1 h 2247"/>
                  <a:gd name="T106" fmla="*/ 4 w 2197"/>
                  <a:gd name="T107" fmla="*/ 1 h 2247"/>
                  <a:gd name="T108" fmla="*/ 4 w 2197"/>
                  <a:gd name="T109" fmla="*/ 1 h 22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97"/>
                  <a:gd name="T166" fmla="*/ 0 h 2247"/>
                  <a:gd name="T167" fmla="*/ 2197 w 2197"/>
                  <a:gd name="T168" fmla="*/ 2247 h 22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97" h="2247">
                    <a:moveTo>
                      <a:pt x="2025" y="2"/>
                    </a:moveTo>
                    <a:lnTo>
                      <a:pt x="2001" y="1"/>
                    </a:lnTo>
                    <a:lnTo>
                      <a:pt x="1978" y="0"/>
                    </a:lnTo>
                    <a:lnTo>
                      <a:pt x="1954" y="0"/>
                    </a:lnTo>
                    <a:lnTo>
                      <a:pt x="1930" y="0"/>
                    </a:lnTo>
                    <a:lnTo>
                      <a:pt x="1907" y="2"/>
                    </a:lnTo>
                    <a:lnTo>
                      <a:pt x="1882" y="3"/>
                    </a:lnTo>
                    <a:lnTo>
                      <a:pt x="1859" y="6"/>
                    </a:lnTo>
                    <a:lnTo>
                      <a:pt x="1836" y="9"/>
                    </a:lnTo>
                    <a:lnTo>
                      <a:pt x="1812" y="13"/>
                    </a:lnTo>
                    <a:lnTo>
                      <a:pt x="1789" y="17"/>
                    </a:lnTo>
                    <a:lnTo>
                      <a:pt x="1766" y="23"/>
                    </a:lnTo>
                    <a:lnTo>
                      <a:pt x="1743" y="28"/>
                    </a:lnTo>
                    <a:lnTo>
                      <a:pt x="1721" y="34"/>
                    </a:lnTo>
                    <a:lnTo>
                      <a:pt x="1698" y="41"/>
                    </a:lnTo>
                    <a:lnTo>
                      <a:pt x="1676" y="49"/>
                    </a:lnTo>
                    <a:lnTo>
                      <a:pt x="1654" y="58"/>
                    </a:lnTo>
                    <a:lnTo>
                      <a:pt x="1631" y="67"/>
                    </a:lnTo>
                    <a:lnTo>
                      <a:pt x="1609" y="77"/>
                    </a:lnTo>
                    <a:lnTo>
                      <a:pt x="1588" y="87"/>
                    </a:lnTo>
                    <a:lnTo>
                      <a:pt x="1566" y="99"/>
                    </a:lnTo>
                    <a:lnTo>
                      <a:pt x="1544" y="111"/>
                    </a:lnTo>
                    <a:lnTo>
                      <a:pt x="1523" y="123"/>
                    </a:lnTo>
                    <a:lnTo>
                      <a:pt x="1502" y="137"/>
                    </a:lnTo>
                    <a:lnTo>
                      <a:pt x="1483" y="151"/>
                    </a:lnTo>
                    <a:lnTo>
                      <a:pt x="1463" y="166"/>
                    </a:lnTo>
                    <a:lnTo>
                      <a:pt x="1444" y="182"/>
                    </a:lnTo>
                    <a:lnTo>
                      <a:pt x="1425" y="198"/>
                    </a:lnTo>
                    <a:lnTo>
                      <a:pt x="1407" y="215"/>
                    </a:lnTo>
                    <a:lnTo>
                      <a:pt x="1389" y="233"/>
                    </a:lnTo>
                    <a:lnTo>
                      <a:pt x="1372" y="251"/>
                    </a:lnTo>
                    <a:lnTo>
                      <a:pt x="1356" y="271"/>
                    </a:lnTo>
                    <a:lnTo>
                      <a:pt x="1340" y="290"/>
                    </a:lnTo>
                    <a:lnTo>
                      <a:pt x="1302" y="302"/>
                    </a:lnTo>
                    <a:lnTo>
                      <a:pt x="1258" y="310"/>
                    </a:lnTo>
                    <a:lnTo>
                      <a:pt x="1211" y="316"/>
                    </a:lnTo>
                    <a:lnTo>
                      <a:pt x="1160" y="320"/>
                    </a:lnTo>
                    <a:lnTo>
                      <a:pt x="1107" y="324"/>
                    </a:lnTo>
                    <a:lnTo>
                      <a:pt x="1053" y="324"/>
                    </a:lnTo>
                    <a:lnTo>
                      <a:pt x="999" y="324"/>
                    </a:lnTo>
                    <a:lnTo>
                      <a:pt x="946" y="322"/>
                    </a:lnTo>
                    <a:lnTo>
                      <a:pt x="895" y="321"/>
                    </a:lnTo>
                    <a:lnTo>
                      <a:pt x="847" y="319"/>
                    </a:lnTo>
                    <a:lnTo>
                      <a:pt x="804" y="316"/>
                    </a:lnTo>
                    <a:lnTo>
                      <a:pt x="766" y="313"/>
                    </a:lnTo>
                    <a:lnTo>
                      <a:pt x="735" y="311"/>
                    </a:lnTo>
                    <a:lnTo>
                      <a:pt x="712" y="309"/>
                    </a:lnTo>
                    <a:lnTo>
                      <a:pt x="697" y="306"/>
                    </a:lnTo>
                    <a:lnTo>
                      <a:pt x="691" y="306"/>
                    </a:lnTo>
                    <a:lnTo>
                      <a:pt x="676" y="310"/>
                    </a:lnTo>
                    <a:lnTo>
                      <a:pt x="662" y="314"/>
                    </a:lnTo>
                    <a:lnTo>
                      <a:pt x="650" y="319"/>
                    </a:lnTo>
                    <a:lnTo>
                      <a:pt x="636" y="326"/>
                    </a:lnTo>
                    <a:lnTo>
                      <a:pt x="624" y="334"/>
                    </a:lnTo>
                    <a:lnTo>
                      <a:pt x="613" y="343"/>
                    </a:lnTo>
                    <a:lnTo>
                      <a:pt x="601" y="352"/>
                    </a:lnTo>
                    <a:lnTo>
                      <a:pt x="591" y="364"/>
                    </a:lnTo>
                    <a:lnTo>
                      <a:pt x="573" y="392"/>
                    </a:lnTo>
                    <a:lnTo>
                      <a:pt x="560" y="422"/>
                    </a:lnTo>
                    <a:lnTo>
                      <a:pt x="553" y="454"/>
                    </a:lnTo>
                    <a:lnTo>
                      <a:pt x="553" y="485"/>
                    </a:lnTo>
                    <a:lnTo>
                      <a:pt x="559" y="516"/>
                    </a:lnTo>
                    <a:lnTo>
                      <a:pt x="570" y="546"/>
                    </a:lnTo>
                    <a:lnTo>
                      <a:pt x="589" y="574"/>
                    </a:lnTo>
                    <a:lnTo>
                      <a:pt x="612" y="598"/>
                    </a:lnTo>
                    <a:lnTo>
                      <a:pt x="617" y="600"/>
                    </a:lnTo>
                    <a:lnTo>
                      <a:pt x="632" y="607"/>
                    </a:lnTo>
                    <a:lnTo>
                      <a:pt x="653" y="617"/>
                    </a:lnTo>
                    <a:lnTo>
                      <a:pt x="676" y="629"/>
                    </a:lnTo>
                    <a:lnTo>
                      <a:pt x="700" y="640"/>
                    </a:lnTo>
                    <a:lnTo>
                      <a:pt x="721" y="650"/>
                    </a:lnTo>
                    <a:lnTo>
                      <a:pt x="735" y="657"/>
                    </a:lnTo>
                    <a:lnTo>
                      <a:pt x="740" y="659"/>
                    </a:lnTo>
                    <a:lnTo>
                      <a:pt x="761" y="668"/>
                    </a:lnTo>
                    <a:lnTo>
                      <a:pt x="783" y="676"/>
                    </a:lnTo>
                    <a:lnTo>
                      <a:pt x="806" y="684"/>
                    </a:lnTo>
                    <a:lnTo>
                      <a:pt x="829" y="691"/>
                    </a:lnTo>
                    <a:lnTo>
                      <a:pt x="853" y="698"/>
                    </a:lnTo>
                    <a:lnTo>
                      <a:pt x="876" y="705"/>
                    </a:lnTo>
                    <a:lnTo>
                      <a:pt x="899" y="711"/>
                    </a:lnTo>
                    <a:lnTo>
                      <a:pt x="922" y="716"/>
                    </a:lnTo>
                    <a:lnTo>
                      <a:pt x="945" y="723"/>
                    </a:lnTo>
                    <a:lnTo>
                      <a:pt x="968" y="729"/>
                    </a:lnTo>
                    <a:lnTo>
                      <a:pt x="990" y="736"/>
                    </a:lnTo>
                    <a:lnTo>
                      <a:pt x="1013" y="743"/>
                    </a:lnTo>
                    <a:lnTo>
                      <a:pt x="1035" y="751"/>
                    </a:lnTo>
                    <a:lnTo>
                      <a:pt x="1058" y="759"/>
                    </a:lnTo>
                    <a:lnTo>
                      <a:pt x="1078" y="768"/>
                    </a:lnTo>
                    <a:lnTo>
                      <a:pt x="1100" y="778"/>
                    </a:lnTo>
                    <a:lnTo>
                      <a:pt x="1075" y="790"/>
                    </a:lnTo>
                    <a:lnTo>
                      <a:pt x="1050" y="802"/>
                    </a:lnTo>
                    <a:lnTo>
                      <a:pt x="1024" y="813"/>
                    </a:lnTo>
                    <a:lnTo>
                      <a:pt x="999" y="825"/>
                    </a:lnTo>
                    <a:lnTo>
                      <a:pt x="975" y="837"/>
                    </a:lnTo>
                    <a:lnTo>
                      <a:pt x="949" y="849"/>
                    </a:lnTo>
                    <a:lnTo>
                      <a:pt x="924" y="860"/>
                    </a:lnTo>
                    <a:lnTo>
                      <a:pt x="899" y="872"/>
                    </a:lnTo>
                    <a:lnTo>
                      <a:pt x="873" y="884"/>
                    </a:lnTo>
                    <a:lnTo>
                      <a:pt x="848" y="895"/>
                    </a:lnTo>
                    <a:lnTo>
                      <a:pt x="823" y="905"/>
                    </a:lnTo>
                    <a:lnTo>
                      <a:pt x="797" y="917"/>
                    </a:lnTo>
                    <a:lnTo>
                      <a:pt x="772" y="928"/>
                    </a:lnTo>
                    <a:lnTo>
                      <a:pt x="747" y="940"/>
                    </a:lnTo>
                    <a:lnTo>
                      <a:pt x="721" y="951"/>
                    </a:lnTo>
                    <a:lnTo>
                      <a:pt x="696" y="963"/>
                    </a:lnTo>
                    <a:lnTo>
                      <a:pt x="670" y="975"/>
                    </a:lnTo>
                    <a:lnTo>
                      <a:pt x="645" y="987"/>
                    </a:lnTo>
                    <a:lnTo>
                      <a:pt x="620" y="999"/>
                    </a:lnTo>
                    <a:lnTo>
                      <a:pt x="594" y="1010"/>
                    </a:lnTo>
                    <a:lnTo>
                      <a:pt x="569" y="1023"/>
                    </a:lnTo>
                    <a:lnTo>
                      <a:pt x="544" y="1034"/>
                    </a:lnTo>
                    <a:lnTo>
                      <a:pt x="518" y="1047"/>
                    </a:lnTo>
                    <a:lnTo>
                      <a:pt x="493" y="1060"/>
                    </a:lnTo>
                    <a:lnTo>
                      <a:pt x="468" y="1072"/>
                    </a:lnTo>
                    <a:lnTo>
                      <a:pt x="444" y="1085"/>
                    </a:lnTo>
                    <a:lnTo>
                      <a:pt x="418" y="1099"/>
                    </a:lnTo>
                    <a:lnTo>
                      <a:pt x="393" y="1112"/>
                    </a:lnTo>
                    <a:lnTo>
                      <a:pt x="368" y="1125"/>
                    </a:lnTo>
                    <a:lnTo>
                      <a:pt x="342" y="1139"/>
                    </a:lnTo>
                    <a:lnTo>
                      <a:pt x="318" y="1153"/>
                    </a:lnTo>
                    <a:lnTo>
                      <a:pt x="293" y="1168"/>
                    </a:lnTo>
                    <a:lnTo>
                      <a:pt x="274" y="1180"/>
                    </a:lnTo>
                    <a:lnTo>
                      <a:pt x="256" y="1191"/>
                    </a:lnTo>
                    <a:lnTo>
                      <a:pt x="238" y="1203"/>
                    </a:lnTo>
                    <a:lnTo>
                      <a:pt x="221" y="1215"/>
                    </a:lnTo>
                    <a:lnTo>
                      <a:pt x="205" y="1228"/>
                    </a:lnTo>
                    <a:lnTo>
                      <a:pt x="189" y="1242"/>
                    </a:lnTo>
                    <a:lnTo>
                      <a:pt x="174" y="1256"/>
                    </a:lnTo>
                    <a:lnTo>
                      <a:pt x="159" y="1271"/>
                    </a:lnTo>
                    <a:lnTo>
                      <a:pt x="146" y="1287"/>
                    </a:lnTo>
                    <a:lnTo>
                      <a:pt x="134" y="1303"/>
                    </a:lnTo>
                    <a:lnTo>
                      <a:pt x="122" y="1320"/>
                    </a:lnTo>
                    <a:lnTo>
                      <a:pt x="112" y="1339"/>
                    </a:lnTo>
                    <a:lnTo>
                      <a:pt x="103" y="1357"/>
                    </a:lnTo>
                    <a:lnTo>
                      <a:pt x="96" y="1378"/>
                    </a:lnTo>
                    <a:lnTo>
                      <a:pt x="89" y="1398"/>
                    </a:lnTo>
                    <a:lnTo>
                      <a:pt x="84" y="1420"/>
                    </a:lnTo>
                    <a:lnTo>
                      <a:pt x="78" y="1465"/>
                    </a:lnTo>
                    <a:lnTo>
                      <a:pt x="77" y="1509"/>
                    </a:lnTo>
                    <a:lnTo>
                      <a:pt x="82" y="1553"/>
                    </a:lnTo>
                    <a:lnTo>
                      <a:pt x="91" y="1594"/>
                    </a:lnTo>
                    <a:lnTo>
                      <a:pt x="108" y="1633"/>
                    </a:lnTo>
                    <a:lnTo>
                      <a:pt x="131" y="1670"/>
                    </a:lnTo>
                    <a:lnTo>
                      <a:pt x="162" y="1704"/>
                    </a:lnTo>
                    <a:lnTo>
                      <a:pt x="202" y="1733"/>
                    </a:lnTo>
                    <a:lnTo>
                      <a:pt x="225" y="1746"/>
                    </a:lnTo>
                    <a:lnTo>
                      <a:pt x="248" y="1758"/>
                    </a:lnTo>
                    <a:lnTo>
                      <a:pt x="272" y="1769"/>
                    </a:lnTo>
                    <a:lnTo>
                      <a:pt x="295" y="1779"/>
                    </a:lnTo>
                    <a:lnTo>
                      <a:pt x="319" y="1788"/>
                    </a:lnTo>
                    <a:lnTo>
                      <a:pt x="343" y="1796"/>
                    </a:lnTo>
                    <a:lnTo>
                      <a:pt x="368" y="1804"/>
                    </a:lnTo>
                    <a:lnTo>
                      <a:pt x="392" y="1811"/>
                    </a:lnTo>
                    <a:lnTo>
                      <a:pt x="417" y="1818"/>
                    </a:lnTo>
                    <a:lnTo>
                      <a:pt x="441" y="1824"/>
                    </a:lnTo>
                    <a:lnTo>
                      <a:pt x="465" y="1830"/>
                    </a:lnTo>
                    <a:lnTo>
                      <a:pt x="491" y="1836"/>
                    </a:lnTo>
                    <a:lnTo>
                      <a:pt x="515" y="1843"/>
                    </a:lnTo>
                    <a:lnTo>
                      <a:pt x="539" y="1850"/>
                    </a:lnTo>
                    <a:lnTo>
                      <a:pt x="565" y="1857"/>
                    </a:lnTo>
                    <a:lnTo>
                      <a:pt x="589" y="1865"/>
                    </a:lnTo>
                    <a:lnTo>
                      <a:pt x="563" y="1874"/>
                    </a:lnTo>
                    <a:lnTo>
                      <a:pt x="538" y="1882"/>
                    </a:lnTo>
                    <a:lnTo>
                      <a:pt x="513" y="1889"/>
                    </a:lnTo>
                    <a:lnTo>
                      <a:pt x="486" y="1895"/>
                    </a:lnTo>
                    <a:lnTo>
                      <a:pt x="460" y="1901"/>
                    </a:lnTo>
                    <a:lnTo>
                      <a:pt x="434" y="1904"/>
                    </a:lnTo>
                    <a:lnTo>
                      <a:pt x="408" y="1908"/>
                    </a:lnTo>
                    <a:lnTo>
                      <a:pt x="381" y="1910"/>
                    </a:lnTo>
                    <a:lnTo>
                      <a:pt x="354" y="1912"/>
                    </a:lnTo>
                    <a:lnTo>
                      <a:pt x="327" y="1913"/>
                    </a:lnTo>
                    <a:lnTo>
                      <a:pt x="301" y="1915"/>
                    </a:lnTo>
                    <a:lnTo>
                      <a:pt x="274" y="1915"/>
                    </a:lnTo>
                    <a:lnTo>
                      <a:pt x="248" y="1915"/>
                    </a:lnTo>
                    <a:lnTo>
                      <a:pt x="220" y="1913"/>
                    </a:lnTo>
                    <a:lnTo>
                      <a:pt x="194" y="1913"/>
                    </a:lnTo>
                    <a:lnTo>
                      <a:pt x="167" y="1912"/>
                    </a:lnTo>
                    <a:lnTo>
                      <a:pt x="134" y="1916"/>
                    </a:lnTo>
                    <a:lnTo>
                      <a:pt x="103" y="1925"/>
                    </a:lnTo>
                    <a:lnTo>
                      <a:pt x="74" y="1941"/>
                    </a:lnTo>
                    <a:lnTo>
                      <a:pt x="50" y="1961"/>
                    </a:lnTo>
                    <a:lnTo>
                      <a:pt x="29" y="1986"/>
                    </a:lnTo>
                    <a:lnTo>
                      <a:pt x="13" y="2015"/>
                    </a:lnTo>
                    <a:lnTo>
                      <a:pt x="3" y="2046"/>
                    </a:lnTo>
                    <a:lnTo>
                      <a:pt x="0" y="2079"/>
                    </a:lnTo>
                    <a:lnTo>
                      <a:pt x="3" y="2113"/>
                    </a:lnTo>
                    <a:lnTo>
                      <a:pt x="13" y="2144"/>
                    </a:lnTo>
                    <a:lnTo>
                      <a:pt x="29" y="2171"/>
                    </a:lnTo>
                    <a:lnTo>
                      <a:pt x="50" y="2197"/>
                    </a:lnTo>
                    <a:lnTo>
                      <a:pt x="74" y="2216"/>
                    </a:lnTo>
                    <a:lnTo>
                      <a:pt x="103" y="2233"/>
                    </a:lnTo>
                    <a:lnTo>
                      <a:pt x="134" y="2242"/>
                    </a:lnTo>
                    <a:lnTo>
                      <a:pt x="167" y="2245"/>
                    </a:lnTo>
                    <a:lnTo>
                      <a:pt x="215" y="2247"/>
                    </a:lnTo>
                    <a:lnTo>
                      <a:pt x="265" y="2247"/>
                    </a:lnTo>
                    <a:lnTo>
                      <a:pt x="313" y="2247"/>
                    </a:lnTo>
                    <a:lnTo>
                      <a:pt x="363" y="2245"/>
                    </a:lnTo>
                    <a:lnTo>
                      <a:pt x="412" y="2242"/>
                    </a:lnTo>
                    <a:lnTo>
                      <a:pt x="461" y="2236"/>
                    </a:lnTo>
                    <a:lnTo>
                      <a:pt x="509" y="2229"/>
                    </a:lnTo>
                    <a:lnTo>
                      <a:pt x="558" y="2219"/>
                    </a:lnTo>
                    <a:lnTo>
                      <a:pt x="605" y="2208"/>
                    </a:lnTo>
                    <a:lnTo>
                      <a:pt x="652" y="2194"/>
                    </a:lnTo>
                    <a:lnTo>
                      <a:pt x="698" y="2178"/>
                    </a:lnTo>
                    <a:lnTo>
                      <a:pt x="743" y="2160"/>
                    </a:lnTo>
                    <a:lnTo>
                      <a:pt x="787" y="2138"/>
                    </a:lnTo>
                    <a:lnTo>
                      <a:pt x="829" y="2115"/>
                    </a:lnTo>
                    <a:lnTo>
                      <a:pt x="871" y="2089"/>
                    </a:lnTo>
                    <a:lnTo>
                      <a:pt x="911" y="2059"/>
                    </a:lnTo>
                    <a:lnTo>
                      <a:pt x="988" y="1855"/>
                    </a:lnTo>
                    <a:lnTo>
                      <a:pt x="977" y="1806"/>
                    </a:lnTo>
                    <a:lnTo>
                      <a:pt x="960" y="1762"/>
                    </a:lnTo>
                    <a:lnTo>
                      <a:pt x="938" y="1724"/>
                    </a:lnTo>
                    <a:lnTo>
                      <a:pt x="912" y="1689"/>
                    </a:lnTo>
                    <a:lnTo>
                      <a:pt x="881" y="1658"/>
                    </a:lnTo>
                    <a:lnTo>
                      <a:pt x="848" y="1630"/>
                    </a:lnTo>
                    <a:lnTo>
                      <a:pt x="811" y="1606"/>
                    </a:lnTo>
                    <a:lnTo>
                      <a:pt x="772" y="1584"/>
                    </a:lnTo>
                    <a:lnTo>
                      <a:pt x="730" y="1564"/>
                    </a:lnTo>
                    <a:lnTo>
                      <a:pt x="687" y="1547"/>
                    </a:lnTo>
                    <a:lnTo>
                      <a:pt x="642" y="1532"/>
                    </a:lnTo>
                    <a:lnTo>
                      <a:pt x="597" y="1517"/>
                    </a:lnTo>
                    <a:lnTo>
                      <a:pt x="552" y="1503"/>
                    </a:lnTo>
                    <a:lnTo>
                      <a:pt x="506" y="1491"/>
                    </a:lnTo>
                    <a:lnTo>
                      <a:pt x="462" y="1479"/>
                    </a:lnTo>
                    <a:lnTo>
                      <a:pt x="418" y="1466"/>
                    </a:lnTo>
                    <a:lnTo>
                      <a:pt x="446" y="1454"/>
                    </a:lnTo>
                    <a:lnTo>
                      <a:pt x="473" y="1440"/>
                    </a:lnTo>
                    <a:lnTo>
                      <a:pt x="501" y="1427"/>
                    </a:lnTo>
                    <a:lnTo>
                      <a:pt x="529" y="1415"/>
                    </a:lnTo>
                    <a:lnTo>
                      <a:pt x="558" y="1402"/>
                    </a:lnTo>
                    <a:lnTo>
                      <a:pt x="585" y="1389"/>
                    </a:lnTo>
                    <a:lnTo>
                      <a:pt x="613" y="1377"/>
                    </a:lnTo>
                    <a:lnTo>
                      <a:pt x="641" y="1363"/>
                    </a:lnTo>
                    <a:lnTo>
                      <a:pt x="667" y="1350"/>
                    </a:lnTo>
                    <a:lnTo>
                      <a:pt x="695" y="1337"/>
                    </a:lnTo>
                    <a:lnTo>
                      <a:pt x="722" y="1325"/>
                    </a:lnTo>
                    <a:lnTo>
                      <a:pt x="750" y="1312"/>
                    </a:lnTo>
                    <a:lnTo>
                      <a:pt x="778" y="1299"/>
                    </a:lnTo>
                    <a:lnTo>
                      <a:pt x="805" y="1287"/>
                    </a:lnTo>
                    <a:lnTo>
                      <a:pt x="833" y="1274"/>
                    </a:lnTo>
                    <a:lnTo>
                      <a:pt x="861" y="1261"/>
                    </a:lnTo>
                    <a:lnTo>
                      <a:pt x="887" y="1249"/>
                    </a:lnTo>
                    <a:lnTo>
                      <a:pt x="915" y="1235"/>
                    </a:lnTo>
                    <a:lnTo>
                      <a:pt x="942" y="1222"/>
                    </a:lnTo>
                    <a:lnTo>
                      <a:pt x="970" y="1210"/>
                    </a:lnTo>
                    <a:lnTo>
                      <a:pt x="998" y="1197"/>
                    </a:lnTo>
                    <a:lnTo>
                      <a:pt x="1025" y="1184"/>
                    </a:lnTo>
                    <a:lnTo>
                      <a:pt x="1052" y="1170"/>
                    </a:lnTo>
                    <a:lnTo>
                      <a:pt x="1079" y="1158"/>
                    </a:lnTo>
                    <a:lnTo>
                      <a:pt x="1107" y="1145"/>
                    </a:lnTo>
                    <a:lnTo>
                      <a:pt x="1135" y="1131"/>
                    </a:lnTo>
                    <a:lnTo>
                      <a:pt x="1162" y="1119"/>
                    </a:lnTo>
                    <a:lnTo>
                      <a:pt x="1189" y="1105"/>
                    </a:lnTo>
                    <a:lnTo>
                      <a:pt x="1217" y="1091"/>
                    </a:lnTo>
                    <a:lnTo>
                      <a:pt x="1244" y="1078"/>
                    </a:lnTo>
                    <a:lnTo>
                      <a:pt x="1272" y="1064"/>
                    </a:lnTo>
                    <a:lnTo>
                      <a:pt x="1300" y="1051"/>
                    </a:lnTo>
                    <a:lnTo>
                      <a:pt x="1313" y="1044"/>
                    </a:lnTo>
                    <a:lnTo>
                      <a:pt x="1327" y="1037"/>
                    </a:lnTo>
                    <a:lnTo>
                      <a:pt x="1341" y="1030"/>
                    </a:lnTo>
                    <a:lnTo>
                      <a:pt x="1354" y="1022"/>
                    </a:lnTo>
                    <a:lnTo>
                      <a:pt x="1367" y="1014"/>
                    </a:lnTo>
                    <a:lnTo>
                      <a:pt x="1380" y="1004"/>
                    </a:lnTo>
                    <a:lnTo>
                      <a:pt x="1393" y="995"/>
                    </a:lnTo>
                    <a:lnTo>
                      <a:pt x="1404" y="986"/>
                    </a:lnTo>
                    <a:lnTo>
                      <a:pt x="1416" y="976"/>
                    </a:lnTo>
                    <a:lnTo>
                      <a:pt x="1427" y="965"/>
                    </a:lnTo>
                    <a:lnTo>
                      <a:pt x="1439" y="954"/>
                    </a:lnTo>
                    <a:lnTo>
                      <a:pt x="1449" y="941"/>
                    </a:lnTo>
                    <a:lnTo>
                      <a:pt x="1458" y="928"/>
                    </a:lnTo>
                    <a:lnTo>
                      <a:pt x="1468" y="915"/>
                    </a:lnTo>
                    <a:lnTo>
                      <a:pt x="1476" y="900"/>
                    </a:lnTo>
                    <a:lnTo>
                      <a:pt x="1484" y="885"/>
                    </a:lnTo>
                    <a:lnTo>
                      <a:pt x="1503" y="828"/>
                    </a:lnTo>
                    <a:lnTo>
                      <a:pt x="1503" y="810"/>
                    </a:lnTo>
                    <a:lnTo>
                      <a:pt x="1498" y="782"/>
                    </a:lnTo>
                    <a:lnTo>
                      <a:pt x="1487" y="749"/>
                    </a:lnTo>
                    <a:lnTo>
                      <a:pt x="1475" y="712"/>
                    </a:lnTo>
                    <a:lnTo>
                      <a:pt x="1461" y="676"/>
                    </a:lnTo>
                    <a:lnTo>
                      <a:pt x="1447" y="645"/>
                    </a:lnTo>
                    <a:lnTo>
                      <a:pt x="1435" y="622"/>
                    </a:lnTo>
                    <a:lnTo>
                      <a:pt x="1429" y="609"/>
                    </a:lnTo>
                    <a:lnTo>
                      <a:pt x="1447" y="600"/>
                    </a:lnTo>
                    <a:lnTo>
                      <a:pt x="1465" y="591"/>
                    </a:lnTo>
                    <a:lnTo>
                      <a:pt x="1484" y="581"/>
                    </a:lnTo>
                    <a:lnTo>
                      <a:pt x="1502" y="569"/>
                    </a:lnTo>
                    <a:lnTo>
                      <a:pt x="1520" y="557"/>
                    </a:lnTo>
                    <a:lnTo>
                      <a:pt x="1537" y="546"/>
                    </a:lnTo>
                    <a:lnTo>
                      <a:pt x="1554" y="533"/>
                    </a:lnTo>
                    <a:lnTo>
                      <a:pt x="1571" y="519"/>
                    </a:lnTo>
                    <a:lnTo>
                      <a:pt x="1588" y="507"/>
                    </a:lnTo>
                    <a:lnTo>
                      <a:pt x="1605" y="493"/>
                    </a:lnTo>
                    <a:lnTo>
                      <a:pt x="1621" y="479"/>
                    </a:lnTo>
                    <a:lnTo>
                      <a:pt x="1637" y="464"/>
                    </a:lnTo>
                    <a:lnTo>
                      <a:pt x="1653" y="450"/>
                    </a:lnTo>
                    <a:lnTo>
                      <a:pt x="1669" y="435"/>
                    </a:lnTo>
                    <a:lnTo>
                      <a:pt x="1685" y="420"/>
                    </a:lnTo>
                    <a:lnTo>
                      <a:pt x="1702" y="405"/>
                    </a:lnTo>
                    <a:lnTo>
                      <a:pt x="1720" y="390"/>
                    </a:lnTo>
                    <a:lnTo>
                      <a:pt x="1738" y="378"/>
                    </a:lnTo>
                    <a:lnTo>
                      <a:pt x="1757" y="367"/>
                    </a:lnTo>
                    <a:lnTo>
                      <a:pt x="1778" y="359"/>
                    </a:lnTo>
                    <a:lnTo>
                      <a:pt x="1797" y="352"/>
                    </a:lnTo>
                    <a:lnTo>
                      <a:pt x="1818" y="347"/>
                    </a:lnTo>
                    <a:lnTo>
                      <a:pt x="1840" y="343"/>
                    </a:lnTo>
                    <a:lnTo>
                      <a:pt x="1861" y="340"/>
                    </a:lnTo>
                    <a:lnTo>
                      <a:pt x="1882" y="339"/>
                    </a:lnTo>
                    <a:lnTo>
                      <a:pt x="1904" y="337"/>
                    </a:lnTo>
                    <a:lnTo>
                      <a:pt x="1927" y="336"/>
                    </a:lnTo>
                    <a:lnTo>
                      <a:pt x="1949" y="336"/>
                    </a:lnTo>
                    <a:lnTo>
                      <a:pt x="1971" y="336"/>
                    </a:lnTo>
                    <a:lnTo>
                      <a:pt x="1993" y="335"/>
                    </a:lnTo>
                    <a:lnTo>
                      <a:pt x="2015" y="335"/>
                    </a:lnTo>
                    <a:lnTo>
                      <a:pt x="2037" y="334"/>
                    </a:lnTo>
                    <a:lnTo>
                      <a:pt x="2070" y="329"/>
                    </a:lnTo>
                    <a:lnTo>
                      <a:pt x="2101" y="319"/>
                    </a:lnTo>
                    <a:lnTo>
                      <a:pt x="2129" y="302"/>
                    </a:lnTo>
                    <a:lnTo>
                      <a:pt x="2153" y="281"/>
                    </a:lnTo>
                    <a:lnTo>
                      <a:pt x="2172" y="256"/>
                    </a:lnTo>
                    <a:lnTo>
                      <a:pt x="2187" y="227"/>
                    </a:lnTo>
                    <a:lnTo>
                      <a:pt x="2195" y="196"/>
                    </a:lnTo>
                    <a:lnTo>
                      <a:pt x="2197" y="162"/>
                    </a:lnTo>
                    <a:lnTo>
                      <a:pt x="2192" y="129"/>
                    </a:lnTo>
                    <a:lnTo>
                      <a:pt x="2182" y="98"/>
                    </a:lnTo>
                    <a:lnTo>
                      <a:pt x="2165" y="70"/>
                    </a:lnTo>
                    <a:lnTo>
                      <a:pt x="2144" y="46"/>
                    </a:lnTo>
                    <a:lnTo>
                      <a:pt x="2119" y="26"/>
                    </a:lnTo>
                    <a:lnTo>
                      <a:pt x="2090" y="13"/>
                    </a:lnTo>
                    <a:lnTo>
                      <a:pt x="2059" y="5"/>
                    </a:lnTo>
                    <a:lnTo>
                      <a:pt x="2025" y="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0" name="Freeform 31">
                <a:extLst>
                  <a:ext uri="{FF2B5EF4-FFF2-40B4-BE49-F238E27FC236}">
                    <a16:creationId xmlns:a16="http://schemas.microsoft.com/office/drawing/2014/main" id="{7926C9A3-F133-B69B-B3F0-28D1D360CE9E}"/>
                  </a:ext>
                </a:extLst>
              </p:cNvPr>
              <p:cNvSpPr>
                <a:spLocks/>
              </p:cNvSpPr>
              <p:nvPr/>
            </p:nvSpPr>
            <p:spPr bwMode="auto">
              <a:xfrm>
                <a:off x="4398" y="3318"/>
                <a:ext cx="571" cy="559"/>
              </a:xfrm>
              <a:custGeom>
                <a:avLst/>
                <a:gdLst>
                  <a:gd name="T0" fmla="*/ 1 w 1143"/>
                  <a:gd name="T1" fmla="*/ 0 h 1120"/>
                  <a:gd name="T2" fmla="*/ 2 w 1143"/>
                  <a:gd name="T3" fmla="*/ 0 h 1120"/>
                  <a:gd name="T4" fmla="*/ 2 w 1143"/>
                  <a:gd name="T5" fmla="*/ 1 h 1120"/>
                  <a:gd name="T6" fmla="*/ 2 w 1143"/>
                  <a:gd name="T7" fmla="*/ 1 h 1120"/>
                  <a:gd name="T8" fmla="*/ 1 w 1143"/>
                  <a:gd name="T9" fmla="*/ 1 h 1120"/>
                  <a:gd name="T10" fmla="*/ 1 w 1143"/>
                  <a:gd name="T11" fmla="*/ 1 h 1120"/>
                  <a:gd name="T12" fmla="*/ 1 w 1143"/>
                  <a:gd name="T13" fmla="*/ 1 h 1120"/>
                  <a:gd name="T14" fmla="*/ 1 w 1143"/>
                  <a:gd name="T15" fmla="*/ 1 h 1120"/>
                  <a:gd name="T16" fmla="*/ 1 w 1143"/>
                  <a:gd name="T17" fmla="*/ 1 h 1120"/>
                  <a:gd name="T18" fmla="*/ 0 w 1143"/>
                  <a:gd name="T19" fmla="*/ 2 h 1120"/>
                  <a:gd name="T20" fmla="*/ 0 w 1143"/>
                  <a:gd name="T21" fmla="*/ 2 h 1120"/>
                  <a:gd name="T22" fmla="*/ 0 w 1143"/>
                  <a:gd name="T23" fmla="*/ 2 h 1120"/>
                  <a:gd name="T24" fmla="*/ 0 w 1143"/>
                  <a:gd name="T25" fmla="*/ 2 h 1120"/>
                  <a:gd name="T26" fmla="*/ 0 w 1143"/>
                  <a:gd name="T27" fmla="*/ 2 h 1120"/>
                  <a:gd name="T28" fmla="*/ 0 w 1143"/>
                  <a:gd name="T29" fmla="*/ 1 h 1120"/>
                  <a:gd name="T30" fmla="*/ 0 w 1143"/>
                  <a:gd name="T31" fmla="*/ 1 h 1120"/>
                  <a:gd name="T32" fmla="*/ 0 w 1143"/>
                  <a:gd name="T33" fmla="*/ 1 h 1120"/>
                  <a:gd name="T34" fmla="*/ 0 w 1143"/>
                  <a:gd name="T35" fmla="*/ 1 h 1120"/>
                  <a:gd name="T36" fmla="*/ 0 w 1143"/>
                  <a:gd name="T37" fmla="*/ 1 h 1120"/>
                  <a:gd name="T38" fmla="*/ 0 w 1143"/>
                  <a:gd name="T39" fmla="*/ 0 h 1120"/>
                  <a:gd name="T40" fmla="*/ 0 w 1143"/>
                  <a:gd name="T41" fmla="*/ 0 h 1120"/>
                  <a:gd name="T42" fmla="*/ 0 w 1143"/>
                  <a:gd name="T43" fmla="*/ 0 h 1120"/>
                  <a:gd name="T44" fmla="*/ 1 w 1143"/>
                  <a:gd name="T45" fmla="*/ 0 h 1120"/>
                  <a:gd name="T46" fmla="*/ 1 w 1143"/>
                  <a:gd name="T47" fmla="*/ 0 h 1120"/>
                  <a:gd name="T48" fmla="*/ 1 w 1143"/>
                  <a:gd name="T49" fmla="*/ 0 h 1120"/>
                  <a:gd name="T50" fmla="*/ 1 w 1143"/>
                  <a:gd name="T51" fmla="*/ 0 h 1120"/>
                  <a:gd name="T52" fmla="*/ 1 w 1143"/>
                  <a:gd name="T53" fmla="*/ 0 h 1120"/>
                  <a:gd name="T54" fmla="*/ 1 w 1143"/>
                  <a:gd name="T55" fmla="*/ 0 h 1120"/>
                  <a:gd name="T56" fmla="*/ 1 w 1143"/>
                  <a:gd name="T57" fmla="*/ 0 h 1120"/>
                  <a:gd name="T58" fmla="*/ 1 w 1143"/>
                  <a:gd name="T59" fmla="*/ 0 h 1120"/>
                  <a:gd name="T60" fmla="*/ 1 w 1143"/>
                  <a:gd name="T61" fmla="*/ 0 h 1120"/>
                  <a:gd name="T62" fmla="*/ 1 w 1143"/>
                  <a:gd name="T63" fmla="*/ 0 h 1120"/>
                  <a:gd name="T64" fmla="*/ 1 w 1143"/>
                  <a:gd name="T65" fmla="*/ 0 h 1120"/>
                  <a:gd name="T66" fmla="*/ 1 w 1143"/>
                  <a:gd name="T67" fmla="*/ 0 h 1120"/>
                  <a:gd name="T68" fmla="*/ 1 w 1143"/>
                  <a:gd name="T69" fmla="*/ 0 h 1120"/>
                  <a:gd name="T70" fmla="*/ 1 w 1143"/>
                  <a:gd name="T71" fmla="*/ 0 h 1120"/>
                  <a:gd name="T72" fmla="*/ 1 w 1143"/>
                  <a:gd name="T73" fmla="*/ 0 h 1120"/>
                  <a:gd name="T74" fmla="*/ 1 w 1143"/>
                  <a:gd name="T75" fmla="*/ 0 h 1120"/>
                  <a:gd name="T76" fmla="*/ 1 w 1143"/>
                  <a:gd name="T77" fmla="*/ 0 h 1120"/>
                  <a:gd name="T78" fmla="*/ 1 w 1143"/>
                  <a:gd name="T79" fmla="*/ 0 h 1120"/>
                  <a:gd name="T80" fmla="*/ 1 w 1143"/>
                  <a:gd name="T81" fmla="*/ 0 h 1120"/>
                  <a:gd name="T82" fmla="*/ 1 w 1143"/>
                  <a:gd name="T83" fmla="*/ 0 h 1120"/>
                  <a:gd name="T84" fmla="*/ 1 w 1143"/>
                  <a:gd name="T85" fmla="*/ 0 h 1120"/>
                  <a:gd name="T86" fmla="*/ 2 w 1143"/>
                  <a:gd name="T87" fmla="*/ 0 h 1120"/>
                  <a:gd name="T88" fmla="*/ 2 w 1143"/>
                  <a:gd name="T89" fmla="*/ 0 h 1120"/>
                  <a:gd name="T90" fmla="*/ 1 w 1143"/>
                  <a:gd name="T91" fmla="*/ 0 h 1120"/>
                  <a:gd name="T92" fmla="*/ 1 w 1143"/>
                  <a:gd name="T93" fmla="*/ 0 h 1120"/>
                  <a:gd name="T94" fmla="*/ 1 w 1143"/>
                  <a:gd name="T95" fmla="*/ 0 h 1120"/>
                  <a:gd name="T96" fmla="*/ 1 w 1143"/>
                  <a:gd name="T97" fmla="*/ 0 h 11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43"/>
                  <a:gd name="T148" fmla="*/ 0 h 1120"/>
                  <a:gd name="T149" fmla="*/ 1143 w 1143"/>
                  <a:gd name="T150" fmla="*/ 1120 h 112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43" h="1120">
                    <a:moveTo>
                      <a:pt x="961" y="377"/>
                    </a:moveTo>
                    <a:lnTo>
                      <a:pt x="982" y="376"/>
                    </a:lnTo>
                    <a:lnTo>
                      <a:pt x="1001" y="375"/>
                    </a:lnTo>
                    <a:lnTo>
                      <a:pt x="1022" y="375"/>
                    </a:lnTo>
                    <a:lnTo>
                      <a:pt x="1043" y="376"/>
                    </a:lnTo>
                    <a:lnTo>
                      <a:pt x="1062" y="377"/>
                    </a:lnTo>
                    <a:lnTo>
                      <a:pt x="1083" y="379"/>
                    </a:lnTo>
                    <a:lnTo>
                      <a:pt x="1103" y="384"/>
                    </a:lnTo>
                    <a:lnTo>
                      <a:pt x="1123" y="388"/>
                    </a:lnTo>
                    <a:lnTo>
                      <a:pt x="1143" y="398"/>
                    </a:lnTo>
                    <a:lnTo>
                      <a:pt x="1107" y="510"/>
                    </a:lnTo>
                    <a:lnTo>
                      <a:pt x="1099" y="514"/>
                    </a:lnTo>
                    <a:lnTo>
                      <a:pt x="1090" y="516"/>
                    </a:lnTo>
                    <a:lnTo>
                      <a:pt x="1080" y="520"/>
                    </a:lnTo>
                    <a:lnTo>
                      <a:pt x="1068" y="522"/>
                    </a:lnTo>
                    <a:lnTo>
                      <a:pt x="1058" y="524"/>
                    </a:lnTo>
                    <a:lnTo>
                      <a:pt x="1047" y="528"/>
                    </a:lnTo>
                    <a:lnTo>
                      <a:pt x="1039" y="530"/>
                    </a:lnTo>
                    <a:lnTo>
                      <a:pt x="1032" y="532"/>
                    </a:lnTo>
                    <a:lnTo>
                      <a:pt x="1016" y="537"/>
                    </a:lnTo>
                    <a:lnTo>
                      <a:pt x="1001" y="543"/>
                    </a:lnTo>
                    <a:lnTo>
                      <a:pt x="986" y="547"/>
                    </a:lnTo>
                    <a:lnTo>
                      <a:pt x="972" y="552"/>
                    </a:lnTo>
                    <a:lnTo>
                      <a:pt x="959" y="557"/>
                    </a:lnTo>
                    <a:lnTo>
                      <a:pt x="945" y="562"/>
                    </a:lnTo>
                    <a:lnTo>
                      <a:pt x="932" y="567"/>
                    </a:lnTo>
                    <a:lnTo>
                      <a:pt x="918" y="573"/>
                    </a:lnTo>
                    <a:lnTo>
                      <a:pt x="906" y="578"/>
                    </a:lnTo>
                    <a:lnTo>
                      <a:pt x="893" y="584"/>
                    </a:lnTo>
                    <a:lnTo>
                      <a:pt x="880" y="590"/>
                    </a:lnTo>
                    <a:lnTo>
                      <a:pt x="867" y="597"/>
                    </a:lnTo>
                    <a:lnTo>
                      <a:pt x="854" y="604"/>
                    </a:lnTo>
                    <a:lnTo>
                      <a:pt x="840" y="611"/>
                    </a:lnTo>
                    <a:lnTo>
                      <a:pt x="826" y="619"/>
                    </a:lnTo>
                    <a:lnTo>
                      <a:pt x="811" y="628"/>
                    </a:lnTo>
                    <a:lnTo>
                      <a:pt x="642" y="756"/>
                    </a:lnTo>
                    <a:lnTo>
                      <a:pt x="508" y="900"/>
                    </a:lnTo>
                    <a:lnTo>
                      <a:pt x="375" y="1083"/>
                    </a:lnTo>
                    <a:lnTo>
                      <a:pt x="370" y="1093"/>
                    </a:lnTo>
                    <a:lnTo>
                      <a:pt x="363" y="1103"/>
                    </a:lnTo>
                    <a:lnTo>
                      <a:pt x="355" y="1112"/>
                    </a:lnTo>
                    <a:lnTo>
                      <a:pt x="347" y="1120"/>
                    </a:lnTo>
                    <a:lnTo>
                      <a:pt x="337" y="1119"/>
                    </a:lnTo>
                    <a:lnTo>
                      <a:pt x="322" y="1113"/>
                    </a:lnTo>
                    <a:lnTo>
                      <a:pt x="304" y="1106"/>
                    </a:lnTo>
                    <a:lnTo>
                      <a:pt x="284" y="1097"/>
                    </a:lnTo>
                    <a:lnTo>
                      <a:pt x="264" y="1088"/>
                    </a:lnTo>
                    <a:lnTo>
                      <a:pt x="244" y="1080"/>
                    </a:lnTo>
                    <a:lnTo>
                      <a:pt x="227" y="1072"/>
                    </a:lnTo>
                    <a:lnTo>
                      <a:pt x="213" y="1067"/>
                    </a:lnTo>
                    <a:lnTo>
                      <a:pt x="208" y="1047"/>
                    </a:lnTo>
                    <a:lnTo>
                      <a:pt x="196" y="1044"/>
                    </a:lnTo>
                    <a:lnTo>
                      <a:pt x="185" y="1040"/>
                    </a:lnTo>
                    <a:lnTo>
                      <a:pt x="172" y="1037"/>
                    </a:lnTo>
                    <a:lnTo>
                      <a:pt x="160" y="1033"/>
                    </a:lnTo>
                    <a:lnTo>
                      <a:pt x="148" y="1030"/>
                    </a:lnTo>
                    <a:lnTo>
                      <a:pt x="136" y="1027"/>
                    </a:lnTo>
                    <a:lnTo>
                      <a:pt x="123" y="1024"/>
                    </a:lnTo>
                    <a:lnTo>
                      <a:pt x="112" y="1021"/>
                    </a:lnTo>
                    <a:lnTo>
                      <a:pt x="100" y="1019"/>
                    </a:lnTo>
                    <a:lnTo>
                      <a:pt x="88" y="1015"/>
                    </a:lnTo>
                    <a:lnTo>
                      <a:pt x="76" y="1013"/>
                    </a:lnTo>
                    <a:lnTo>
                      <a:pt x="64" y="1010"/>
                    </a:lnTo>
                    <a:lnTo>
                      <a:pt x="52" y="1008"/>
                    </a:lnTo>
                    <a:lnTo>
                      <a:pt x="39" y="1005"/>
                    </a:lnTo>
                    <a:lnTo>
                      <a:pt x="28" y="1002"/>
                    </a:lnTo>
                    <a:lnTo>
                      <a:pt x="16" y="1000"/>
                    </a:lnTo>
                    <a:lnTo>
                      <a:pt x="21" y="917"/>
                    </a:lnTo>
                    <a:lnTo>
                      <a:pt x="19" y="831"/>
                    </a:lnTo>
                    <a:lnTo>
                      <a:pt x="11" y="745"/>
                    </a:lnTo>
                    <a:lnTo>
                      <a:pt x="0" y="664"/>
                    </a:lnTo>
                    <a:lnTo>
                      <a:pt x="19" y="649"/>
                    </a:lnTo>
                    <a:lnTo>
                      <a:pt x="35" y="635"/>
                    </a:lnTo>
                    <a:lnTo>
                      <a:pt x="49" y="622"/>
                    </a:lnTo>
                    <a:lnTo>
                      <a:pt x="64" y="610"/>
                    </a:lnTo>
                    <a:lnTo>
                      <a:pt x="77" y="597"/>
                    </a:lnTo>
                    <a:lnTo>
                      <a:pt x="93" y="583"/>
                    </a:lnTo>
                    <a:lnTo>
                      <a:pt x="112" y="569"/>
                    </a:lnTo>
                    <a:lnTo>
                      <a:pt x="134" y="553"/>
                    </a:lnTo>
                    <a:lnTo>
                      <a:pt x="333" y="428"/>
                    </a:lnTo>
                    <a:lnTo>
                      <a:pt x="352" y="419"/>
                    </a:lnTo>
                    <a:lnTo>
                      <a:pt x="371" y="411"/>
                    </a:lnTo>
                    <a:lnTo>
                      <a:pt x="390" y="404"/>
                    </a:lnTo>
                    <a:lnTo>
                      <a:pt x="409" y="396"/>
                    </a:lnTo>
                    <a:lnTo>
                      <a:pt x="429" y="390"/>
                    </a:lnTo>
                    <a:lnTo>
                      <a:pt x="448" y="383"/>
                    </a:lnTo>
                    <a:lnTo>
                      <a:pt x="468" y="377"/>
                    </a:lnTo>
                    <a:lnTo>
                      <a:pt x="487" y="370"/>
                    </a:lnTo>
                    <a:lnTo>
                      <a:pt x="507" y="365"/>
                    </a:lnTo>
                    <a:lnTo>
                      <a:pt x="528" y="360"/>
                    </a:lnTo>
                    <a:lnTo>
                      <a:pt x="549" y="355"/>
                    </a:lnTo>
                    <a:lnTo>
                      <a:pt x="568" y="350"/>
                    </a:lnTo>
                    <a:lnTo>
                      <a:pt x="589" y="347"/>
                    </a:lnTo>
                    <a:lnTo>
                      <a:pt x="610" y="343"/>
                    </a:lnTo>
                    <a:lnTo>
                      <a:pt x="631" y="340"/>
                    </a:lnTo>
                    <a:lnTo>
                      <a:pt x="652" y="338"/>
                    </a:lnTo>
                    <a:lnTo>
                      <a:pt x="658" y="320"/>
                    </a:lnTo>
                    <a:lnTo>
                      <a:pt x="664" y="302"/>
                    </a:lnTo>
                    <a:lnTo>
                      <a:pt x="667" y="284"/>
                    </a:lnTo>
                    <a:lnTo>
                      <a:pt x="668" y="266"/>
                    </a:lnTo>
                    <a:lnTo>
                      <a:pt x="653" y="273"/>
                    </a:lnTo>
                    <a:lnTo>
                      <a:pt x="638" y="281"/>
                    </a:lnTo>
                    <a:lnTo>
                      <a:pt x="623" y="288"/>
                    </a:lnTo>
                    <a:lnTo>
                      <a:pt x="608" y="294"/>
                    </a:lnTo>
                    <a:lnTo>
                      <a:pt x="593" y="299"/>
                    </a:lnTo>
                    <a:lnTo>
                      <a:pt x="577" y="301"/>
                    </a:lnTo>
                    <a:lnTo>
                      <a:pt x="560" y="302"/>
                    </a:lnTo>
                    <a:lnTo>
                      <a:pt x="543" y="300"/>
                    </a:lnTo>
                    <a:lnTo>
                      <a:pt x="545" y="289"/>
                    </a:lnTo>
                    <a:lnTo>
                      <a:pt x="546" y="278"/>
                    </a:lnTo>
                    <a:lnTo>
                      <a:pt x="546" y="266"/>
                    </a:lnTo>
                    <a:lnTo>
                      <a:pt x="546" y="255"/>
                    </a:lnTo>
                    <a:lnTo>
                      <a:pt x="561" y="249"/>
                    </a:lnTo>
                    <a:lnTo>
                      <a:pt x="575" y="242"/>
                    </a:lnTo>
                    <a:lnTo>
                      <a:pt x="589" y="233"/>
                    </a:lnTo>
                    <a:lnTo>
                      <a:pt x="603" y="224"/>
                    </a:lnTo>
                    <a:lnTo>
                      <a:pt x="614" y="212"/>
                    </a:lnTo>
                    <a:lnTo>
                      <a:pt x="627" y="202"/>
                    </a:lnTo>
                    <a:lnTo>
                      <a:pt x="640" y="190"/>
                    </a:lnTo>
                    <a:lnTo>
                      <a:pt x="651" y="178"/>
                    </a:lnTo>
                    <a:lnTo>
                      <a:pt x="664" y="166"/>
                    </a:lnTo>
                    <a:lnTo>
                      <a:pt x="676" y="156"/>
                    </a:lnTo>
                    <a:lnTo>
                      <a:pt x="689" y="145"/>
                    </a:lnTo>
                    <a:lnTo>
                      <a:pt x="702" y="136"/>
                    </a:lnTo>
                    <a:lnTo>
                      <a:pt x="717" y="129"/>
                    </a:lnTo>
                    <a:lnTo>
                      <a:pt x="732" y="123"/>
                    </a:lnTo>
                    <a:lnTo>
                      <a:pt x="747" y="119"/>
                    </a:lnTo>
                    <a:lnTo>
                      <a:pt x="764" y="118"/>
                    </a:lnTo>
                    <a:lnTo>
                      <a:pt x="758" y="111"/>
                    </a:lnTo>
                    <a:lnTo>
                      <a:pt x="751" y="105"/>
                    </a:lnTo>
                    <a:lnTo>
                      <a:pt x="746" y="99"/>
                    </a:lnTo>
                    <a:lnTo>
                      <a:pt x="740" y="93"/>
                    </a:lnTo>
                    <a:lnTo>
                      <a:pt x="735" y="88"/>
                    </a:lnTo>
                    <a:lnTo>
                      <a:pt x="733" y="81"/>
                    </a:lnTo>
                    <a:lnTo>
                      <a:pt x="732" y="74"/>
                    </a:lnTo>
                    <a:lnTo>
                      <a:pt x="735" y="65"/>
                    </a:lnTo>
                    <a:lnTo>
                      <a:pt x="739" y="62"/>
                    </a:lnTo>
                    <a:lnTo>
                      <a:pt x="743" y="60"/>
                    </a:lnTo>
                    <a:lnTo>
                      <a:pt x="747" y="57"/>
                    </a:lnTo>
                    <a:lnTo>
                      <a:pt x="750" y="53"/>
                    </a:lnTo>
                    <a:lnTo>
                      <a:pt x="744" y="45"/>
                    </a:lnTo>
                    <a:lnTo>
                      <a:pt x="743" y="35"/>
                    </a:lnTo>
                    <a:lnTo>
                      <a:pt x="744" y="24"/>
                    </a:lnTo>
                    <a:lnTo>
                      <a:pt x="747" y="15"/>
                    </a:lnTo>
                    <a:lnTo>
                      <a:pt x="765" y="16"/>
                    </a:lnTo>
                    <a:lnTo>
                      <a:pt x="785" y="13"/>
                    </a:lnTo>
                    <a:lnTo>
                      <a:pt x="805" y="7"/>
                    </a:lnTo>
                    <a:lnTo>
                      <a:pt x="825" y="2"/>
                    </a:lnTo>
                    <a:lnTo>
                      <a:pt x="845" y="0"/>
                    </a:lnTo>
                    <a:lnTo>
                      <a:pt x="863" y="4"/>
                    </a:lnTo>
                    <a:lnTo>
                      <a:pt x="878" y="14"/>
                    </a:lnTo>
                    <a:lnTo>
                      <a:pt x="890" y="35"/>
                    </a:lnTo>
                    <a:lnTo>
                      <a:pt x="893" y="52"/>
                    </a:lnTo>
                    <a:lnTo>
                      <a:pt x="891" y="69"/>
                    </a:lnTo>
                    <a:lnTo>
                      <a:pt x="885" y="85"/>
                    </a:lnTo>
                    <a:lnTo>
                      <a:pt x="876" y="100"/>
                    </a:lnTo>
                    <a:lnTo>
                      <a:pt x="868" y="107"/>
                    </a:lnTo>
                    <a:lnTo>
                      <a:pt x="858" y="112"/>
                    </a:lnTo>
                    <a:lnTo>
                      <a:pt x="850" y="116"/>
                    </a:lnTo>
                    <a:lnTo>
                      <a:pt x="843" y="123"/>
                    </a:lnTo>
                    <a:lnTo>
                      <a:pt x="858" y="126"/>
                    </a:lnTo>
                    <a:lnTo>
                      <a:pt x="873" y="128"/>
                    </a:lnTo>
                    <a:lnTo>
                      <a:pt x="888" y="130"/>
                    </a:lnTo>
                    <a:lnTo>
                      <a:pt x="902" y="133"/>
                    </a:lnTo>
                    <a:lnTo>
                      <a:pt x="917" y="136"/>
                    </a:lnTo>
                    <a:lnTo>
                      <a:pt x="931" y="138"/>
                    </a:lnTo>
                    <a:lnTo>
                      <a:pt x="945" y="142"/>
                    </a:lnTo>
                    <a:lnTo>
                      <a:pt x="959" y="146"/>
                    </a:lnTo>
                    <a:lnTo>
                      <a:pt x="969" y="142"/>
                    </a:lnTo>
                    <a:lnTo>
                      <a:pt x="979" y="138"/>
                    </a:lnTo>
                    <a:lnTo>
                      <a:pt x="990" y="135"/>
                    </a:lnTo>
                    <a:lnTo>
                      <a:pt x="999" y="130"/>
                    </a:lnTo>
                    <a:lnTo>
                      <a:pt x="1009" y="127"/>
                    </a:lnTo>
                    <a:lnTo>
                      <a:pt x="1019" y="123"/>
                    </a:lnTo>
                    <a:lnTo>
                      <a:pt x="1029" y="120"/>
                    </a:lnTo>
                    <a:lnTo>
                      <a:pt x="1039" y="115"/>
                    </a:lnTo>
                    <a:lnTo>
                      <a:pt x="1037" y="130"/>
                    </a:lnTo>
                    <a:lnTo>
                      <a:pt x="1034" y="145"/>
                    </a:lnTo>
                    <a:lnTo>
                      <a:pt x="1030" y="160"/>
                    </a:lnTo>
                    <a:lnTo>
                      <a:pt x="1024" y="174"/>
                    </a:lnTo>
                    <a:lnTo>
                      <a:pt x="1019" y="187"/>
                    </a:lnTo>
                    <a:lnTo>
                      <a:pt x="1009" y="199"/>
                    </a:lnTo>
                    <a:lnTo>
                      <a:pt x="1000" y="212"/>
                    </a:lnTo>
                    <a:lnTo>
                      <a:pt x="987" y="224"/>
                    </a:lnTo>
                    <a:lnTo>
                      <a:pt x="982" y="227"/>
                    </a:lnTo>
                    <a:lnTo>
                      <a:pt x="976" y="231"/>
                    </a:lnTo>
                    <a:lnTo>
                      <a:pt x="970" y="232"/>
                    </a:lnTo>
                    <a:lnTo>
                      <a:pt x="963" y="234"/>
                    </a:lnTo>
                    <a:lnTo>
                      <a:pt x="958" y="235"/>
                    </a:lnTo>
                    <a:lnTo>
                      <a:pt x="952" y="236"/>
                    </a:lnTo>
                    <a:lnTo>
                      <a:pt x="946" y="237"/>
                    </a:lnTo>
                    <a:lnTo>
                      <a:pt x="941" y="239"/>
                    </a:lnTo>
                    <a:lnTo>
                      <a:pt x="955" y="282"/>
                    </a:lnTo>
                    <a:lnTo>
                      <a:pt x="961" y="327"/>
                    </a:lnTo>
                    <a:lnTo>
                      <a:pt x="961" y="363"/>
                    </a:lnTo>
                    <a:lnTo>
                      <a:pt x="961"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1" name="Freeform 32">
                <a:extLst>
                  <a:ext uri="{FF2B5EF4-FFF2-40B4-BE49-F238E27FC236}">
                    <a16:creationId xmlns:a16="http://schemas.microsoft.com/office/drawing/2014/main" id="{03F688C2-43C5-681B-1710-A82A319BCDBD}"/>
                  </a:ext>
                </a:extLst>
              </p:cNvPr>
              <p:cNvSpPr>
                <a:spLocks/>
              </p:cNvSpPr>
              <p:nvPr/>
            </p:nvSpPr>
            <p:spPr bwMode="auto">
              <a:xfrm>
                <a:off x="4775" y="3329"/>
                <a:ext cx="57" cy="47"/>
              </a:xfrm>
              <a:custGeom>
                <a:avLst/>
                <a:gdLst>
                  <a:gd name="T0" fmla="*/ 1 w 114"/>
                  <a:gd name="T1" fmla="*/ 0 h 95"/>
                  <a:gd name="T2" fmla="*/ 1 w 114"/>
                  <a:gd name="T3" fmla="*/ 0 h 95"/>
                  <a:gd name="T4" fmla="*/ 1 w 114"/>
                  <a:gd name="T5" fmla="*/ 0 h 95"/>
                  <a:gd name="T6" fmla="*/ 1 w 114"/>
                  <a:gd name="T7" fmla="*/ 0 h 95"/>
                  <a:gd name="T8" fmla="*/ 1 w 114"/>
                  <a:gd name="T9" fmla="*/ 0 h 95"/>
                  <a:gd name="T10" fmla="*/ 1 w 114"/>
                  <a:gd name="T11" fmla="*/ 0 h 95"/>
                  <a:gd name="T12" fmla="*/ 1 w 114"/>
                  <a:gd name="T13" fmla="*/ 0 h 95"/>
                  <a:gd name="T14" fmla="*/ 1 w 114"/>
                  <a:gd name="T15" fmla="*/ 0 h 95"/>
                  <a:gd name="T16" fmla="*/ 1 w 114"/>
                  <a:gd name="T17" fmla="*/ 0 h 95"/>
                  <a:gd name="T18" fmla="*/ 1 w 114"/>
                  <a:gd name="T19" fmla="*/ 0 h 95"/>
                  <a:gd name="T20" fmla="*/ 1 w 114"/>
                  <a:gd name="T21" fmla="*/ 0 h 95"/>
                  <a:gd name="T22" fmla="*/ 1 w 114"/>
                  <a:gd name="T23" fmla="*/ 0 h 95"/>
                  <a:gd name="T24" fmla="*/ 1 w 114"/>
                  <a:gd name="T25" fmla="*/ 0 h 95"/>
                  <a:gd name="T26" fmla="*/ 0 w 114"/>
                  <a:gd name="T27" fmla="*/ 0 h 95"/>
                  <a:gd name="T28" fmla="*/ 1 w 114"/>
                  <a:gd name="T29" fmla="*/ 0 h 95"/>
                  <a:gd name="T30" fmla="*/ 1 w 114"/>
                  <a:gd name="T31" fmla="*/ 0 h 95"/>
                  <a:gd name="T32" fmla="*/ 1 w 114"/>
                  <a:gd name="T33" fmla="*/ 0 h 95"/>
                  <a:gd name="T34" fmla="*/ 1 w 114"/>
                  <a:gd name="T35" fmla="*/ 0 h 95"/>
                  <a:gd name="T36" fmla="*/ 1 w 114"/>
                  <a:gd name="T37" fmla="*/ 0 h 95"/>
                  <a:gd name="T38" fmla="*/ 1 w 114"/>
                  <a:gd name="T39" fmla="*/ 0 h 95"/>
                  <a:gd name="T40" fmla="*/ 1 w 114"/>
                  <a:gd name="T41" fmla="*/ 0 h 95"/>
                  <a:gd name="T42" fmla="*/ 1 w 114"/>
                  <a:gd name="T43" fmla="*/ 0 h 95"/>
                  <a:gd name="T44" fmla="*/ 1 w 114"/>
                  <a:gd name="T45" fmla="*/ 0 h 95"/>
                  <a:gd name="T46" fmla="*/ 1 w 114"/>
                  <a:gd name="T47" fmla="*/ 0 h 95"/>
                  <a:gd name="T48" fmla="*/ 1 w 114"/>
                  <a:gd name="T49" fmla="*/ 0 h 95"/>
                  <a:gd name="T50" fmla="*/ 1 w 114"/>
                  <a:gd name="T51" fmla="*/ 0 h 95"/>
                  <a:gd name="T52" fmla="*/ 1 w 114"/>
                  <a:gd name="T53" fmla="*/ 0 h 9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4"/>
                  <a:gd name="T82" fmla="*/ 0 h 95"/>
                  <a:gd name="T83" fmla="*/ 114 w 114"/>
                  <a:gd name="T84" fmla="*/ 95 h 9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4" h="95">
                    <a:moveTo>
                      <a:pt x="114" y="20"/>
                    </a:moveTo>
                    <a:lnTo>
                      <a:pt x="114" y="32"/>
                    </a:lnTo>
                    <a:lnTo>
                      <a:pt x="113" y="44"/>
                    </a:lnTo>
                    <a:lnTo>
                      <a:pt x="108" y="54"/>
                    </a:lnTo>
                    <a:lnTo>
                      <a:pt x="100" y="64"/>
                    </a:lnTo>
                    <a:lnTo>
                      <a:pt x="92" y="68"/>
                    </a:lnTo>
                    <a:lnTo>
                      <a:pt x="84" y="72"/>
                    </a:lnTo>
                    <a:lnTo>
                      <a:pt x="76" y="76"/>
                    </a:lnTo>
                    <a:lnTo>
                      <a:pt x="68" y="81"/>
                    </a:lnTo>
                    <a:lnTo>
                      <a:pt x="60" y="85"/>
                    </a:lnTo>
                    <a:lnTo>
                      <a:pt x="52" y="89"/>
                    </a:lnTo>
                    <a:lnTo>
                      <a:pt x="43" y="92"/>
                    </a:lnTo>
                    <a:lnTo>
                      <a:pt x="34" y="95"/>
                    </a:lnTo>
                    <a:lnTo>
                      <a:pt x="0" y="55"/>
                    </a:lnTo>
                    <a:lnTo>
                      <a:pt x="9" y="52"/>
                    </a:lnTo>
                    <a:lnTo>
                      <a:pt x="13" y="44"/>
                    </a:lnTo>
                    <a:lnTo>
                      <a:pt x="13" y="34"/>
                    </a:lnTo>
                    <a:lnTo>
                      <a:pt x="9" y="23"/>
                    </a:lnTo>
                    <a:lnTo>
                      <a:pt x="8" y="12"/>
                    </a:lnTo>
                    <a:lnTo>
                      <a:pt x="22" y="13"/>
                    </a:lnTo>
                    <a:lnTo>
                      <a:pt x="37" y="11"/>
                    </a:lnTo>
                    <a:lnTo>
                      <a:pt x="52" y="7"/>
                    </a:lnTo>
                    <a:lnTo>
                      <a:pt x="66" y="2"/>
                    </a:lnTo>
                    <a:lnTo>
                      <a:pt x="78" y="0"/>
                    </a:lnTo>
                    <a:lnTo>
                      <a:pt x="92" y="0"/>
                    </a:lnTo>
                    <a:lnTo>
                      <a:pt x="104" y="7"/>
                    </a:lnTo>
                    <a:lnTo>
                      <a:pt x="11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2" name="Freeform 33">
                <a:extLst>
                  <a:ext uri="{FF2B5EF4-FFF2-40B4-BE49-F238E27FC236}">
                    <a16:creationId xmlns:a16="http://schemas.microsoft.com/office/drawing/2014/main" id="{D4A31EDE-6DD4-0EAC-3932-E95A5ED92B19}"/>
                  </a:ext>
                </a:extLst>
              </p:cNvPr>
              <p:cNvSpPr>
                <a:spLocks/>
              </p:cNvSpPr>
              <p:nvPr/>
            </p:nvSpPr>
            <p:spPr bwMode="auto">
              <a:xfrm>
                <a:off x="4409" y="3496"/>
                <a:ext cx="312" cy="281"/>
              </a:xfrm>
              <a:custGeom>
                <a:avLst/>
                <a:gdLst>
                  <a:gd name="T0" fmla="*/ 2 w 623"/>
                  <a:gd name="T1" fmla="*/ 0 h 562"/>
                  <a:gd name="T2" fmla="*/ 2 w 623"/>
                  <a:gd name="T3" fmla="*/ 1 h 562"/>
                  <a:gd name="T4" fmla="*/ 2 w 623"/>
                  <a:gd name="T5" fmla="*/ 1 h 562"/>
                  <a:gd name="T6" fmla="*/ 2 w 623"/>
                  <a:gd name="T7" fmla="*/ 1 h 562"/>
                  <a:gd name="T8" fmla="*/ 2 w 623"/>
                  <a:gd name="T9" fmla="*/ 1 h 562"/>
                  <a:gd name="T10" fmla="*/ 2 w 623"/>
                  <a:gd name="T11" fmla="*/ 1 h 562"/>
                  <a:gd name="T12" fmla="*/ 2 w 623"/>
                  <a:gd name="T13" fmla="*/ 1 h 562"/>
                  <a:gd name="T14" fmla="*/ 2 w 623"/>
                  <a:gd name="T15" fmla="*/ 1 h 562"/>
                  <a:gd name="T16" fmla="*/ 2 w 623"/>
                  <a:gd name="T17" fmla="*/ 1 h 562"/>
                  <a:gd name="T18" fmla="*/ 2 w 623"/>
                  <a:gd name="T19" fmla="*/ 1 h 562"/>
                  <a:gd name="T20" fmla="*/ 2 w 623"/>
                  <a:gd name="T21" fmla="*/ 1 h 562"/>
                  <a:gd name="T22" fmla="*/ 2 w 623"/>
                  <a:gd name="T23" fmla="*/ 1 h 562"/>
                  <a:gd name="T24" fmla="*/ 2 w 623"/>
                  <a:gd name="T25" fmla="*/ 1 h 562"/>
                  <a:gd name="T26" fmla="*/ 1 w 623"/>
                  <a:gd name="T27" fmla="*/ 1 h 562"/>
                  <a:gd name="T28" fmla="*/ 1 w 623"/>
                  <a:gd name="T29" fmla="*/ 1 h 562"/>
                  <a:gd name="T30" fmla="*/ 1 w 623"/>
                  <a:gd name="T31" fmla="*/ 1 h 562"/>
                  <a:gd name="T32" fmla="*/ 1 w 623"/>
                  <a:gd name="T33" fmla="*/ 1 h 562"/>
                  <a:gd name="T34" fmla="*/ 1 w 623"/>
                  <a:gd name="T35" fmla="*/ 1 h 562"/>
                  <a:gd name="T36" fmla="*/ 1 w 623"/>
                  <a:gd name="T37" fmla="*/ 1 h 562"/>
                  <a:gd name="T38" fmla="*/ 1 w 623"/>
                  <a:gd name="T39" fmla="*/ 1 h 562"/>
                  <a:gd name="T40" fmla="*/ 1 w 623"/>
                  <a:gd name="T41" fmla="*/ 1 h 562"/>
                  <a:gd name="T42" fmla="*/ 1 w 623"/>
                  <a:gd name="T43" fmla="*/ 1 h 562"/>
                  <a:gd name="T44" fmla="*/ 1 w 623"/>
                  <a:gd name="T45" fmla="*/ 1 h 562"/>
                  <a:gd name="T46" fmla="*/ 1 w 623"/>
                  <a:gd name="T47" fmla="*/ 1 h 562"/>
                  <a:gd name="T48" fmla="*/ 1 w 623"/>
                  <a:gd name="T49" fmla="*/ 1 h 562"/>
                  <a:gd name="T50" fmla="*/ 1 w 623"/>
                  <a:gd name="T51" fmla="*/ 1 h 562"/>
                  <a:gd name="T52" fmla="*/ 1 w 623"/>
                  <a:gd name="T53" fmla="*/ 1 h 562"/>
                  <a:gd name="T54" fmla="*/ 1 w 623"/>
                  <a:gd name="T55" fmla="*/ 1 h 562"/>
                  <a:gd name="T56" fmla="*/ 1 w 623"/>
                  <a:gd name="T57" fmla="*/ 1 h 562"/>
                  <a:gd name="T58" fmla="*/ 1 w 623"/>
                  <a:gd name="T59" fmla="*/ 1 h 562"/>
                  <a:gd name="T60" fmla="*/ 1 w 623"/>
                  <a:gd name="T61" fmla="*/ 1 h 562"/>
                  <a:gd name="T62" fmla="*/ 1 w 623"/>
                  <a:gd name="T63" fmla="*/ 2 h 562"/>
                  <a:gd name="T64" fmla="*/ 1 w 623"/>
                  <a:gd name="T65" fmla="*/ 2 h 562"/>
                  <a:gd name="T66" fmla="*/ 1 w 623"/>
                  <a:gd name="T67" fmla="*/ 1 h 562"/>
                  <a:gd name="T68" fmla="*/ 1 w 623"/>
                  <a:gd name="T69" fmla="*/ 1 h 562"/>
                  <a:gd name="T70" fmla="*/ 1 w 623"/>
                  <a:gd name="T71" fmla="*/ 1 h 562"/>
                  <a:gd name="T72" fmla="*/ 0 w 623"/>
                  <a:gd name="T73" fmla="*/ 1 h 562"/>
                  <a:gd name="T74" fmla="*/ 1 w 623"/>
                  <a:gd name="T75" fmla="*/ 1 h 562"/>
                  <a:gd name="T76" fmla="*/ 1 w 623"/>
                  <a:gd name="T77" fmla="*/ 1 h 562"/>
                  <a:gd name="T78" fmla="*/ 1 w 623"/>
                  <a:gd name="T79" fmla="*/ 1 h 562"/>
                  <a:gd name="T80" fmla="*/ 1 w 623"/>
                  <a:gd name="T81" fmla="*/ 1 h 562"/>
                  <a:gd name="T82" fmla="*/ 1 w 623"/>
                  <a:gd name="T83" fmla="*/ 1 h 562"/>
                  <a:gd name="T84" fmla="*/ 1 w 623"/>
                  <a:gd name="T85" fmla="*/ 1 h 562"/>
                  <a:gd name="T86" fmla="*/ 1 w 623"/>
                  <a:gd name="T87" fmla="*/ 1 h 562"/>
                  <a:gd name="T88" fmla="*/ 1 w 623"/>
                  <a:gd name="T89" fmla="*/ 1 h 562"/>
                  <a:gd name="T90" fmla="*/ 1 w 623"/>
                  <a:gd name="T91" fmla="*/ 1 h 562"/>
                  <a:gd name="T92" fmla="*/ 1 w 623"/>
                  <a:gd name="T93" fmla="*/ 1 h 562"/>
                  <a:gd name="T94" fmla="*/ 1 w 623"/>
                  <a:gd name="T95" fmla="*/ 1 h 562"/>
                  <a:gd name="T96" fmla="*/ 1 w 623"/>
                  <a:gd name="T97" fmla="*/ 1 h 562"/>
                  <a:gd name="T98" fmla="*/ 2 w 623"/>
                  <a:gd name="T99" fmla="*/ 1 h 562"/>
                  <a:gd name="T100" fmla="*/ 2 w 623"/>
                  <a:gd name="T101" fmla="*/ 1 h 562"/>
                  <a:gd name="T102" fmla="*/ 2 w 623"/>
                  <a:gd name="T103" fmla="*/ 1 h 562"/>
                  <a:gd name="T104" fmla="*/ 2 w 623"/>
                  <a:gd name="T105" fmla="*/ 1 h 562"/>
                  <a:gd name="T106" fmla="*/ 2 w 623"/>
                  <a:gd name="T107" fmla="*/ 1 h 562"/>
                  <a:gd name="T108" fmla="*/ 2 w 623"/>
                  <a:gd name="T109" fmla="*/ 0 h 5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23"/>
                  <a:gd name="T166" fmla="*/ 0 h 562"/>
                  <a:gd name="T167" fmla="*/ 623 w 623"/>
                  <a:gd name="T168" fmla="*/ 562 h 5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23" h="562">
                    <a:moveTo>
                      <a:pt x="623" y="0"/>
                    </a:moveTo>
                    <a:lnTo>
                      <a:pt x="621" y="13"/>
                    </a:lnTo>
                    <a:lnTo>
                      <a:pt x="618" y="25"/>
                    </a:lnTo>
                    <a:lnTo>
                      <a:pt x="613" y="38"/>
                    </a:lnTo>
                    <a:lnTo>
                      <a:pt x="608" y="51"/>
                    </a:lnTo>
                    <a:lnTo>
                      <a:pt x="604" y="62"/>
                    </a:lnTo>
                    <a:lnTo>
                      <a:pt x="599" y="75"/>
                    </a:lnTo>
                    <a:lnTo>
                      <a:pt x="594" y="87"/>
                    </a:lnTo>
                    <a:lnTo>
                      <a:pt x="589" y="99"/>
                    </a:lnTo>
                    <a:lnTo>
                      <a:pt x="570" y="105"/>
                    </a:lnTo>
                    <a:lnTo>
                      <a:pt x="553" y="110"/>
                    </a:lnTo>
                    <a:lnTo>
                      <a:pt x="536" y="115"/>
                    </a:lnTo>
                    <a:lnTo>
                      <a:pt x="519" y="121"/>
                    </a:lnTo>
                    <a:lnTo>
                      <a:pt x="503" y="127"/>
                    </a:lnTo>
                    <a:lnTo>
                      <a:pt x="485" y="134"/>
                    </a:lnTo>
                    <a:lnTo>
                      <a:pt x="469" y="140"/>
                    </a:lnTo>
                    <a:lnTo>
                      <a:pt x="453" y="146"/>
                    </a:lnTo>
                    <a:lnTo>
                      <a:pt x="422" y="164"/>
                    </a:lnTo>
                    <a:lnTo>
                      <a:pt x="391" y="183"/>
                    </a:lnTo>
                    <a:lnTo>
                      <a:pt x="360" y="205"/>
                    </a:lnTo>
                    <a:lnTo>
                      <a:pt x="330" y="227"/>
                    </a:lnTo>
                    <a:lnTo>
                      <a:pt x="300" y="251"/>
                    </a:lnTo>
                    <a:lnTo>
                      <a:pt x="271" y="275"/>
                    </a:lnTo>
                    <a:lnTo>
                      <a:pt x="242" y="302"/>
                    </a:lnTo>
                    <a:lnTo>
                      <a:pt x="213" y="328"/>
                    </a:lnTo>
                    <a:lnTo>
                      <a:pt x="186" y="356"/>
                    </a:lnTo>
                    <a:lnTo>
                      <a:pt x="159" y="385"/>
                    </a:lnTo>
                    <a:lnTo>
                      <a:pt x="133" y="414"/>
                    </a:lnTo>
                    <a:lnTo>
                      <a:pt x="107" y="444"/>
                    </a:lnTo>
                    <a:lnTo>
                      <a:pt x="83" y="472"/>
                    </a:lnTo>
                    <a:lnTo>
                      <a:pt x="60" y="502"/>
                    </a:lnTo>
                    <a:lnTo>
                      <a:pt x="37" y="532"/>
                    </a:lnTo>
                    <a:lnTo>
                      <a:pt x="16" y="562"/>
                    </a:lnTo>
                    <a:lnTo>
                      <a:pt x="17" y="499"/>
                    </a:lnTo>
                    <a:lnTo>
                      <a:pt x="13" y="439"/>
                    </a:lnTo>
                    <a:lnTo>
                      <a:pt x="6" y="379"/>
                    </a:lnTo>
                    <a:lnTo>
                      <a:pt x="0" y="320"/>
                    </a:lnTo>
                    <a:lnTo>
                      <a:pt x="135" y="205"/>
                    </a:lnTo>
                    <a:lnTo>
                      <a:pt x="320" y="89"/>
                    </a:lnTo>
                    <a:lnTo>
                      <a:pt x="339" y="81"/>
                    </a:lnTo>
                    <a:lnTo>
                      <a:pt x="357" y="73"/>
                    </a:lnTo>
                    <a:lnTo>
                      <a:pt x="375" y="66"/>
                    </a:lnTo>
                    <a:lnTo>
                      <a:pt x="393" y="58"/>
                    </a:lnTo>
                    <a:lnTo>
                      <a:pt x="411" y="51"/>
                    </a:lnTo>
                    <a:lnTo>
                      <a:pt x="430" y="45"/>
                    </a:lnTo>
                    <a:lnTo>
                      <a:pt x="448" y="39"/>
                    </a:lnTo>
                    <a:lnTo>
                      <a:pt x="468" y="34"/>
                    </a:lnTo>
                    <a:lnTo>
                      <a:pt x="486" y="28"/>
                    </a:lnTo>
                    <a:lnTo>
                      <a:pt x="506" y="23"/>
                    </a:lnTo>
                    <a:lnTo>
                      <a:pt x="524" y="19"/>
                    </a:lnTo>
                    <a:lnTo>
                      <a:pt x="544" y="14"/>
                    </a:lnTo>
                    <a:lnTo>
                      <a:pt x="564" y="10"/>
                    </a:lnTo>
                    <a:lnTo>
                      <a:pt x="583" y="6"/>
                    </a:lnTo>
                    <a:lnTo>
                      <a:pt x="603" y="4"/>
                    </a:lnTo>
                    <a:lnTo>
                      <a:pt x="623"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3" name="Freeform 34">
                <a:extLst>
                  <a:ext uri="{FF2B5EF4-FFF2-40B4-BE49-F238E27FC236}">
                    <a16:creationId xmlns:a16="http://schemas.microsoft.com/office/drawing/2014/main" id="{78CFA6BB-F922-917A-6E4C-74ED8619AC64}"/>
                  </a:ext>
                </a:extLst>
              </p:cNvPr>
              <p:cNvSpPr>
                <a:spLocks/>
              </p:cNvSpPr>
              <p:nvPr/>
            </p:nvSpPr>
            <p:spPr bwMode="auto">
              <a:xfrm>
                <a:off x="4568" y="3515"/>
                <a:ext cx="384" cy="341"/>
              </a:xfrm>
              <a:custGeom>
                <a:avLst/>
                <a:gdLst>
                  <a:gd name="T0" fmla="*/ 1 w 770"/>
                  <a:gd name="T1" fmla="*/ 1 h 682"/>
                  <a:gd name="T2" fmla="*/ 1 w 770"/>
                  <a:gd name="T3" fmla="*/ 1 h 682"/>
                  <a:gd name="T4" fmla="*/ 1 w 770"/>
                  <a:gd name="T5" fmla="*/ 1 h 682"/>
                  <a:gd name="T6" fmla="*/ 1 w 770"/>
                  <a:gd name="T7" fmla="*/ 1 h 682"/>
                  <a:gd name="T8" fmla="*/ 1 w 770"/>
                  <a:gd name="T9" fmla="*/ 1 h 682"/>
                  <a:gd name="T10" fmla="*/ 1 w 770"/>
                  <a:gd name="T11" fmla="*/ 1 h 682"/>
                  <a:gd name="T12" fmla="*/ 0 w 770"/>
                  <a:gd name="T13" fmla="*/ 1 h 682"/>
                  <a:gd name="T14" fmla="*/ 0 w 770"/>
                  <a:gd name="T15" fmla="*/ 1 h 682"/>
                  <a:gd name="T16" fmla="*/ 0 w 770"/>
                  <a:gd name="T17" fmla="*/ 1 h 682"/>
                  <a:gd name="T18" fmla="*/ 0 w 770"/>
                  <a:gd name="T19" fmla="*/ 1 h 682"/>
                  <a:gd name="T20" fmla="*/ 0 w 770"/>
                  <a:gd name="T21" fmla="*/ 1 h 682"/>
                  <a:gd name="T22" fmla="*/ 0 w 770"/>
                  <a:gd name="T23" fmla="*/ 1 h 682"/>
                  <a:gd name="T24" fmla="*/ 0 w 770"/>
                  <a:gd name="T25" fmla="*/ 2 h 682"/>
                  <a:gd name="T26" fmla="*/ 0 w 770"/>
                  <a:gd name="T27" fmla="*/ 2 h 682"/>
                  <a:gd name="T28" fmla="*/ 0 w 770"/>
                  <a:gd name="T29" fmla="*/ 1 h 682"/>
                  <a:gd name="T30" fmla="*/ 0 w 770"/>
                  <a:gd name="T31" fmla="*/ 1 h 682"/>
                  <a:gd name="T32" fmla="*/ 0 w 770"/>
                  <a:gd name="T33" fmla="*/ 1 h 682"/>
                  <a:gd name="T34" fmla="*/ 0 w 770"/>
                  <a:gd name="T35" fmla="*/ 1 h 682"/>
                  <a:gd name="T36" fmla="*/ 0 w 770"/>
                  <a:gd name="T37" fmla="*/ 1 h 682"/>
                  <a:gd name="T38" fmla="*/ 0 w 770"/>
                  <a:gd name="T39" fmla="*/ 1 h 682"/>
                  <a:gd name="T40" fmla="*/ 0 w 770"/>
                  <a:gd name="T41" fmla="*/ 1 h 682"/>
                  <a:gd name="T42" fmla="*/ 0 w 770"/>
                  <a:gd name="T43" fmla="*/ 1 h 682"/>
                  <a:gd name="T44" fmla="*/ 0 w 770"/>
                  <a:gd name="T45" fmla="*/ 1 h 682"/>
                  <a:gd name="T46" fmla="*/ 0 w 770"/>
                  <a:gd name="T47" fmla="*/ 1 h 682"/>
                  <a:gd name="T48" fmla="*/ 0 w 770"/>
                  <a:gd name="T49" fmla="*/ 1 h 682"/>
                  <a:gd name="T50" fmla="*/ 0 w 770"/>
                  <a:gd name="T51" fmla="*/ 1 h 682"/>
                  <a:gd name="T52" fmla="*/ 0 w 770"/>
                  <a:gd name="T53" fmla="*/ 1 h 682"/>
                  <a:gd name="T54" fmla="*/ 0 w 770"/>
                  <a:gd name="T55" fmla="*/ 1 h 682"/>
                  <a:gd name="T56" fmla="*/ 1 w 770"/>
                  <a:gd name="T57" fmla="*/ 1 h 682"/>
                  <a:gd name="T58" fmla="*/ 1 w 770"/>
                  <a:gd name="T59" fmla="*/ 1 h 682"/>
                  <a:gd name="T60" fmla="*/ 1 w 770"/>
                  <a:gd name="T61" fmla="*/ 1 h 682"/>
                  <a:gd name="T62" fmla="*/ 1 w 770"/>
                  <a:gd name="T63" fmla="*/ 1 h 682"/>
                  <a:gd name="T64" fmla="*/ 1 w 770"/>
                  <a:gd name="T65" fmla="*/ 0 h 682"/>
                  <a:gd name="T66" fmla="*/ 1 w 770"/>
                  <a:gd name="T67" fmla="*/ 0 h 682"/>
                  <a:gd name="T68" fmla="*/ 1 w 770"/>
                  <a:gd name="T69" fmla="*/ 1 h 682"/>
                  <a:gd name="T70" fmla="*/ 1 w 770"/>
                  <a:gd name="T71" fmla="*/ 1 h 6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70"/>
                  <a:gd name="T109" fmla="*/ 0 h 682"/>
                  <a:gd name="T110" fmla="*/ 770 w 770"/>
                  <a:gd name="T111" fmla="*/ 682 h 6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70" h="682">
                    <a:moveTo>
                      <a:pt x="748" y="99"/>
                    </a:moveTo>
                    <a:lnTo>
                      <a:pt x="728" y="104"/>
                    </a:lnTo>
                    <a:lnTo>
                      <a:pt x="709" y="110"/>
                    </a:lnTo>
                    <a:lnTo>
                      <a:pt x="689" y="114"/>
                    </a:lnTo>
                    <a:lnTo>
                      <a:pt x="669" y="121"/>
                    </a:lnTo>
                    <a:lnTo>
                      <a:pt x="650" y="127"/>
                    </a:lnTo>
                    <a:lnTo>
                      <a:pt x="631" y="134"/>
                    </a:lnTo>
                    <a:lnTo>
                      <a:pt x="612" y="142"/>
                    </a:lnTo>
                    <a:lnTo>
                      <a:pt x="593" y="149"/>
                    </a:lnTo>
                    <a:lnTo>
                      <a:pt x="575" y="157"/>
                    </a:lnTo>
                    <a:lnTo>
                      <a:pt x="556" y="166"/>
                    </a:lnTo>
                    <a:lnTo>
                      <a:pt x="538" y="174"/>
                    </a:lnTo>
                    <a:lnTo>
                      <a:pt x="520" y="183"/>
                    </a:lnTo>
                    <a:lnTo>
                      <a:pt x="501" y="194"/>
                    </a:lnTo>
                    <a:lnTo>
                      <a:pt x="484" y="204"/>
                    </a:lnTo>
                    <a:lnTo>
                      <a:pt x="465" y="215"/>
                    </a:lnTo>
                    <a:lnTo>
                      <a:pt x="448" y="225"/>
                    </a:lnTo>
                    <a:lnTo>
                      <a:pt x="289" y="349"/>
                    </a:lnTo>
                    <a:lnTo>
                      <a:pt x="267" y="369"/>
                    </a:lnTo>
                    <a:lnTo>
                      <a:pt x="247" y="390"/>
                    </a:lnTo>
                    <a:lnTo>
                      <a:pt x="227" y="412"/>
                    </a:lnTo>
                    <a:lnTo>
                      <a:pt x="207" y="433"/>
                    </a:lnTo>
                    <a:lnTo>
                      <a:pt x="188" y="455"/>
                    </a:lnTo>
                    <a:lnTo>
                      <a:pt x="169" y="477"/>
                    </a:lnTo>
                    <a:lnTo>
                      <a:pt x="151" y="499"/>
                    </a:lnTo>
                    <a:lnTo>
                      <a:pt x="133" y="521"/>
                    </a:lnTo>
                    <a:lnTo>
                      <a:pt x="13" y="682"/>
                    </a:lnTo>
                    <a:lnTo>
                      <a:pt x="10" y="629"/>
                    </a:lnTo>
                    <a:lnTo>
                      <a:pt x="5" y="512"/>
                    </a:lnTo>
                    <a:lnTo>
                      <a:pt x="0" y="390"/>
                    </a:lnTo>
                    <a:lnTo>
                      <a:pt x="2" y="326"/>
                    </a:lnTo>
                    <a:lnTo>
                      <a:pt x="9" y="312"/>
                    </a:lnTo>
                    <a:lnTo>
                      <a:pt x="18" y="297"/>
                    </a:lnTo>
                    <a:lnTo>
                      <a:pt x="30" y="284"/>
                    </a:lnTo>
                    <a:lnTo>
                      <a:pt x="44" y="269"/>
                    </a:lnTo>
                    <a:lnTo>
                      <a:pt x="56" y="255"/>
                    </a:lnTo>
                    <a:lnTo>
                      <a:pt x="70" y="242"/>
                    </a:lnTo>
                    <a:lnTo>
                      <a:pt x="84" y="231"/>
                    </a:lnTo>
                    <a:lnTo>
                      <a:pt x="96" y="220"/>
                    </a:lnTo>
                    <a:lnTo>
                      <a:pt x="123" y="197"/>
                    </a:lnTo>
                    <a:lnTo>
                      <a:pt x="150" y="175"/>
                    </a:lnTo>
                    <a:lnTo>
                      <a:pt x="175" y="156"/>
                    </a:lnTo>
                    <a:lnTo>
                      <a:pt x="199" y="139"/>
                    </a:lnTo>
                    <a:lnTo>
                      <a:pt x="224" y="122"/>
                    </a:lnTo>
                    <a:lnTo>
                      <a:pt x="247" y="109"/>
                    </a:lnTo>
                    <a:lnTo>
                      <a:pt x="270" y="96"/>
                    </a:lnTo>
                    <a:lnTo>
                      <a:pt x="293" y="84"/>
                    </a:lnTo>
                    <a:lnTo>
                      <a:pt x="316" y="75"/>
                    </a:lnTo>
                    <a:lnTo>
                      <a:pt x="339" y="66"/>
                    </a:lnTo>
                    <a:lnTo>
                      <a:pt x="362" y="57"/>
                    </a:lnTo>
                    <a:lnTo>
                      <a:pt x="385" y="50"/>
                    </a:lnTo>
                    <a:lnTo>
                      <a:pt x="409" y="43"/>
                    </a:lnTo>
                    <a:lnTo>
                      <a:pt x="434" y="36"/>
                    </a:lnTo>
                    <a:lnTo>
                      <a:pt x="461" y="30"/>
                    </a:lnTo>
                    <a:lnTo>
                      <a:pt x="488" y="24"/>
                    </a:lnTo>
                    <a:lnTo>
                      <a:pt x="503" y="21"/>
                    </a:lnTo>
                    <a:lnTo>
                      <a:pt x="518" y="19"/>
                    </a:lnTo>
                    <a:lnTo>
                      <a:pt x="532" y="15"/>
                    </a:lnTo>
                    <a:lnTo>
                      <a:pt x="546" y="13"/>
                    </a:lnTo>
                    <a:lnTo>
                      <a:pt x="560" y="9"/>
                    </a:lnTo>
                    <a:lnTo>
                      <a:pt x="574" y="7"/>
                    </a:lnTo>
                    <a:lnTo>
                      <a:pt x="589" y="5"/>
                    </a:lnTo>
                    <a:lnTo>
                      <a:pt x="605" y="3"/>
                    </a:lnTo>
                    <a:lnTo>
                      <a:pt x="626" y="1"/>
                    </a:lnTo>
                    <a:lnTo>
                      <a:pt x="646" y="1"/>
                    </a:lnTo>
                    <a:lnTo>
                      <a:pt x="668" y="0"/>
                    </a:lnTo>
                    <a:lnTo>
                      <a:pt x="689" y="0"/>
                    </a:lnTo>
                    <a:lnTo>
                      <a:pt x="711" y="0"/>
                    </a:lnTo>
                    <a:lnTo>
                      <a:pt x="732" y="3"/>
                    </a:lnTo>
                    <a:lnTo>
                      <a:pt x="751" y="7"/>
                    </a:lnTo>
                    <a:lnTo>
                      <a:pt x="770" y="13"/>
                    </a:lnTo>
                    <a:lnTo>
                      <a:pt x="748" y="99"/>
                    </a:lnTo>
                    <a:close/>
                  </a:path>
                </a:pathLst>
              </a:custGeom>
              <a:solidFill>
                <a:srgbClr val="A5B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4" name="Freeform 35">
                <a:extLst>
                  <a:ext uri="{FF2B5EF4-FFF2-40B4-BE49-F238E27FC236}">
                    <a16:creationId xmlns:a16="http://schemas.microsoft.com/office/drawing/2014/main" id="{9E04C425-7611-CD6C-58F8-C07DDCBB69CB}"/>
                  </a:ext>
                </a:extLst>
              </p:cNvPr>
              <p:cNvSpPr>
                <a:spLocks/>
              </p:cNvSpPr>
              <p:nvPr/>
            </p:nvSpPr>
            <p:spPr bwMode="auto">
              <a:xfrm>
                <a:off x="4417" y="3566"/>
                <a:ext cx="253" cy="294"/>
              </a:xfrm>
              <a:custGeom>
                <a:avLst/>
                <a:gdLst>
                  <a:gd name="T0" fmla="*/ 1 w 506"/>
                  <a:gd name="T1" fmla="*/ 1 h 588"/>
                  <a:gd name="T2" fmla="*/ 1 w 506"/>
                  <a:gd name="T3" fmla="*/ 1 h 588"/>
                  <a:gd name="T4" fmla="*/ 1 w 506"/>
                  <a:gd name="T5" fmla="*/ 1 h 588"/>
                  <a:gd name="T6" fmla="*/ 1 w 506"/>
                  <a:gd name="T7" fmla="*/ 1 h 588"/>
                  <a:gd name="T8" fmla="*/ 1 w 506"/>
                  <a:gd name="T9" fmla="*/ 1 h 588"/>
                  <a:gd name="T10" fmla="*/ 1 w 506"/>
                  <a:gd name="T11" fmla="*/ 1 h 588"/>
                  <a:gd name="T12" fmla="*/ 1 w 506"/>
                  <a:gd name="T13" fmla="*/ 1 h 588"/>
                  <a:gd name="T14" fmla="*/ 1 w 506"/>
                  <a:gd name="T15" fmla="*/ 1 h 588"/>
                  <a:gd name="T16" fmla="*/ 1 w 506"/>
                  <a:gd name="T17" fmla="*/ 1 h 588"/>
                  <a:gd name="T18" fmla="*/ 1 w 506"/>
                  <a:gd name="T19" fmla="*/ 2 h 588"/>
                  <a:gd name="T20" fmla="*/ 1 w 506"/>
                  <a:gd name="T21" fmla="*/ 2 h 588"/>
                  <a:gd name="T22" fmla="*/ 1 w 506"/>
                  <a:gd name="T23" fmla="*/ 2 h 588"/>
                  <a:gd name="T24" fmla="*/ 1 w 506"/>
                  <a:gd name="T25" fmla="*/ 2 h 588"/>
                  <a:gd name="T26" fmla="*/ 1 w 506"/>
                  <a:gd name="T27" fmla="*/ 2 h 588"/>
                  <a:gd name="T28" fmla="*/ 1 w 506"/>
                  <a:gd name="T29" fmla="*/ 2 h 588"/>
                  <a:gd name="T30" fmla="*/ 0 w 506"/>
                  <a:gd name="T31" fmla="*/ 1 h 588"/>
                  <a:gd name="T32" fmla="*/ 1 w 506"/>
                  <a:gd name="T33" fmla="*/ 1 h 588"/>
                  <a:gd name="T34" fmla="*/ 1 w 506"/>
                  <a:gd name="T35" fmla="*/ 1 h 588"/>
                  <a:gd name="T36" fmla="*/ 1 w 506"/>
                  <a:gd name="T37" fmla="*/ 1 h 588"/>
                  <a:gd name="T38" fmla="*/ 1 w 506"/>
                  <a:gd name="T39" fmla="*/ 1 h 588"/>
                  <a:gd name="T40" fmla="*/ 1 w 506"/>
                  <a:gd name="T41" fmla="*/ 1 h 588"/>
                  <a:gd name="T42" fmla="*/ 1 w 506"/>
                  <a:gd name="T43" fmla="*/ 1 h 588"/>
                  <a:gd name="T44" fmla="*/ 1 w 506"/>
                  <a:gd name="T45" fmla="*/ 1 h 588"/>
                  <a:gd name="T46" fmla="*/ 1 w 506"/>
                  <a:gd name="T47" fmla="*/ 1 h 588"/>
                  <a:gd name="T48" fmla="*/ 1 w 506"/>
                  <a:gd name="T49" fmla="*/ 1 h 588"/>
                  <a:gd name="T50" fmla="*/ 1 w 506"/>
                  <a:gd name="T51" fmla="*/ 1 h 588"/>
                  <a:gd name="T52" fmla="*/ 1 w 506"/>
                  <a:gd name="T53" fmla="*/ 1 h 588"/>
                  <a:gd name="T54" fmla="*/ 1 w 506"/>
                  <a:gd name="T55" fmla="*/ 1 h 588"/>
                  <a:gd name="T56" fmla="*/ 1 w 506"/>
                  <a:gd name="T57" fmla="*/ 1 h 588"/>
                  <a:gd name="T58" fmla="*/ 1 w 506"/>
                  <a:gd name="T59" fmla="*/ 1 h 588"/>
                  <a:gd name="T60" fmla="*/ 1 w 506"/>
                  <a:gd name="T61" fmla="*/ 1 h 588"/>
                  <a:gd name="T62" fmla="*/ 1 w 506"/>
                  <a:gd name="T63" fmla="*/ 1 h 588"/>
                  <a:gd name="T64" fmla="*/ 1 w 506"/>
                  <a:gd name="T65" fmla="*/ 1 h 588"/>
                  <a:gd name="T66" fmla="*/ 1 w 506"/>
                  <a:gd name="T67" fmla="*/ 1 h 588"/>
                  <a:gd name="T68" fmla="*/ 1 w 506"/>
                  <a:gd name="T69" fmla="*/ 1 h 588"/>
                  <a:gd name="T70" fmla="*/ 1 w 506"/>
                  <a:gd name="T71" fmla="*/ 1 h 588"/>
                  <a:gd name="T72" fmla="*/ 1 w 506"/>
                  <a:gd name="T73" fmla="*/ 1 h 588"/>
                  <a:gd name="T74" fmla="*/ 1 w 506"/>
                  <a:gd name="T75" fmla="*/ 1 h 588"/>
                  <a:gd name="T76" fmla="*/ 1 w 506"/>
                  <a:gd name="T77" fmla="*/ 1 h 588"/>
                  <a:gd name="T78" fmla="*/ 1 w 506"/>
                  <a:gd name="T79" fmla="*/ 1 h 588"/>
                  <a:gd name="T80" fmla="*/ 1 w 506"/>
                  <a:gd name="T81" fmla="*/ 0 h 588"/>
                  <a:gd name="T82" fmla="*/ 1 w 506"/>
                  <a:gd name="T83" fmla="*/ 1 h 5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6"/>
                  <a:gd name="T127" fmla="*/ 0 h 588"/>
                  <a:gd name="T128" fmla="*/ 506 w 506"/>
                  <a:gd name="T129" fmla="*/ 588 h 5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6" h="588">
                    <a:moveTo>
                      <a:pt x="322" y="155"/>
                    </a:moveTo>
                    <a:lnTo>
                      <a:pt x="315" y="163"/>
                    </a:lnTo>
                    <a:lnTo>
                      <a:pt x="308" y="172"/>
                    </a:lnTo>
                    <a:lnTo>
                      <a:pt x="301" y="181"/>
                    </a:lnTo>
                    <a:lnTo>
                      <a:pt x="294" y="189"/>
                    </a:lnTo>
                    <a:lnTo>
                      <a:pt x="288" y="197"/>
                    </a:lnTo>
                    <a:lnTo>
                      <a:pt x="284" y="206"/>
                    </a:lnTo>
                    <a:lnTo>
                      <a:pt x="280" y="215"/>
                    </a:lnTo>
                    <a:lnTo>
                      <a:pt x="278" y="225"/>
                    </a:lnTo>
                    <a:lnTo>
                      <a:pt x="288" y="588"/>
                    </a:lnTo>
                    <a:lnTo>
                      <a:pt x="190" y="550"/>
                    </a:lnTo>
                    <a:lnTo>
                      <a:pt x="190" y="540"/>
                    </a:lnTo>
                    <a:lnTo>
                      <a:pt x="185" y="534"/>
                    </a:lnTo>
                    <a:lnTo>
                      <a:pt x="177" y="530"/>
                    </a:lnTo>
                    <a:lnTo>
                      <a:pt x="169" y="525"/>
                    </a:lnTo>
                    <a:lnTo>
                      <a:pt x="0" y="486"/>
                    </a:lnTo>
                    <a:lnTo>
                      <a:pt x="10" y="462"/>
                    </a:lnTo>
                    <a:lnTo>
                      <a:pt x="21" y="437"/>
                    </a:lnTo>
                    <a:lnTo>
                      <a:pt x="35" y="416"/>
                    </a:lnTo>
                    <a:lnTo>
                      <a:pt x="50" y="392"/>
                    </a:lnTo>
                    <a:lnTo>
                      <a:pt x="66" y="372"/>
                    </a:lnTo>
                    <a:lnTo>
                      <a:pt x="83" y="350"/>
                    </a:lnTo>
                    <a:lnTo>
                      <a:pt x="99" y="329"/>
                    </a:lnTo>
                    <a:lnTo>
                      <a:pt x="116" y="307"/>
                    </a:lnTo>
                    <a:lnTo>
                      <a:pt x="257" y="161"/>
                    </a:lnTo>
                    <a:lnTo>
                      <a:pt x="271" y="148"/>
                    </a:lnTo>
                    <a:lnTo>
                      <a:pt x="285" y="137"/>
                    </a:lnTo>
                    <a:lnTo>
                      <a:pt x="300" y="124"/>
                    </a:lnTo>
                    <a:lnTo>
                      <a:pt x="315" y="113"/>
                    </a:lnTo>
                    <a:lnTo>
                      <a:pt x="330" y="101"/>
                    </a:lnTo>
                    <a:lnTo>
                      <a:pt x="346" y="90"/>
                    </a:lnTo>
                    <a:lnTo>
                      <a:pt x="361" y="79"/>
                    </a:lnTo>
                    <a:lnTo>
                      <a:pt x="377" y="68"/>
                    </a:lnTo>
                    <a:lnTo>
                      <a:pt x="393" y="58"/>
                    </a:lnTo>
                    <a:lnTo>
                      <a:pt x="409" y="48"/>
                    </a:lnTo>
                    <a:lnTo>
                      <a:pt x="425" y="39"/>
                    </a:lnTo>
                    <a:lnTo>
                      <a:pt x="442" y="30"/>
                    </a:lnTo>
                    <a:lnTo>
                      <a:pt x="458" y="22"/>
                    </a:lnTo>
                    <a:lnTo>
                      <a:pt x="474" y="13"/>
                    </a:lnTo>
                    <a:lnTo>
                      <a:pt x="490" y="7"/>
                    </a:lnTo>
                    <a:lnTo>
                      <a:pt x="506" y="0"/>
                    </a:lnTo>
                    <a:lnTo>
                      <a:pt x="322" y="155"/>
                    </a:lnTo>
                    <a:close/>
                  </a:path>
                </a:pathLst>
              </a:custGeom>
              <a:solidFill>
                <a:srgbClr val="A5B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5" name="Freeform 36">
                <a:extLst>
                  <a:ext uri="{FF2B5EF4-FFF2-40B4-BE49-F238E27FC236}">
                    <a16:creationId xmlns:a16="http://schemas.microsoft.com/office/drawing/2014/main" id="{4F300DA8-FB29-A6FE-BEAD-7CE75FBDC22B}"/>
                  </a:ext>
                </a:extLst>
              </p:cNvPr>
              <p:cNvSpPr>
                <a:spLocks/>
              </p:cNvSpPr>
              <p:nvPr/>
            </p:nvSpPr>
            <p:spPr bwMode="auto">
              <a:xfrm>
                <a:off x="4679" y="3385"/>
                <a:ext cx="222" cy="156"/>
              </a:xfrm>
              <a:custGeom>
                <a:avLst/>
                <a:gdLst>
                  <a:gd name="T0" fmla="*/ 0 w 445"/>
                  <a:gd name="T1" fmla="*/ 1 h 312"/>
                  <a:gd name="T2" fmla="*/ 0 w 445"/>
                  <a:gd name="T3" fmla="*/ 1 h 312"/>
                  <a:gd name="T4" fmla="*/ 0 w 445"/>
                  <a:gd name="T5" fmla="*/ 1 h 312"/>
                  <a:gd name="T6" fmla="*/ 0 w 445"/>
                  <a:gd name="T7" fmla="*/ 1 h 312"/>
                  <a:gd name="T8" fmla="*/ 0 w 445"/>
                  <a:gd name="T9" fmla="*/ 1 h 312"/>
                  <a:gd name="T10" fmla="*/ 0 w 445"/>
                  <a:gd name="T11" fmla="*/ 1 h 312"/>
                  <a:gd name="T12" fmla="*/ 0 w 445"/>
                  <a:gd name="T13" fmla="*/ 1 h 312"/>
                  <a:gd name="T14" fmla="*/ 0 w 445"/>
                  <a:gd name="T15" fmla="*/ 1 h 312"/>
                  <a:gd name="T16" fmla="*/ 0 w 445"/>
                  <a:gd name="T17" fmla="*/ 1 h 312"/>
                  <a:gd name="T18" fmla="*/ 0 w 445"/>
                  <a:gd name="T19" fmla="*/ 1 h 312"/>
                  <a:gd name="T20" fmla="*/ 0 w 445"/>
                  <a:gd name="T21" fmla="*/ 1 h 312"/>
                  <a:gd name="T22" fmla="*/ 0 w 445"/>
                  <a:gd name="T23" fmla="*/ 1 h 312"/>
                  <a:gd name="T24" fmla="*/ 0 w 445"/>
                  <a:gd name="T25" fmla="*/ 1 h 312"/>
                  <a:gd name="T26" fmla="*/ 0 w 445"/>
                  <a:gd name="T27" fmla="*/ 1 h 312"/>
                  <a:gd name="T28" fmla="*/ 0 w 445"/>
                  <a:gd name="T29" fmla="*/ 1 h 312"/>
                  <a:gd name="T30" fmla="*/ 0 w 445"/>
                  <a:gd name="T31" fmla="*/ 1 h 312"/>
                  <a:gd name="T32" fmla="*/ 0 w 445"/>
                  <a:gd name="T33" fmla="*/ 1 h 312"/>
                  <a:gd name="T34" fmla="*/ 0 w 445"/>
                  <a:gd name="T35" fmla="*/ 1 h 312"/>
                  <a:gd name="T36" fmla="*/ 0 w 445"/>
                  <a:gd name="T37" fmla="*/ 1 h 312"/>
                  <a:gd name="T38" fmla="*/ 0 w 445"/>
                  <a:gd name="T39" fmla="*/ 1 h 312"/>
                  <a:gd name="T40" fmla="*/ 0 w 445"/>
                  <a:gd name="T41" fmla="*/ 1 h 312"/>
                  <a:gd name="T42" fmla="*/ 0 w 445"/>
                  <a:gd name="T43" fmla="*/ 1 h 312"/>
                  <a:gd name="T44" fmla="*/ 0 w 445"/>
                  <a:gd name="T45" fmla="*/ 1 h 312"/>
                  <a:gd name="T46" fmla="*/ 0 w 445"/>
                  <a:gd name="T47" fmla="*/ 1 h 312"/>
                  <a:gd name="T48" fmla="*/ 0 w 445"/>
                  <a:gd name="T49" fmla="*/ 1 h 312"/>
                  <a:gd name="T50" fmla="*/ 0 w 445"/>
                  <a:gd name="T51" fmla="*/ 1 h 312"/>
                  <a:gd name="T52" fmla="*/ 0 w 445"/>
                  <a:gd name="T53" fmla="*/ 1 h 312"/>
                  <a:gd name="T54" fmla="*/ 0 w 445"/>
                  <a:gd name="T55" fmla="*/ 1 h 312"/>
                  <a:gd name="T56" fmla="*/ 0 w 445"/>
                  <a:gd name="T57" fmla="*/ 1 h 312"/>
                  <a:gd name="T58" fmla="*/ 0 w 445"/>
                  <a:gd name="T59" fmla="*/ 1 h 312"/>
                  <a:gd name="T60" fmla="*/ 0 w 445"/>
                  <a:gd name="T61" fmla="*/ 1 h 312"/>
                  <a:gd name="T62" fmla="*/ 0 w 445"/>
                  <a:gd name="T63" fmla="*/ 1 h 312"/>
                  <a:gd name="T64" fmla="*/ 0 w 445"/>
                  <a:gd name="T65" fmla="*/ 1 h 312"/>
                  <a:gd name="T66" fmla="*/ 0 w 445"/>
                  <a:gd name="T67" fmla="*/ 1 h 312"/>
                  <a:gd name="T68" fmla="*/ 0 w 445"/>
                  <a:gd name="T69" fmla="*/ 1 h 312"/>
                  <a:gd name="T70" fmla="*/ 0 w 445"/>
                  <a:gd name="T71" fmla="*/ 1 h 312"/>
                  <a:gd name="T72" fmla="*/ 0 w 445"/>
                  <a:gd name="T73" fmla="*/ 1 h 312"/>
                  <a:gd name="T74" fmla="*/ 0 w 445"/>
                  <a:gd name="T75" fmla="*/ 1 h 312"/>
                  <a:gd name="T76" fmla="*/ 0 w 445"/>
                  <a:gd name="T77" fmla="*/ 1 h 312"/>
                  <a:gd name="T78" fmla="*/ 0 w 445"/>
                  <a:gd name="T79" fmla="*/ 1 h 312"/>
                  <a:gd name="T80" fmla="*/ 0 w 445"/>
                  <a:gd name="T81" fmla="*/ 1 h 312"/>
                  <a:gd name="T82" fmla="*/ 0 w 445"/>
                  <a:gd name="T83" fmla="*/ 1 h 312"/>
                  <a:gd name="T84" fmla="*/ 0 w 445"/>
                  <a:gd name="T85" fmla="*/ 1 h 312"/>
                  <a:gd name="T86" fmla="*/ 0 w 445"/>
                  <a:gd name="T87" fmla="*/ 1 h 312"/>
                  <a:gd name="T88" fmla="*/ 0 w 445"/>
                  <a:gd name="T89" fmla="*/ 1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45"/>
                  <a:gd name="T136" fmla="*/ 0 h 312"/>
                  <a:gd name="T137" fmla="*/ 445 w 445"/>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45" h="312">
                    <a:moveTo>
                      <a:pt x="355" y="94"/>
                    </a:moveTo>
                    <a:lnTo>
                      <a:pt x="349" y="91"/>
                    </a:lnTo>
                    <a:lnTo>
                      <a:pt x="343" y="89"/>
                    </a:lnTo>
                    <a:lnTo>
                      <a:pt x="336" y="89"/>
                    </a:lnTo>
                    <a:lnTo>
                      <a:pt x="328" y="87"/>
                    </a:lnTo>
                    <a:lnTo>
                      <a:pt x="322" y="87"/>
                    </a:lnTo>
                    <a:lnTo>
                      <a:pt x="317" y="84"/>
                    </a:lnTo>
                    <a:lnTo>
                      <a:pt x="315" y="79"/>
                    </a:lnTo>
                    <a:lnTo>
                      <a:pt x="316" y="71"/>
                    </a:lnTo>
                    <a:lnTo>
                      <a:pt x="331" y="69"/>
                    </a:lnTo>
                    <a:lnTo>
                      <a:pt x="348" y="70"/>
                    </a:lnTo>
                    <a:lnTo>
                      <a:pt x="366" y="75"/>
                    </a:lnTo>
                    <a:lnTo>
                      <a:pt x="383" y="79"/>
                    </a:lnTo>
                    <a:lnTo>
                      <a:pt x="398" y="81"/>
                    </a:lnTo>
                    <a:lnTo>
                      <a:pt x="413" y="78"/>
                    </a:lnTo>
                    <a:lnTo>
                      <a:pt x="423" y="68"/>
                    </a:lnTo>
                    <a:lnTo>
                      <a:pt x="431" y="47"/>
                    </a:lnTo>
                    <a:lnTo>
                      <a:pt x="435" y="39"/>
                    </a:lnTo>
                    <a:lnTo>
                      <a:pt x="439" y="31"/>
                    </a:lnTo>
                    <a:lnTo>
                      <a:pt x="443" y="23"/>
                    </a:lnTo>
                    <a:lnTo>
                      <a:pt x="445" y="14"/>
                    </a:lnTo>
                    <a:lnTo>
                      <a:pt x="437" y="15"/>
                    </a:lnTo>
                    <a:lnTo>
                      <a:pt x="430" y="18"/>
                    </a:lnTo>
                    <a:lnTo>
                      <a:pt x="422" y="22"/>
                    </a:lnTo>
                    <a:lnTo>
                      <a:pt x="414" y="25"/>
                    </a:lnTo>
                    <a:lnTo>
                      <a:pt x="405" y="29"/>
                    </a:lnTo>
                    <a:lnTo>
                      <a:pt x="397" y="31"/>
                    </a:lnTo>
                    <a:lnTo>
                      <a:pt x="387" y="31"/>
                    </a:lnTo>
                    <a:lnTo>
                      <a:pt x="377" y="28"/>
                    </a:lnTo>
                    <a:lnTo>
                      <a:pt x="361" y="24"/>
                    </a:lnTo>
                    <a:lnTo>
                      <a:pt x="341" y="21"/>
                    </a:lnTo>
                    <a:lnTo>
                      <a:pt x="322" y="16"/>
                    </a:lnTo>
                    <a:lnTo>
                      <a:pt x="301" y="11"/>
                    </a:lnTo>
                    <a:lnTo>
                      <a:pt x="283" y="7"/>
                    </a:lnTo>
                    <a:lnTo>
                      <a:pt x="268" y="3"/>
                    </a:lnTo>
                    <a:lnTo>
                      <a:pt x="257" y="1"/>
                    </a:lnTo>
                    <a:lnTo>
                      <a:pt x="254" y="0"/>
                    </a:lnTo>
                    <a:lnTo>
                      <a:pt x="239" y="1"/>
                    </a:lnTo>
                    <a:lnTo>
                      <a:pt x="225" y="1"/>
                    </a:lnTo>
                    <a:lnTo>
                      <a:pt x="213" y="2"/>
                    </a:lnTo>
                    <a:lnTo>
                      <a:pt x="203" y="3"/>
                    </a:lnTo>
                    <a:lnTo>
                      <a:pt x="193" y="5"/>
                    </a:lnTo>
                    <a:lnTo>
                      <a:pt x="182" y="6"/>
                    </a:lnTo>
                    <a:lnTo>
                      <a:pt x="172" y="8"/>
                    </a:lnTo>
                    <a:lnTo>
                      <a:pt x="162" y="11"/>
                    </a:lnTo>
                    <a:lnTo>
                      <a:pt x="142" y="26"/>
                    </a:lnTo>
                    <a:lnTo>
                      <a:pt x="124" y="43"/>
                    </a:lnTo>
                    <a:lnTo>
                      <a:pt x="104" y="60"/>
                    </a:lnTo>
                    <a:lnTo>
                      <a:pt x="86" y="77"/>
                    </a:lnTo>
                    <a:lnTo>
                      <a:pt x="66" y="94"/>
                    </a:lnTo>
                    <a:lnTo>
                      <a:pt x="45" y="109"/>
                    </a:lnTo>
                    <a:lnTo>
                      <a:pt x="25" y="123"/>
                    </a:lnTo>
                    <a:lnTo>
                      <a:pt x="3" y="134"/>
                    </a:lnTo>
                    <a:lnTo>
                      <a:pt x="0" y="153"/>
                    </a:lnTo>
                    <a:lnTo>
                      <a:pt x="15" y="152"/>
                    </a:lnTo>
                    <a:lnTo>
                      <a:pt x="30" y="149"/>
                    </a:lnTo>
                    <a:lnTo>
                      <a:pt x="45" y="144"/>
                    </a:lnTo>
                    <a:lnTo>
                      <a:pt x="60" y="138"/>
                    </a:lnTo>
                    <a:lnTo>
                      <a:pt x="74" y="130"/>
                    </a:lnTo>
                    <a:lnTo>
                      <a:pt x="87" y="122"/>
                    </a:lnTo>
                    <a:lnTo>
                      <a:pt x="101" y="113"/>
                    </a:lnTo>
                    <a:lnTo>
                      <a:pt x="112" y="104"/>
                    </a:lnTo>
                    <a:lnTo>
                      <a:pt x="124" y="104"/>
                    </a:lnTo>
                    <a:lnTo>
                      <a:pt x="122" y="128"/>
                    </a:lnTo>
                    <a:lnTo>
                      <a:pt x="118" y="159"/>
                    </a:lnTo>
                    <a:lnTo>
                      <a:pt x="111" y="192"/>
                    </a:lnTo>
                    <a:lnTo>
                      <a:pt x="102" y="228"/>
                    </a:lnTo>
                    <a:lnTo>
                      <a:pt x="93" y="260"/>
                    </a:lnTo>
                    <a:lnTo>
                      <a:pt x="84" y="287"/>
                    </a:lnTo>
                    <a:lnTo>
                      <a:pt x="79" y="305"/>
                    </a:lnTo>
                    <a:lnTo>
                      <a:pt x="76" y="312"/>
                    </a:lnTo>
                    <a:lnTo>
                      <a:pt x="88" y="308"/>
                    </a:lnTo>
                    <a:lnTo>
                      <a:pt x="103" y="303"/>
                    </a:lnTo>
                    <a:lnTo>
                      <a:pt x="119" y="298"/>
                    </a:lnTo>
                    <a:lnTo>
                      <a:pt x="137" y="294"/>
                    </a:lnTo>
                    <a:lnTo>
                      <a:pt x="157" y="288"/>
                    </a:lnTo>
                    <a:lnTo>
                      <a:pt x="178" y="283"/>
                    </a:lnTo>
                    <a:lnTo>
                      <a:pt x="200" y="278"/>
                    </a:lnTo>
                    <a:lnTo>
                      <a:pt x="223" y="273"/>
                    </a:lnTo>
                    <a:lnTo>
                      <a:pt x="245" y="268"/>
                    </a:lnTo>
                    <a:lnTo>
                      <a:pt x="266" y="264"/>
                    </a:lnTo>
                    <a:lnTo>
                      <a:pt x="288" y="259"/>
                    </a:lnTo>
                    <a:lnTo>
                      <a:pt x="310" y="255"/>
                    </a:lnTo>
                    <a:lnTo>
                      <a:pt x="330" y="251"/>
                    </a:lnTo>
                    <a:lnTo>
                      <a:pt x="347" y="249"/>
                    </a:lnTo>
                    <a:lnTo>
                      <a:pt x="364" y="246"/>
                    </a:lnTo>
                    <a:lnTo>
                      <a:pt x="378" y="244"/>
                    </a:lnTo>
                    <a:lnTo>
                      <a:pt x="379" y="227"/>
                    </a:lnTo>
                    <a:lnTo>
                      <a:pt x="378" y="185"/>
                    </a:lnTo>
                    <a:lnTo>
                      <a:pt x="372" y="136"/>
                    </a:lnTo>
                    <a:lnTo>
                      <a:pt x="355"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6" name="Freeform 37">
                <a:extLst>
                  <a:ext uri="{FF2B5EF4-FFF2-40B4-BE49-F238E27FC236}">
                    <a16:creationId xmlns:a16="http://schemas.microsoft.com/office/drawing/2014/main" id="{41327831-8F6D-9629-533E-1D05546CACB7}"/>
                  </a:ext>
                </a:extLst>
              </p:cNvPr>
              <p:cNvSpPr>
                <a:spLocks/>
              </p:cNvSpPr>
              <p:nvPr/>
            </p:nvSpPr>
            <p:spPr bwMode="auto">
              <a:xfrm>
                <a:off x="4495" y="3008"/>
                <a:ext cx="413" cy="414"/>
              </a:xfrm>
              <a:custGeom>
                <a:avLst/>
                <a:gdLst>
                  <a:gd name="T0" fmla="*/ 1 w 826"/>
                  <a:gd name="T1" fmla="*/ 0 h 830"/>
                  <a:gd name="T2" fmla="*/ 1 w 826"/>
                  <a:gd name="T3" fmla="*/ 0 h 830"/>
                  <a:gd name="T4" fmla="*/ 1 w 826"/>
                  <a:gd name="T5" fmla="*/ 0 h 830"/>
                  <a:gd name="T6" fmla="*/ 1 w 826"/>
                  <a:gd name="T7" fmla="*/ 0 h 830"/>
                  <a:gd name="T8" fmla="*/ 1 w 826"/>
                  <a:gd name="T9" fmla="*/ 0 h 830"/>
                  <a:gd name="T10" fmla="*/ 2 w 826"/>
                  <a:gd name="T11" fmla="*/ 0 h 830"/>
                  <a:gd name="T12" fmla="*/ 2 w 826"/>
                  <a:gd name="T13" fmla="*/ 0 h 830"/>
                  <a:gd name="T14" fmla="*/ 2 w 826"/>
                  <a:gd name="T15" fmla="*/ 0 h 830"/>
                  <a:gd name="T16" fmla="*/ 1 w 826"/>
                  <a:gd name="T17" fmla="*/ 0 h 830"/>
                  <a:gd name="T18" fmla="*/ 1 w 826"/>
                  <a:gd name="T19" fmla="*/ 0 h 830"/>
                  <a:gd name="T20" fmla="*/ 1 w 826"/>
                  <a:gd name="T21" fmla="*/ 0 h 830"/>
                  <a:gd name="T22" fmla="*/ 1 w 826"/>
                  <a:gd name="T23" fmla="*/ 0 h 830"/>
                  <a:gd name="T24" fmla="*/ 2 w 826"/>
                  <a:gd name="T25" fmla="*/ 0 h 830"/>
                  <a:gd name="T26" fmla="*/ 2 w 826"/>
                  <a:gd name="T27" fmla="*/ 0 h 830"/>
                  <a:gd name="T28" fmla="*/ 2 w 826"/>
                  <a:gd name="T29" fmla="*/ 0 h 830"/>
                  <a:gd name="T30" fmla="*/ 2 w 826"/>
                  <a:gd name="T31" fmla="*/ 0 h 830"/>
                  <a:gd name="T32" fmla="*/ 2 w 826"/>
                  <a:gd name="T33" fmla="*/ 0 h 830"/>
                  <a:gd name="T34" fmla="*/ 2 w 826"/>
                  <a:gd name="T35" fmla="*/ 0 h 830"/>
                  <a:gd name="T36" fmla="*/ 2 w 826"/>
                  <a:gd name="T37" fmla="*/ 0 h 830"/>
                  <a:gd name="T38" fmla="*/ 2 w 826"/>
                  <a:gd name="T39" fmla="*/ 0 h 830"/>
                  <a:gd name="T40" fmla="*/ 2 w 826"/>
                  <a:gd name="T41" fmla="*/ 0 h 830"/>
                  <a:gd name="T42" fmla="*/ 2 w 826"/>
                  <a:gd name="T43" fmla="*/ 0 h 830"/>
                  <a:gd name="T44" fmla="*/ 2 w 826"/>
                  <a:gd name="T45" fmla="*/ 0 h 830"/>
                  <a:gd name="T46" fmla="*/ 2 w 826"/>
                  <a:gd name="T47" fmla="*/ 0 h 830"/>
                  <a:gd name="T48" fmla="*/ 2 w 826"/>
                  <a:gd name="T49" fmla="*/ 0 h 830"/>
                  <a:gd name="T50" fmla="*/ 2 w 826"/>
                  <a:gd name="T51" fmla="*/ 0 h 830"/>
                  <a:gd name="T52" fmla="*/ 2 w 826"/>
                  <a:gd name="T53" fmla="*/ 0 h 830"/>
                  <a:gd name="T54" fmla="*/ 2 w 826"/>
                  <a:gd name="T55" fmla="*/ 0 h 830"/>
                  <a:gd name="T56" fmla="*/ 2 w 826"/>
                  <a:gd name="T57" fmla="*/ 0 h 830"/>
                  <a:gd name="T58" fmla="*/ 2 w 826"/>
                  <a:gd name="T59" fmla="*/ 0 h 830"/>
                  <a:gd name="T60" fmla="*/ 2 w 826"/>
                  <a:gd name="T61" fmla="*/ 0 h 830"/>
                  <a:gd name="T62" fmla="*/ 2 w 826"/>
                  <a:gd name="T63" fmla="*/ 0 h 830"/>
                  <a:gd name="T64" fmla="*/ 2 w 826"/>
                  <a:gd name="T65" fmla="*/ 0 h 830"/>
                  <a:gd name="T66" fmla="*/ 2 w 826"/>
                  <a:gd name="T67" fmla="*/ 0 h 830"/>
                  <a:gd name="T68" fmla="*/ 2 w 826"/>
                  <a:gd name="T69" fmla="*/ 0 h 830"/>
                  <a:gd name="T70" fmla="*/ 2 w 826"/>
                  <a:gd name="T71" fmla="*/ 0 h 830"/>
                  <a:gd name="T72" fmla="*/ 2 w 826"/>
                  <a:gd name="T73" fmla="*/ 0 h 830"/>
                  <a:gd name="T74" fmla="*/ 2 w 826"/>
                  <a:gd name="T75" fmla="*/ 0 h 830"/>
                  <a:gd name="T76" fmla="*/ 1 w 826"/>
                  <a:gd name="T77" fmla="*/ 1 h 830"/>
                  <a:gd name="T78" fmla="*/ 1 w 826"/>
                  <a:gd name="T79" fmla="*/ 1 h 830"/>
                  <a:gd name="T80" fmla="*/ 1 w 826"/>
                  <a:gd name="T81" fmla="*/ 1 h 830"/>
                  <a:gd name="T82" fmla="*/ 1 w 826"/>
                  <a:gd name="T83" fmla="*/ 1 h 830"/>
                  <a:gd name="T84" fmla="*/ 1 w 826"/>
                  <a:gd name="T85" fmla="*/ 1 h 830"/>
                  <a:gd name="T86" fmla="*/ 1 w 826"/>
                  <a:gd name="T87" fmla="*/ 1 h 830"/>
                  <a:gd name="T88" fmla="*/ 1 w 826"/>
                  <a:gd name="T89" fmla="*/ 1 h 830"/>
                  <a:gd name="T90" fmla="*/ 0 w 826"/>
                  <a:gd name="T91" fmla="*/ 0 h 8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26"/>
                  <a:gd name="T139" fmla="*/ 0 h 830"/>
                  <a:gd name="T140" fmla="*/ 826 w 826"/>
                  <a:gd name="T141" fmla="*/ 830 h 83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26" h="830">
                    <a:moveTo>
                      <a:pt x="0" y="510"/>
                    </a:moveTo>
                    <a:lnTo>
                      <a:pt x="2" y="507"/>
                    </a:lnTo>
                    <a:lnTo>
                      <a:pt x="8" y="504"/>
                    </a:lnTo>
                    <a:lnTo>
                      <a:pt x="18" y="497"/>
                    </a:lnTo>
                    <a:lnTo>
                      <a:pt x="31" y="489"/>
                    </a:lnTo>
                    <a:lnTo>
                      <a:pt x="47" y="478"/>
                    </a:lnTo>
                    <a:lnTo>
                      <a:pt x="66" y="467"/>
                    </a:lnTo>
                    <a:lnTo>
                      <a:pt x="89" y="454"/>
                    </a:lnTo>
                    <a:lnTo>
                      <a:pt x="114" y="440"/>
                    </a:lnTo>
                    <a:lnTo>
                      <a:pt x="142" y="427"/>
                    </a:lnTo>
                    <a:lnTo>
                      <a:pt x="173" y="412"/>
                    </a:lnTo>
                    <a:lnTo>
                      <a:pt x="206" y="397"/>
                    </a:lnTo>
                    <a:lnTo>
                      <a:pt x="243" y="382"/>
                    </a:lnTo>
                    <a:lnTo>
                      <a:pt x="282" y="367"/>
                    </a:lnTo>
                    <a:lnTo>
                      <a:pt x="322" y="352"/>
                    </a:lnTo>
                    <a:lnTo>
                      <a:pt x="366" y="337"/>
                    </a:lnTo>
                    <a:lnTo>
                      <a:pt x="412" y="324"/>
                    </a:lnTo>
                    <a:lnTo>
                      <a:pt x="542" y="285"/>
                    </a:lnTo>
                    <a:lnTo>
                      <a:pt x="549" y="265"/>
                    </a:lnTo>
                    <a:lnTo>
                      <a:pt x="555" y="245"/>
                    </a:lnTo>
                    <a:lnTo>
                      <a:pt x="555" y="224"/>
                    </a:lnTo>
                    <a:lnTo>
                      <a:pt x="549" y="203"/>
                    </a:lnTo>
                    <a:lnTo>
                      <a:pt x="539" y="208"/>
                    </a:lnTo>
                    <a:lnTo>
                      <a:pt x="528" y="215"/>
                    </a:lnTo>
                    <a:lnTo>
                      <a:pt x="517" y="220"/>
                    </a:lnTo>
                    <a:lnTo>
                      <a:pt x="508" y="227"/>
                    </a:lnTo>
                    <a:lnTo>
                      <a:pt x="498" y="234"/>
                    </a:lnTo>
                    <a:lnTo>
                      <a:pt x="486" y="240"/>
                    </a:lnTo>
                    <a:lnTo>
                      <a:pt x="475" y="245"/>
                    </a:lnTo>
                    <a:lnTo>
                      <a:pt x="463" y="247"/>
                    </a:lnTo>
                    <a:lnTo>
                      <a:pt x="448" y="238"/>
                    </a:lnTo>
                    <a:lnTo>
                      <a:pt x="461" y="223"/>
                    </a:lnTo>
                    <a:lnTo>
                      <a:pt x="472" y="204"/>
                    </a:lnTo>
                    <a:lnTo>
                      <a:pt x="483" y="187"/>
                    </a:lnTo>
                    <a:lnTo>
                      <a:pt x="493" y="170"/>
                    </a:lnTo>
                    <a:lnTo>
                      <a:pt x="504" y="154"/>
                    </a:lnTo>
                    <a:lnTo>
                      <a:pt x="518" y="140"/>
                    </a:lnTo>
                    <a:lnTo>
                      <a:pt x="536" y="131"/>
                    </a:lnTo>
                    <a:lnTo>
                      <a:pt x="557" y="126"/>
                    </a:lnTo>
                    <a:lnTo>
                      <a:pt x="579" y="114"/>
                    </a:lnTo>
                    <a:lnTo>
                      <a:pt x="569" y="110"/>
                    </a:lnTo>
                    <a:lnTo>
                      <a:pt x="560" y="106"/>
                    </a:lnTo>
                    <a:lnTo>
                      <a:pt x="552" y="99"/>
                    </a:lnTo>
                    <a:lnTo>
                      <a:pt x="546" y="91"/>
                    </a:lnTo>
                    <a:lnTo>
                      <a:pt x="547" y="74"/>
                    </a:lnTo>
                    <a:lnTo>
                      <a:pt x="556" y="60"/>
                    </a:lnTo>
                    <a:lnTo>
                      <a:pt x="566" y="46"/>
                    </a:lnTo>
                    <a:lnTo>
                      <a:pt x="569" y="31"/>
                    </a:lnTo>
                    <a:lnTo>
                      <a:pt x="571" y="26"/>
                    </a:lnTo>
                    <a:lnTo>
                      <a:pt x="575" y="21"/>
                    </a:lnTo>
                    <a:lnTo>
                      <a:pt x="579" y="16"/>
                    </a:lnTo>
                    <a:lnTo>
                      <a:pt x="585" y="13"/>
                    </a:lnTo>
                    <a:lnTo>
                      <a:pt x="590" y="10"/>
                    </a:lnTo>
                    <a:lnTo>
                      <a:pt x="595" y="6"/>
                    </a:lnTo>
                    <a:lnTo>
                      <a:pt x="601" y="4"/>
                    </a:lnTo>
                    <a:lnTo>
                      <a:pt x="607" y="2"/>
                    </a:lnTo>
                    <a:lnTo>
                      <a:pt x="614" y="0"/>
                    </a:lnTo>
                    <a:lnTo>
                      <a:pt x="621" y="0"/>
                    </a:lnTo>
                    <a:lnTo>
                      <a:pt x="628" y="2"/>
                    </a:lnTo>
                    <a:lnTo>
                      <a:pt x="633" y="4"/>
                    </a:lnTo>
                    <a:lnTo>
                      <a:pt x="640" y="6"/>
                    </a:lnTo>
                    <a:lnTo>
                      <a:pt x="646" y="10"/>
                    </a:lnTo>
                    <a:lnTo>
                      <a:pt x="651" y="13"/>
                    </a:lnTo>
                    <a:lnTo>
                      <a:pt x="657" y="18"/>
                    </a:lnTo>
                    <a:lnTo>
                      <a:pt x="660" y="28"/>
                    </a:lnTo>
                    <a:lnTo>
                      <a:pt x="666" y="36"/>
                    </a:lnTo>
                    <a:lnTo>
                      <a:pt x="673" y="43"/>
                    </a:lnTo>
                    <a:lnTo>
                      <a:pt x="682" y="49"/>
                    </a:lnTo>
                    <a:lnTo>
                      <a:pt x="690" y="63"/>
                    </a:lnTo>
                    <a:lnTo>
                      <a:pt x="691" y="78"/>
                    </a:lnTo>
                    <a:lnTo>
                      <a:pt x="691" y="95"/>
                    </a:lnTo>
                    <a:lnTo>
                      <a:pt x="693" y="111"/>
                    </a:lnTo>
                    <a:lnTo>
                      <a:pt x="761" y="136"/>
                    </a:lnTo>
                    <a:lnTo>
                      <a:pt x="798" y="94"/>
                    </a:lnTo>
                    <a:lnTo>
                      <a:pt x="806" y="93"/>
                    </a:lnTo>
                    <a:lnTo>
                      <a:pt x="814" y="93"/>
                    </a:lnTo>
                    <a:lnTo>
                      <a:pt x="822" y="96"/>
                    </a:lnTo>
                    <a:lnTo>
                      <a:pt x="826" y="99"/>
                    </a:lnTo>
                    <a:lnTo>
                      <a:pt x="822" y="116"/>
                    </a:lnTo>
                    <a:lnTo>
                      <a:pt x="820" y="131"/>
                    </a:lnTo>
                    <a:lnTo>
                      <a:pt x="818" y="147"/>
                    </a:lnTo>
                    <a:lnTo>
                      <a:pt x="813" y="163"/>
                    </a:lnTo>
                    <a:lnTo>
                      <a:pt x="806" y="177"/>
                    </a:lnTo>
                    <a:lnTo>
                      <a:pt x="797" y="188"/>
                    </a:lnTo>
                    <a:lnTo>
                      <a:pt x="784" y="199"/>
                    </a:lnTo>
                    <a:lnTo>
                      <a:pt x="766" y="205"/>
                    </a:lnTo>
                    <a:lnTo>
                      <a:pt x="760" y="207"/>
                    </a:lnTo>
                    <a:lnTo>
                      <a:pt x="757" y="210"/>
                    </a:lnTo>
                    <a:lnTo>
                      <a:pt x="754" y="215"/>
                    </a:lnTo>
                    <a:lnTo>
                      <a:pt x="757" y="220"/>
                    </a:lnTo>
                    <a:lnTo>
                      <a:pt x="765" y="237"/>
                    </a:lnTo>
                    <a:lnTo>
                      <a:pt x="769" y="254"/>
                    </a:lnTo>
                    <a:lnTo>
                      <a:pt x="772" y="270"/>
                    </a:lnTo>
                    <a:lnTo>
                      <a:pt x="775" y="287"/>
                    </a:lnTo>
                    <a:lnTo>
                      <a:pt x="781" y="288"/>
                    </a:lnTo>
                    <a:lnTo>
                      <a:pt x="787" y="288"/>
                    </a:lnTo>
                    <a:lnTo>
                      <a:pt x="792" y="287"/>
                    </a:lnTo>
                    <a:lnTo>
                      <a:pt x="799" y="287"/>
                    </a:lnTo>
                    <a:lnTo>
                      <a:pt x="805" y="287"/>
                    </a:lnTo>
                    <a:lnTo>
                      <a:pt x="811" y="288"/>
                    </a:lnTo>
                    <a:lnTo>
                      <a:pt x="814" y="292"/>
                    </a:lnTo>
                    <a:lnTo>
                      <a:pt x="817" y="299"/>
                    </a:lnTo>
                    <a:lnTo>
                      <a:pt x="812" y="325"/>
                    </a:lnTo>
                    <a:lnTo>
                      <a:pt x="811" y="352"/>
                    </a:lnTo>
                    <a:lnTo>
                      <a:pt x="813" y="379"/>
                    </a:lnTo>
                    <a:lnTo>
                      <a:pt x="817" y="406"/>
                    </a:lnTo>
                    <a:lnTo>
                      <a:pt x="802" y="412"/>
                    </a:lnTo>
                    <a:lnTo>
                      <a:pt x="784" y="420"/>
                    </a:lnTo>
                    <a:lnTo>
                      <a:pt x="767" y="427"/>
                    </a:lnTo>
                    <a:lnTo>
                      <a:pt x="751" y="435"/>
                    </a:lnTo>
                    <a:lnTo>
                      <a:pt x="735" y="442"/>
                    </a:lnTo>
                    <a:lnTo>
                      <a:pt x="723" y="447"/>
                    </a:lnTo>
                    <a:lnTo>
                      <a:pt x="715" y="451"/>
                    </a:lnTo>
                    <a:lnTo>
                      <a:pt x="712" y="452"/>
                    </a:lnTo>
                    <a:lnTo>
                      <a:pt x="554" y="550"/>
                    </a:lnTo>
                    <a:lnTo>
                      <a:pt x="443" y="643"/>
                    </a:lnTo>
                    <a:lnTo>
                      <a:pt x="314" y="784"/>
                    </a:lnTo>
                    <a:lnTo>
                      <a:pt x="307" y="794"/>
                    </a:lnTo>
                    <a:lnTo>
                      <a:pt x="301" y="803"/>
                    </a:lnTo>
                    <a:lnTo>
                      <a:pt x="295" y="815"/>
                    </a:lnTo>
                    <a:lnTo>
                      <a:pt x="290" y="830"/>
                    </a:lnTo>
                    <a:lnTo>
                      <a:pt x="273" y="828"/>
                    </a:lnTo>
                    <a:lnTo>
                      <a:pt x="253" y="824"/>
                    </a:lnTo>
                    <a:lnTo>
                      <a:pt x="233" y="821"/>
                    </a:lnTo>
                    <a:lnTo>
                      <a:pt x="210" y="817"/>
                    </a:lnTo>
                    <a:lnTo>
                      <a:pt x="187" y="814"/>
                    </a:lnTo>
                    <a:lnTo>
                      <a:pt x="163" y="810"/>
                    </a:lnTo>
                    <a:lnTo>
                      <a:pt x="140" y="807"/>
                    </a:lnTo>
                    <a:lnTo>
                      <a:pt x="119" y="803"/>
                    </a:lnTo>
                    <a:lnTo>
                      <a:pt x="97" y="800"/>
                    </a:lnTo>
                    <a:lnTo>
                      <a:pt x="76" y="796"/>
                    </a:lnTo>
                    <a:lnTo>
                      <a:pt x="57" y="793"/>
                    </a:lnTo>
                    <a:lnTo>
                      <a:pt x="41" y="791"/>
                    </a:lnTo>
                    <a:lnTo>
                      <a:pt x="28" y="787"/>
                    </a:lnTo>
                    <a:lnTo>
                      <a:pt x="17" y="786"/>
                    </a:lnTo>
                    <a:lnTo>
                      <a:pt x="10" y="785"/>
                    </a:lnTo>
                    <a:lnTo>
                      <a:pt x="7" y="784"/>
                    </a:lnTo>
                    <a:lnTo>
                      <a:pt x="0" y="5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7" name="Freeform 38">
                <a:extLst>
                  <a:ext uri="{FF2B5EF4-FFF2-40B4-BE49-F238E27FC236}">
                    <a16:creationId xmlns:a16="http://schemas.microsoft.com/office/drawing/2014/main" id="{787AF78D-D31A-D8F6-AE37-D720A66DCFAA}"/>
                  </a:ext>
                </a:extLst>
              </p:cNvPr>
              <p:cNvSpPr>
                <a:spLocks/>
              </p:cNvSpPr>
              <p:nvPr/>
            </p:nvSpPr>
            <p:spPr bwMode="auto">
              <a:xfrm>
                <a:off x="4778" y="3016"/>
                <a:ext cx="54" cy="49"/>
              </a:xfrm>
              <a:custGeom>
                <a:avLst/>
                <a:gdLst>
                  <a:gd name="T0" fmla="*/ 0 w 109"/>
                  <a:gd name="T1" fmla="*/ 1 h 98"/>
                  <a:gd name="T2" fmla="*/ 0 w 109"/>
                  <a:gd name="T3" fmla="*/ 1 h 98"/>
                  <a:gd name="T4" fmla="*/ 0 w 109"/>
                  <a:gd name="T5" fmla="*/ 1 h 98"/>
                  <a:gd name="T6" fmla="*/ 0 w 109"/>
                  <a:gd name="T7" fmla="*/ 1 h 98"/>
                  <a:gd name="T8" fmla="*/ 0 w 109"/>
                  <a:gd name="T9" fmla="*/ 1 h 98"/>
                  <a:gd name="T10" fmla="*/ 0 w 109"/>
                  <a:gd name="T11" fmla="*/ 1 h 98"/>
                  <a:gd name="T12" fmla="*/ 0 w 109"/>
                  <a:gd name="T13" fmla="*/ 1 h 98"/>
                  <a:gd name="T14" fmla="*/ 0 w 109"/>
                  <a:gd name="T15" fmla="*/ 1 h 98"/>
                  <a:gd name="T16" fmla="*/ 0 w 109"/>
                  <a:gd name="T17" fmla="*/ 1 h 98"/>
                  <a:gd name="T18" fmla="*/ 0 w 109"/>
                  <a:gd name="T19" fmla="*/ 1 h 98"/>
                  <a:gd name="T20" fmla="*/ 0 w 109"/>
                  <a:gd name="T21" fmla="*/ 1 h 98"/>
                  <a:gd name="T22" fmla="*/ 0 w 109"/>
                  <a:gd name="T23" fmla="*/ 1 h 98"/>
                  <a:gd name="T24" fmla="*/ 0 w 109"/>
                  <a:gd name="T25" fmla="*/ 1 h 98"/>
                  <a:gd name="T26" fmla="*/ 0 w 109"/>
                  <a:gd name="T27" fmla="*/ 1 h 98"/>
                  <a:gd name="T28" fmla="*/ 0 w 109"/>
                  <a:gd name="T29" fmla="*/ 1 h 98"/>
                  <a:gd name="T30" fmla="*/ 0 w 109"/>
                  <a:gd name="T31" fmla="*/ 1 h 98"/>
                  <a:gd name="T32" fmla="*/ 0 w 109"/>
                  <a:gd name="T33" fmla="*/ 1 h 98"/>
                  <a:gd name="T34" fmla="*/ 0 w 109"/>
                  <a:gd name="T35" fmla="*/ 1 h 98"/>
                  <a:gd name="T36" fmla="*/ 0 w 109"/>
                  <a:gd name="T37" fmla="*/ 1 h 98"/>
                  <a:gd name="T38" fmla="*/ 0 w 109"/>
                  <a:gd name="T39" fmla="*/ 1 h 98"/>
                  <a:gd name="T40" fmla="*/ 0 w 109"/>
                  <a:gd name="T41" fmla="*/ 1 h 98"/>
                  <a:gd name="T42" fmla="*/ 0 w 109"/>
                  <a:gd name="T43" fmla="*/ 1 h 98"/>
                  <a:gd name="T44" fmla="*/ 0 w 109"/>
                  <a:gd name="T45" fmla="*/ 1 h 98"/>
                  <a:gd name="T46" fmla="*/ 0 w 109"/>
                  <a:gd name="T47" fmla="*/ 1 h 98"/>
                  <a:gd name="T48" fmla="*/ 0 w 109"/>
                  <a:gd name="T49" fmla="*/ 1 h 98"/>
                  <a:gd name="T50" fmla="*/ 0 w 109"/>
                  <a:gd name="T51" fmla="*/ 1 h 98"/>
                  <a:gd name="T52" fmla="*/ 0 w 109"/>
                  <a:gd name="T53" fmla="*/ 1 h 98"/>
                  <a:gd name="T54" fmla="*/ 0 w 109"/>
                  <a:gd name="T55" fmla="*/ 1 h 98"/>
                  <a:gd name="T56" fmla="*/ 0 w 109"/>
                  <a:gd name="T57" fmla="*/ 1 h 98"/>
                  <a:gd name="T58" fmla="*/ 0 w 109"/>
                  <a:gd name="T59" fmla="*/ 1 h 98"/>
                  <a:gd name="T60" fmla="*/ 0 w 109"/>
                  <a:gd name="T61" fmla="*/ 1 h 98"/>
                  <a:gd name="T62" fmla="*/ 0 w 109"/>
                  <a:gd name="T63" fmla="*/ 1 h 98"/>
                  <a:gd name="T64" fmla="*/ 0 w 109"/>
                  <a:gd name="T65" fmla="*/ 1 h 98"/>
                  <a:gd name="T66" fmla="*/ 0 w 109"/>
                  <a:gd name="T67" fmla="*/ 1 h 98"/>
                  <a:gd name="T68" fmla="*/ 0 w 109"/>
                  <a:gd name="T69" fmla="*/ 1 h 98"/>
                  <a:gd name="T70" fmla="*/ 0 w 109"/>
                  <a:gd name="T71" fmla="*/ 1 h 98"/>
                  <a:gd name="T72" fmla="*/ 0 w 109"/>
                  <a:gd name="T73" fmla="*/ 1 h 98"/>
                  <a:gd name="T74" fmla="*/ 0 w 109"/>
                  <a:gd name="T75" fmla="*/ 0 h 98"/>
                  <a:gd name="T76" fmla="*/ 0 w 109"/>
                  <a:gd name="T77" fmla="*/ 1 h 98"/>
                  <a:gd name="T78" fmla="*/ 0 w 109"/>
                  <a:gd name="T79" fmla="*/ 1 h 98"/>
                  <a:gd name="T80" fmla="*/ 0 w 109"/>
                  <a:gd name="T81" fmla="*/ 1 h 98"/>
                  <a:gd name="T82" fmla="*/ 0 w 109"/>
                  <a:gd name="T83" fmla="*/ 1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9"/>
                  <a:gd name="T127" fmla="*/ 0 h 98"/>
                  <a:gd name="T128" fmla="*/ 109 w 109"/>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9" h="98">
                    <a:moveTo>
                      <a:pt x="79" y="13"/>
                    </a:moveTo>
                    <a:lnTo>
                      <a:pt x="78" y="20"/>
                    </a:lnTo>
                    <a:lnTo>
                      <a:pt x="79" y="26"/>
                    </a:lnTo>
                    <a:lnTo>
                      <a:pt x="82" y="31"/>
                    </a:lnTo>
                    <a:lnTo>
                      <a:pt x="88" y="34"/>
                    </a:lnTo>
                    <a:lnTo>
                      <a:pt x="94" y="38"/>
                    </a:lnTo>
                    <a:lnTo>
                      <a:pt x="100" y="41"/>
                    </a:lnTo>
                    <a:lnTo>
                      <a:pt x="106" y="46"/>
                    </a:lnTo>
                    <a:lnTo>
                      <a:pt x="109" y="50"/>
                    </a:lnTo>
                    <a:lnTo>
                      <a:pt x="107" y="98"/>
                    </a:lnTo>
                    <a:lnTo>
                      <a:pt x="94" y="92"/>
                    </a:lnTo>
                    <a:lnTo>
                      <a:pt x="81" y="88"/>
                    </a:lnTo>
                    <a:lnTo>
                      <a:pt x="67" y="86"/>
                    </a:lnTo>
                    <a:lnTo>
                      <a:pt x="54" y="84"/>
                    </a:lnTo>
                    <a:lnTo>
                      <a:pt x="40" y="83"/>
                    </a:lnTo>
                    <a:lnTo>
                      <a:pt x="26" y="81"/>
                    </a:lnTo>
                    <a:lnTo>
                      <a:pt x="13" y="78"/>
                    </a:lnTo>
                    <a:lnTo>
                      <a:pt x="2" y="73"/>
                    </a:lnTo>
                    <a:lnTo>
                      <a:pt x="0" y="66"/>
                    </a:lnTo>
                    <a:lnTo>
                      <a:pt x="0" y="58"/>
                    </a:lnTo>
                    <a:lnTo>
                      <a:pt x="3" y="51"/>
                    </a:lnTo>
                    <a:lnTo>
                      <a:pt x="8" y="47"/>
                    </a:lnTo>
                    <a:lnTo>
                      <a:pt x="12" y="49"/>
                    </a:lnTo>
                    <a:lnTo>
                      <a:pt x="16" y="51"/>
                    </a:lnTo>
                    <a:lnTo>
                      <a:pt x="20" y="53"/>
                    </a:lnTo>
                    <a:lnTo>
                      <a:pt x="25" y="53"/>
                    </a:lnTo>
                    <a:lnTo>
                      <a:pt x="28" y="49"/>
                    </a:lnTo>
                    <a:lnTo>
                      <a:pt x="31" y="45"/>
                    </a:lnTo>
                    <a:lnTo>
                      <a:pt x="32" y="40"/>
                    </a:lnTo>
                    <a:lnTo>
                      <a:pt x="29" y="37"/>
                    </a:lnTo>
                    <a:lnTo>
                      <a:pt x="24" y="33"/>
                    </a:lnTo>
                    <a:lnTo>
                      <a:pt x="20" y="27"/>
                    </a:lnTo>
                    <a:lnTo>
                      <a:pt x="20" y="22"/>
                    </a:lnTo>
                    <a:lnTo>
                      <a:pt x="23" y="16"/>
                    </a:lnTo>
                    <a:lnTo>
                      <a:pt x="29" y="10"/>
                    </a:lnTo>
                    <a:lnTo>
                      <a:pt x="36" y="4"/>
                    </a:lnTo>
                    <a:lnTo>
                      <a:pt x="43" y="1"/>
                    </a:lnTo>
                    <a:lnTo>
                      <a:pt x="53" y="0"/>
                    </a:lnTo>
                    <a:lnTo>
                      <a:pt x="59" y="1"/>
                    </a:lnTo>
                    <a:lnTo>
                      <a:pt x="66" y="4"/>
                    </a:lnTo>
                    <a:lnTo>
                      <a:pt x="73" y="9"/>
                    </a:lnTo>
                    <a:lnTo>
                      <a:pt x="79"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8" name="Freeform 39">
                <a:extLst>
                  <a:ext uri="{FF2B5EF4-FFF2-40B4-BE49-F238E27FC236}">
                    <a16:creationId xmlns:a16="http://schemas.microsoft.com/office/drawing/2014/main" id="{61BEF627-6165-37A1-7BE8-D5B8AF7E400D}"/>
                  </a:ext>
                </a:extLst>
              </p:cNvPr>
              <p:cNvSpPr>
                <a:spLocks/>
              </p:cNvSpPr>
              <p:nvPr/>
            </p:nvSpPr>
            <p:spPr bwMode="auto">
              <a:xfrm>
                <a:off x="4735" y="3068"/>
                <a:ext cx="162" cy="117"/>
              </a:xfrm>
              <a:custGeom>
                <a:avLst/>
                <a:gdLst>
                  <a:gd name="T0" fmla="*/ 1 w 324"/>
                  <a:gd name="T1" fmla="*/ 1 h 233"/>
                  <a:gd name="T2" fmla="*/ 1 w 324"/>
                  <a:gd name="T3" fmla="*/ 1 h 233"/>
                  <a:gd name="T4" fmla="*/ 1 w 324"/>
                  <a:gd name="T5" fmla="*/ 1 h 233"/>
                  <a:gd name="T6" fmla="*/ 1 w 324"/>
                  <a:gd name="T7" fmla="*/ 1 h 233"/>
                  <a:gd name="T8" fmla="*/ 1 w 324"/>
                  <a:gd name="T9" fmla="*/ 1 h 233"/>
                  <a:gd name="T10" fmla="*/ 1 w 324"/>
                  <a:gd name="T11" fmla="*/ 1 h 233"/>
                  <a:gd name="T12" fmla="*/ 1 w 324"/>
                  <a:gd name="T13" fmla="*/ 1 h 233"/>
                  <a:gd name="T14" fmla="*/ 1 w 324"/>
                  <a:gd name="T15" fmla="*/ 1 h 233"/>
                  <a:gd name="T16" fmla="*/ 1 w 324"/>
                  <a:gd name="T17" fmla="*/ 1 h 233"/>
                  <a:gd name="T18" fmla="*/ 1 w 324"/>
                  <a:gd name="T19" fmla="*/ 1 h 233"/>
                  <a:gd name="T20" fmla="*/ 1 w 324"/>
                  <a:gd name="T21" fmla="*/ 1 h 233"/>
                  <a:gd name="T22" fmla="*/ 1 w 324"/>
                  <a:gd name="T23" fmla="*/ 1 h 233"/>
                  <a:gd name="T24" fmla="*/ 1 w 324"/>
                  <a:gd name="T25" fmla="*/ 1 h 233"/>
                  <a:gd name="T26" fmla="*/ 1 w 324"/>
                  <a:gd name="T27" fmla="*/ 1 h 233"/>
                  <a:gd name="T28" fmla="*/ 1 w 324"/>
                  <a:gd name="T29" fmla="*/ 1 h 233"/>
                  <a:gd name="T30" fmla="*/ 1 w 324"/>
                  <a:gd name="T31" fmla="*/ 1 h 233"/>
                  <a:gd name="T32" fmla="*/ 1 w 324"/>
                  <a:gd name="T33" fmla="*/ 1 h 233"/>
                  <a:gd name="T34" fmla="*/ 1 w 324"/>
                  <a:gd name="T35" fmla="*/ 1 h 233"/>
                  <a:gd name="T36" fmla="*/ 1 w 324"/>
                  <a:gd name="T37" fmla="*/ 1 h 233"/>
                  <a:gd name="T38" fmla="*/ 1 w 324"/>
                  <a:gd name="T39" fmla="*/ 1 h 233"/>
                  <a:gd name="T40" fmla="*/ 1 w 324"/>
                  <a:gd name="T41" fmla="*/ 1 h 233"/>
                  <a:gd name="T42" fmla="*/ 1 w 324"/>
                  <a:gd name="T43" fmla="*/ 1 h 233"/>
                  <a:gd name="T44" fmla="*/ 1 w 324"/>
                  <a:gd name="T45" fmla="*/ 1 h 233"/>
                  <a:gd name="T46" fmla="*/ 1 w 324"/>
                  <a:gd name="T47" fmla="*/ 1 h 233"/>
                  <a:gd name="T48" fmla="*/ 1 w 324"/>
                  <a:gd name="T49" fmla="*/ 1 h 233"/>
                  <a:gd name="T50" fmla="*/ 1 w 324"/>
                  <a:gd name="T51" fmla="*/ 1 h 233"/>
                  <a:gd name="T52" fmla="*/ 1 w 324"/>
                  <a:gd name="T53" fmla="*/ 1 h 233"/>
                  <a:gd name="T54" fmla="*/ 1 w 324"/>
                  <a:gd name="T55" fmla="*/ 1 h 233"/>
                  <a:gd name="T56" fmla="*/ 1 w 324"/>
                  <a:gd name="T57" fmla="*/ 1 h 233"/>
                  <a:gd name="T58" fmla="*/ 1 w 324"/>
                  <a:gd name="T59" fmla="*/ 1 h 233"/>
                  <a:gd name="T60" fmla="*/ 1 w 324"/>
                  <a:gd name="T61" fmla="*/ 1 h 233"/>
                  <a:gd name="T62" fmla="*/ 1 w 324"/>
                  <a:gd name="T63" fmla="*/ 1 h 233"/>
                  <a:gd name="T64" fmla="*/ 1 w 324"/>
                  <a:gd name="T65" fmla="*/ 0 h 233"/>
                  <a:gd name="T66" fmla="*/ 1 w 324"/>
                  <a:gd name="T67" fmla="*/ 1 h 233"/>
                  <a:gd name="T68" fmla="*/ 1 w 324"/>
                  <a:gd name="T69" fmla="*/ 1 h 233"/>
                  <a:gd name="T70" fmla="*/ 1 w 324"/>
                  <a:gd name="T71" fmla="*/ 1 h 233"/>
                  <a:gd name="T72" fmla="*/ 1 w 324"/>
                  <a:gd name="T73" fmla="*/ 1 h 233"/>
                  <a:gd name="T74" fmla="*/ 1 w 324"/>
                  <a:gd name="T75" fmla="*/ 1 h 2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4"/>
                  <a:gd name="T115" fmla="*/ 0 h 233"/>
                  <a:gd name="T116" fmla="*/ 324 w 324"/>
                  <a:gd name="T117" fmla="*/ 233 h 2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4" h="233">
                    <a:moveTo>
                      <a:pt x="213" y="8"/>
                    </a:moveTo>
                    <a:lnTo>
                      <a:pt x="227" y="11"/>
                    </a:lnTo>
                    <a:lnTo>
                      <a:pt x="241" y="18"/>
                    </a:lnTo>
                    <a:lnTo>
                      <a:pt x="255" y="27"/>
                    </a:lnTo>
                    <a:lnTo>
                      <a:pt x="269" y="34"/>
                    </a:lnTo>
                    <a:lnTo>
                      <a:pt x="283" y="38"/>
                    </a:lnTo>
                    <a:lnTo>
                      <a:pt x="294" y="36"/>
                    </a:lnTo>
                    <a:lnTo>
                      <a:pt x="304" y="27"/>
                    </a:lnTo>
                    <a:lnTo>
                      <a:pt x="314" y="6"/>
                    </a:lnTo>
                    <a:lnTo>
                      <a:pt x="323" y="1"/>
                    </a:lnTo>
                    <a:lnTo>
                      <a:pt x="324" y="11"/>
                    </a:lnTo>
                    <a:lnTo>
                      <a:pt x="324" y="21"/>
                    </a:lnTo>
                    <a:lnTo>
                      <a:pt x="322" y="30"/>
                    </a:lnTo>
                    <a:lnTo>
                      <a:pt x="318" y="41"/>
                    </a:lnTo>
                    <a:lnTo>
                      <a:pt x="311" y="50"/>
                    </a:lnTo>
                    <a:lnTo>
                      <a:pt x="303" y="58"/>
                    </a:lnTo>
                    <a:lnTo>
                      <a:pt x="293" y="64"/>
                    </a:lnTo>
                    <a:lnTo>
                      <a:pt x="280" y="68"/>
                    </a:lnTo>
                    <a:lnTo>
                      <a:pt x="270" y="67"/>
                    </a:lnTo>
                    <a:lnTo>
                      <a:pt x="261" y="65"/>
                    </a:lnTo>
                    <a:lnTo>
                      <a:pt x="253" y="66"/>
                    </a:lnTo>
                    <a:lnTo>
                      <a:pt x="248" y="75"/>
                    </a:lnTo>
                    <a:lnTo>
                      <a:pt x="256" y="99"/>
                    </a:lnTo>
                    <a:lnTo>
                      <a:pt x="265" y="122"/>
                    </a:lnTo>
                    <a:lnTo>
                      <a:pt x="272" y="145"/>
                    </a:lnTo>
                    <a:lnTo>
                      <a:pt x="277" y="171"/>
                    </a:lnTo>
                    <a:lnTo>
                      <a:pt x="263" y="173"/>
                    </a:lnTo>
                    <a:lnTo>
                      <a:pt x="248" y="174"/>
                    </a:lnTo>
                    <a:lnTo>
                      <a:pt x="234" y="178"/>
                    </a:lnTo>
                    <a:lnTo>
                      <a:pt x="220" y="180"/>
                    </a:lnTo>
                    <a:lnTo>
                      <a:pt x="206" y="183"/>
                    </a:lnTo>
                    <a:lnTo>
                      <a:pt x="194" y="187"/>
                    </a:lnTo>
                    <a:lnTo>
                      <a:pt x="180" y="190"/>
                    </a:lnTo>
                    <a:lnTo>
                      <a:pt x="166" y="195"/>
                    </a:lnTo>
                    <a:lnTo>
                      <a:pt x="153" y="200"/>
                    </a:lnTo>
                    <a:lnTo>
                      <a:pt x="141" y="204"/>
                    </a:lnTo>
                    <a:lnTo>
                      <a:pt x="127" y="209"/>
                    </a:lnTo>
                    <a:lnTo>
                      <a:pt x="114" y="213"/>
                    </a:lnTo>
                    <a:lnTo>
                      <a:pt x="102" y="218"/>
                    </a:lnTo>
                    <a:lnTo>
                      <a:pt x="88" y="223"/>
                    </a:lnTo>
                    <a:lnTo>
                      <a:pt x="75" y="228"/>
                    </a:lnTo>
                    <a:lnTo>
                      <a:pt x="62" y="233"/>
                    </a:lnTo>
                    <a:lnTo>
                      <a:pt x="68" y="215"/>
                    </a:lnTo>
                    <a:lnTo>
                      <a:pt x="74" y="196"/>
                    </a:lnTo>
                    <a:lnTo>
                      <a:pt x="80" y="177"/>
                    </a:lnTo>
                    <a:lnTo>
                      <a:pt x="84" y="158"/>
                    </a:lnTo>
                    <a:lnTo>
                      <a:pt x="89" y="139"/>
                    </a:lnTo>
                    <a:lnTo>
                      <a:pt x="91" y="120"/>
                    </a:lnTo>
                    <a:lnTo>
                      <a:pt x="94" y="99"/>
                    </a:lnTo>
                    <a:lnTo>
                      <a:pt x="92" y="80"/>
                    </a:lnTo>
                    <a:lnTo>
                      <a:pt x="88" y="74"/>
                    </a:lnTo>
                    <a:lnTo>
                      <a:pt x="83" y="69"/>
                    </a:lnTo>
                    <a:lnTo>
                      <a:pt x="77" y="65"/>
                    </a:lnTo>
                    <a:lnTo>
                      <a:pt x="73" y="61"/>
                    </a:lnTo>
                    <a:lnTo>
                      <a:pt x="67" y="60"/>
                    </a:lnTo>
                    <a:lnTo>
                      <a:pt x="62" y="60"/>
                    </a:lnTo>
                    <a:lnTo>
                      <a:pt x="57" y="63"/>
                    </a:lnTo>
                    <a:lnTo>
                      <a:pt x="51" y="68"/>
                    </a:lnTo>
                    <a:lnTo>
                      <a:pt x="0" y="105"/>
                    </a:lnTo>
                    <a:lnTo>
                      <a:pt x="49" y="34"/>
                    </a:lnTo>
                    <a:lnTo>
                      <a:pt x="64" y="29"/>
                    </a:lnTo>
                    <a:lnTo>
                      <a:pt x="77" y="22"/>
                    </a:lnTo>
                    <a:lnTo>
                      <a:pt x="90" y="15"/>
                    </a:lnTo>
                    <a:lnTo>
                      <a:pt x="104" y="8"/>
                    </a:lnTo>
                    <a:lnTo>
                      <a:pt x="118" y="3"/>
                    </a:lnTo>
                    <a:lnTo>
                      <a:pt x="133" y="0"/>
                    </a:lnTo>
                    <a:lnTo>
                      <a:pt x="149" y="0"/>
                    </a:lnTo>
                    <a:lnTo>
                      <a:pt x="167" y="6"/>
                    </a:lnTo>
                    <a:lnTo>
                      <a:pt x="178" y="11"/>
                    </a:lnTo>
                    <a:lnTo>
                      <a:pt x="185" y="14"/>
                    </a:lnTo>
                    <a:lnTo>
                      <a:pt x="190" y="16"/>
                    </a:lnTo>
                    <a:lnTo>
                      <a:pt x="195" y="18"/>
                    </a:lnTo>
                    <a:lnTo>
                      <a:pt x="200" y="18"/>
                    </a:lnTo>
                    <a:lnTo>
                      <a:pt x="203" y="15"/>
                    </a:lnTo>
                    <a:lnTo>
                      <a:pt x="208" y="13"/>
                    </a:lnTo>
                    <a:lnTo>
                      <a:pt x="21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9" name="Freeform 40">
                <a:extLst>
                  <a:ext uri="{FF2B5EF4-FFF2-40B4-BE49-F238E27FC236}">
                    <a16:creationId xmlns:a16="http://schemas.microsoft.com/office/drawing/2014/main" id="{77D933A2-5013-4C12-6CFE-C02117831D9F}"/>
                  </a:ext>
                </a:extLst>
              </p:cNvPr>
              <p:cNvSpPr>
                <a:spLocks/>
              </p:cNvSpPr>
              <p:nvPr/>
            </p:nvSpPr>
            <p:spPr bwMode="auto">
              <a:xfrm>
                <a:off x="4505" y="3160"/>
                <a:ext cx="258" cy="230"/>
              </a:xfrm>
              <a:custGeom>
                <a:avLst/>
                <a:gdLst>
                  <a:gd name="T0" fmla="*/ 0 w 515"/>
                  <a:gd name="T1" fmla="*/ 1 h 459"/>
                  <a:gd name="T2" fmla="*/ 1 w 515"/>
                  <a:gd name="T3" fmla="*/ 1 h 459"/>
                  <a:gd name="T4" fmla="*/ 1 w 515"/>
                  <a:gd name="T5" fmla="*/ 1 h 459"/>
                  <a:gd name="T6" fmla="*/ 1 w 515"/>
                  <a:gd name="T7" fmla="*/ 1 h 459"/>
                  <a:gd name="T8" fmla="*/ 1 w 515"/>
                  <a:gd name="T9" fmla="*/ 1 h 459"/>
                  <a:gd name="T10" fmla="*/ 1 w 515"/>
                  <a:gd name="T11" fmla="*/ 1 h 459"/>
                  <a:gd name="T12" fmla="*/ 1 w 515"/>
                  <a:gd name="T13" fmla="*/ 1 h 459"/>
                  <a:gd name="T14" fmla="*/ 1 w 515"/>
                  <a:gd name="T15" fmla="*/ 1 h 459"/>
                  <a:gd name="T16" fmla="*/ 1 w 515"/>
                  <a:gd name="T17" fmla="*/ 1 h 459"/>
                  <a:gd name="T18" fmla="*/ 1 w 515"/>
                  <a:gd name="T19" fmla="*/ 1 h 459"/>
                  <a:gd name="T20" fmla="*/ 1 w 515"/>
                  <a:gd name="T21" fmla="*/ 1 h 459"/>
                  <a:gd name="T22" fmla="*/ 1 w 515"/>
                  <a:gd name="T23" fmla="*/ 1 h 459"/>
                  <a:gd name="T24" fmla="*/ 1 w 515"/>
                  <a:gd name="T25" fmla="*/ 1 h 459"/>
                  <a:gd name="T26" fmla="*/ 1 w 515"/>
                  <a:gd name="T27" fmla="*/ 1 h 459"/>
                  <a:gd name="T28" fmla="*/ 1 w 515"/>
                  <a:gd name="T29" fmla="*/ 1 h 459"/>
                  <a:gd name="T30" fmla="*/ 1 w 515"/>
                  <a:gd name="T31" fmla="*/ 1 h 459"/>
                  <a:gd name="T32" fmla="*/ 1 w 515"/>
                  <a:gd name="T33" fmla="*/ 1 h 459"/>
                  <a:gd name="T34" fmla="*/ 1 w 515"/>
                  <a:gd name="T35" fmla="*/ 1 h 459"/>
                  <a:gd name="T36" fmla="*/ 1 w 515"/>
                  <a:gd name="T37" fmla="*/ 1 h 459"/>
                  <a:gd name="T38" fmla="*/ 1 w 515"/>
                  <a:gd name="T39" fmla="*/ 1 h 459"/>
                  <a:gd name="T40" fmla="*/ 1 w 515"/>
                  <a:gd name="T41" fmla="*/ 1 h 459"/>
                  <a:gd name="T42" fmla="*/ 1 w 515"/>
                  <a:gd name="T43" fmla="*/ 1 h 459"/>
                  <a:gd name="T44" fmla="*/ 1 w 515"/>
                  <a:gd name="T45" fmla="*/ 1 h 459"/>
                  <a:gd name="T46" fmla="*/ 1 w 515"/>
                  <a:gd name="T47" fmla="*/ 1 h 459"/>
                  <a:gd name="T48" fmla="*/ 2 w 515"/>
                  <a:gd name="T49" fmla="*/ 0 h 459"/>
                  <a:gd name="T50" fmla="*/ 1 w 515"/>
                  <a:gd name="T51" fmla="*/ 1 h 459"/>
                  <a:gd name="T52" fmla="*/ 1 w 515"/>
                  <a:gd name="T53" fmla="*/ 1 h 459"/>
                  <a:gd name="T54" fmla="*/ 1 w 515"/>
                  <a:gd name="T55" fmla="*/ 1 h 459"/>
                  <a:gd name="T56" fmla="*/ 1 w 515"/>
                  <a:gd name="T57" fmla="*/ 1 h 459"/>
                  <a:gd name="T58" fmla="*/ 1 w 515"/>
                  <a:gd name="T59" fmla="*/ 1 h 459"/>
                  <a:gd name="T60" fmla="*/ 1 w 515"/>
                  <a:gd name="T61" fmla="*/ 1 h 459"/>
                  <a:gd name="T62" fmla="*/ 1 w 515"/>
                  <a:gd name="T63" fmla="*/ 1 h 459"/>
                  <a:gd name="T64" fmla="*/ 1 w 515"/>
                  <a:gd name="T65" fmla="*/ 1 h 459"/>
                  <a:gd name="T66" fmla="*/ 1 w 515"/>
                  <a:gd name="T67" fmla="*/ 1 h 459"/>
                  <a:gd name="T68" fmla="*/ 1 w 515"/>
                  <a:gd name="T69" fmla="*/ 1 h 459"/>
                  <a:gd name="T70" fmla="*/ 1 w 515"/>
                  <a:gd name="T71" fmla="*/ 1 h 459"/>
                  <a:gd name="T72" fmla="*/ 1 w 515"/>
                  <a:gd name="T73" fmla="*/ 1 h 459"/>
                  <a:gd name="T74" fmla="*/ 1 w 515"/>
                  <a:gd name="T75" fmla="*/ 1 h 459"/>
                  <a:gd name="T76" fmla="*/ 1 w 515"/>
                  <a:gd name="T77" fmla="*/ 1 h 459"/>
                  <a:gd name="T78" fmla="*/ 1 w 515"/>
                  <a:gd name="T79" fmla="*/ 1 h 459"/>
                  <a:gd name="T80" fmla="*/ 1 w 515"/>
                  <a:gd name="T81" fmla="*/ 1 h 459"/>
                  <a:gd name="T82" fmla="*/ 1 w 515"/>
                  <a:gd name="T83" fmla="*/ 1 h 459"/>
                  <a:gd name="T84" fmla="*/ 1 w 515"/>
                  <a:gd name="T85" fmla="*/ 1 h 459"/>
                  <a:gd name="T86" fmla="*/ 1 w 515"/>
                  <a:gd name="T87" fmla="*/ 1 h 459"/>
                  <a:gd name="T88" fmla="*/ 1 w 515"/>
                  <a:gd name="T89" fmla="*/ 1 h 459"/>
                  <a:gd name="T90" fmla="*/ 1 w 515"/>
                  <a:gd name="T91" fmla="*/ 1 h 459"/>
                  <a:gd name="T92" fmla="*/ 1 w 515"/>
                  <a:gd name="T93" fmla="*/ 1 h 459"/>
                  <a:gd name="T94" fmla="*/ 1 w 515"/>
                  <a:gd name="T95" fmla="*/ 1 h 459"/>
                  <a:gd name="T96" fmla="*/ 1 w 515"/>
                  <a:gd name="T97" fmla="*/ 1 h 459"/>
                  <a:gd name="T98" fmla="*/ 1 w 515"/>
                  <a:gd name="T99" fmla="*/ 1 h 459"/>
                  <a:gd name="T100" fmla="*/ 1 w 515"/>
                  <a:gd name="T101" fmla="*/ 1 h 459"/>
                  <a:gd name="T102" fmla="*/ 1 w 515"/>
                  <a:gd name="T103" fmla="*/ 1 h 459"/>
                  <a:gd name="T104" fmla="*/ 1 w 515"/>
                  <a:gd name="T105" fmla="*/ 1 h 459"/>
                  <a:gd name="T106" fmla="*/ 1 w 515"/>
                  <a:gd name="T107" fmla="*/ 1 h 459"/>
                  <a:gd name="T108" fmla="*/ 1 w 515"/>
                  <a:gd name="T109" fmla="*/ 1 h 459"/>
                  <a:gd name="T110" fmla="*/ 0 w 515"/>
                  <a:gd name="T111" fmla="*/ 1 h 45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15"/>
                  <a:gd name="T169" fmla="*/ 0 h 459"/>
                  <a:gd name="T170" fmla="*/ 515 w 515"/>
                  <a:gd name="T171" fmla="*/ 459 h 45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15" h="459">
                    <a:moveTo>
                      <a:pt x="0" y="221"/>
                    </a:moveTo>
                    <a:lnTo>
                      <a:pt x="19" y="205"/>
                    </a:lnTo>
                    <a:lnTo>
                      <a:pt x="40" y="190"/>
                    </a:lnTo>
                    <a:lnTo>
                      <a:pt x="61" y="175"/>
                    </a:lnTo>
                    <a:lnTo>
                      <a:pt x="83" y="162"/>
                    </a:lnTo>
                    <a:lnTo>
                      <a:pt x="103" y="149"/>
                    </a:lnTo>
                    <a:lnTo>
                      <a:pt x="125" y="138"/>
                    </a:lnTo>
                    <a:lnTo>
                      <a:pt x="148" y="128"/>
                    </a:lnTo>
                    <a:lnTo>
                      <a:pt x="170" y="117"/>
                    </a:lnTo>
                    <a:lnTo>
                      <a:pt x="193" y="108"/>
                    </a:lnTo>
                    <a:lnTo>
                      <a:pt x="216" y="99"/>
                    </a:lnTo>
                    <a:lnTo>
                      <a:pt x="239" y="91"/>
                    </a:lnTo>
                    <a:lnTo>
                      <a:pt x="262" y="81"/>
                    </a:lnTo>
                    <a:lnTo>
                      <a:pt x="285" y="73"/>
                    </a:lnTo>
                    <a:lnTo>
                      <a:pt x="308" y="65"/>
                    </a:lnTo>
                    <a:lnTo>
                      <a:pt x="331" y="56"/>
                    </a:lnTo>
                    <a:lnTo>
                      <a:pt x="354" y="48"/>
                    </a:lnTo>
                    <a:lnTo>
                      <a:pt x="374" y="41"/>
                    </a:lnTo>
                    <a:lnTo>
                      <a:pt x="395" y="35"/>
                    </a:lnTo>
                    <a:lnTo>
                      <a:pt x="414" y="30"/>
                    </a:lnTo>
                    <a:lnTo>
                      <a:pt x="435" y="24"/>
                    </a:lnTo>
                    <a:lnTo>
                      <a:pt x="455" y="18"/>
                    </a:lnTo>
                    <a:lnTo>
                      <a:pt x="474" y="12"/>
                    </a:lnTo>
                    <a:lnTo>
                      <a:pt x="495" y="5"/>
                    </a:lnTo>
                    <a:lnTo>
                      <a:pt x="515" y="0"/>
                    </a:lnTo>
                    <a:lnTo>
                      <a:pt x="508" y="17"/>
                    </a:lnTo>
                    <a:lnTo>
                      <a:pt x="503" y="33"/>
                    </a:lnTo>
                    <a:lnTo>
                      <a:pt x="497" y="49"/>
                    </a:lnTo>
                    <a:lnTo>
                      <a:pt x="489" y="63"/>
                    </a:lnTo>
                    <a:lnTo>
                      <a:pt x="472" y="70"/>
                    </a:lnTo>
                    <a:lnTo>
                      <a:pt x="455" y="78"/>
                    </a:lnTo>
                    <a:lnTo>
                      <a:pt x="437" y="86"/>
                    </a:lnTo>
                    <a:lnTo>
                      <a:pt x="421" y="94"/>
                    </a:lnTo>
                    <a:lnTo>
                      <a:pt x="404" y="103"/>
                    </a:lnTo>
                    <a:lnTo>
                      <a:pt x="388" y="111"/>
                    </a:lnTo>
                    <a:lnTo>
                      <a:pt x="372" y="122"/>
                    </a:lnTo>
                    <a:lnTo>
                      <a:pt x="356" y="131"/>
                    </a:lnTo>
                    <a:lnTo>
                      <a:pt x="339" y="141"/>
                    </a:lnTo>
                    <a:lnTo>
                      <a:pt x="323" y="153"/>
                    </a:lnTo>
                    <a:lnTo>
                      <a:pt x="307" y="163"/>
                    </a:lnTo>
                    <a:lnTo>
                      <a:pt x="292" y="175"/>
                    </a:lnTo>
                    <a:lnTo>
                      <a:pt x="276" y="186"/>
                    </a:lnTo>
                    <a:lnTo>
                      <a:pt x="261" y="198"/>
                    </a:lnTo>
                    <a:lnTo>
                      <a:pt x="246" y="210"/>
                    </a:lnTo>
                    <a:lnTo>
                      <a:pt x="231" y="223"/>
                    </a:lnTo>
                    <a:lnTo>
                      <a:pt x="231" y="276"/>
                    </a:lnTo>
                    <a:lnTo>
                      <a:pt x="53" y="409"/>
                    </a:lnTo>
                    <a:lnTo>
                      <a:pt x="46" y="414"/>
                    </a:lnTo>
                    <a:lnTo>
                      <a:pt x="39" y="420"/>
                    </a:lnTo>
                    <a:lnTo>
                      <a:pt x="33" y="427"/>
                    </a:lnTo>
                    <a:lnTo>
                      <a:pt x="26" y="434"/>
                    </a:lnTo>
                    <a:lnTo>
                      <a:pt x="20" y="441"/>
                    </a:lnTo>
                    <a:lnTo>
                      <a:pt x="15" y="447"/>
                    </a:lnTo>
                    <a:lnTo>
                      <a:pt x="9" y="454"/>
                    </a:lnTo>
                    <a:lnTo>
                      <a:pt x="3" y="459"/>
                    </a:lnTo>
                    <a:lnTo>
                      <a:pt x="0" y="22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0" name="Freeform 41">
                <a:extLst>
                  <a:ext uri="{FF2B5EF4-FFF2-40B4-BE49-F238E27FC236}">
                    <a16:creationId xmlns:a16="http://schemas.microsoft.com/office/drawing/2014/main" id="{92E75033-5A47-2E3B-183C-B2B4920101B8}"/>
                  </a:ext>
                </a:extLst>
              </p:cNvPr>
              <p:cNvSpPr>
                <a:spLocks/>
              </p:cNvSpPr>
              <p:nvPr/>
            </p:nvSpPr>
            <p:spPr bwMode="auto">
              <a:xfrm>
                <a:off x="4630" y="3160"/>
                <a:ext cx="264" cy="245"/>
              </a:xfrm>
              <a:custGeom>
                <a:avLst/>
                <a:gdLst>
                  <a:gd name="T0" fmla="*/ 1 w 529"/>
                  <a:gd name="T1" fmla="*/ 0 h 489"/>
                  <a:gd name="T2" fmla="*/ 1 w 529"/>
                  <a:gd name="T3" fmla="*/ 1 h 489"/>
                  <a:gd name="T4" fmla="*/ 1 w 529"/>
                  <a:gd name="T5" fmla="*/ 1 h 489"/>
                  <a:gd name="T6" fmla="*/ 1 w 529"/>
                  <a:gd name="T7" fmla="*/ 1 h 489"/>
                  <a:gd name="T8" fmla="*/ 1 w 529"/>
                  <a:gd name="T9" fmla="*/ 1 h 489"/>
                  <a:gd name="T10" fmla="*/ 0 w 529"/>
                  <a:gd name="T11" fmla="*/ 1 h 489"/>
                  <a:gd name="T12" fmla="*/ 0 w 529"/>
                  <a:gd name="T13" fmla="*/ 1 h 489"/>
                  <a:gd name="T14" fmla="*/ 0 w 529"/>
                  <a:gd name="T15" fmla="*/ 1 h 489"/>
                  <a:gd name="T16" fmla="*/ 0 w 529"/>
                  <a:gd name="T17" fmla="*/ 1 h 489"/>
                  <a:gd name="T18" fmla="*/ 0 w 529"/>
                  <a:gd name="T19" fmla="*/ 1 h 489"/>
                  <a:gd name="T20" fmla="*/ 0 w 529"/>
                  <a:gd name="T21" fmla="*/ 1 h 489"/>
                  <a:gd name="T22" fmla="*/ 0 w 529"/>
                  <a:gd name="T23" fmla="*/ 1 h 489"/>
                  <a:gd name="T24" fmla="*/ 0 w 529"/>
                  <a:gd name="T25" fmla="*/ 1 h 489"/>
                  <a:gd name="T26" fmla="*/ 0 w 529"/>
                  <a:gd name="T27" fmla="*/ 1 h 489"/>
                  <a:gd name="T28" fmla="*/ 0 w 529"/>
                  <a:gd name="T29" fmla="*/ 1 h 489"/>
                  <a:gd name="T30" fmla="*/ 0 w 529"/>
                  <a:gd name="T31" fmla="*/ 1 h 489"/>
                  <a:gd name="T32" fmla="*/ 0 w 529"/>
                  <a:gd name="T33" fmla="*/ 1 h 489"/>
                  <a:gd name="T34" fmla="*/ 0 w 529"/>
                  <a:gd name="T35" fmla="*/ 1 h 489"/>
                  <a:gd name="T36" fmla="*/ 0 w 529"/>
                  <a:gd name="T37" fmla="*/ 1 h 489"/>
                  <a:gd name="T38" fmla="*/ 0 w 529"/>
                  <a:gd name="T39" fmla="*/ 1 h 489"/>
                  <a:gd name="T40" fmla="*/ 0 w 529"/>
                  <a:gd name="T41" fmla="*/ 1 h 489"/>
                  <a:gd name="T42" fmla="*/ 0 w 529"/>
                  <a:gd name="T43" fmla="*/ 1 h 489"/>
                  <a:gd name="T44" fmla="*/ 0 w 529"/>
                  <a:gd name="T45" fmla="*/ 1 h 489"/>
                  <a:gd name="T46" fmla="*/ 0 w 529"/>
                  <a:gd name="T47" fmla="*/ 1 h 489"/>
                  <a:gd name="T48" fmla="*/ 0 w 529"/>
                  <a:gd name="T49" fmla="*/ 1 h 489"/>
                  <a:gd name="T50" fmla="*/ 0 w 529"/>
                  <a:gd name="T51" fmla="*/ 1 h 489"/>
                  <a:gd name="T52" fmla="*/ 0 w 529"/>
                  <a:gd name="T53" fmla="*/ 1 h 489"/>
                  <a:gd name="T54" fmla="*/ 0 w 529"/>
                  <a:gd name="T55" fmla="*/ 1 h 489"/>
                  <a:gd name="T56" fmla="*/ 0 w 529"/>
                  <a:gd name="T57" fmla="*/ 1 h 489"/>
                  <a:gd name="T58" fmla="*/ 0 w 529"/>
                  <a:gd name="T59" fmla="*/ 1 h 489"/>
                  <a:gd name="T60" fmla="*/ 0 w 529"/>
                  <a:gd name="T61" fmla="*/ 1 h 489"/>
                  <a:gd name="T62" fmla="*/ 0 w 529"/>
                  <a:gd name="T63" fmla="*/ 1 h 489"/>
                  <a:gd name="T64" fmla="*/ 0 w 529"/>
                  <a:gd name="T65" fmla="*/ 1 h 489"/>
                  <a:gd name="T66" fmla="*/ 0 w 529"/>
                  <a:gd name="T67" fmla="*/ 1 h 489"/>
                  <a:gd name="T68" fmla="*/ 0 w 529"/>
                  <a:gd name="T69" fmla="*/ 1 h 489"/>
                  <a:gd name="T70" fmla="*/ 0 w 529"/>
                  <a:gd name="T71" fmla="*/ 1 h 489"/>
                  <a:gd name="T72" fmla="*/ 0 w 529"/>
                  <a:gd name="T73" fmla="*/ 1 h 489"/>
                  <a:gd name="T74" fmla="*/ 0 w 529"/>
                  <a:gd name="T75" fmla="*/ 1 h 489"/>
                  <a:gd name="T76" fmla="*/ 0 w 529"/>
                  <a:gd name="T77" fmla="*/ 1 h 489"/>
                  <a:gd name="T78" fmla="*/ 0 w 529"/>
                  <a:gd name="T79" fmla="*/ 1 h 489"/>
                  <a:gd name="T80" fmla="*/ 0 w 529"/>
                  <a:gd name="T81" fmla="*/ 1 h 489"/>
                  <a:gd name="T82" fmla="*/ 0 w 529"/>
                  <a:gd name="T83" fmla="*/ 1 h 489"/>
                  <a:gd name="T84" fmla="*/ 0 w 529"/>
                  <a:gd name="T85" fmla="*/ 1 h 489"/>
                  <a:gd name="T86" fmla="*/ 0 w 529"/>
                  <a:gd name="T87" fmla="*/ 1 h 489"/>
                  <a:gd name="T88" fmla="*/ 0 w 529"/>
                  <a:gd name="T89" fmla="*/ 1 h 489"/>
                  <a:gd name="T90" fmla="*/ 0 w 529"/>
                  <a:gd name="T91" fmla="*/ 1 h 489"/>
                  <a:gd name="T92" fmla="*/ 0 w 529"/>
                  <a:gd name="T93" fmla="*/ 1 h 489"/>
                  <a:gd name="T94" fmla="*/ 0 w 529"/>
                  <a:gd name="T95" fmla="*/ 1 h 489"/>
                  <a:gd name="T96" fmla="*/ 0 w 529"/>
                  <a:gd name="T97" fmla="*/ 1 h 489"/>
                  <a:gd name="T98" fmla="*/ 0 w 529"/>
                  <a:gd name="T99" fmla="*/ 1 h 489"/>
                  <a:gd name="T100" fmla="*/ 0 w 529"/>
                  <a:gd name="T101" fmla="*/ 1 h 489"/>
                  <a:gd name="T102" fmla="*/ 0 w 529"/>
                  <a:gd name="T103" fmla="*/ 1 h 489"/>
                  <a:gd name="T104" fmla="*/ 1 w 529"/>
                  <a:gd name="T105" fmla="*/ 1 h 489"/>
                  <a:gd name="T106" fmla="*/ 1 w 529"/>
                  <a:gd name="T107" fmla="*/ 0 h 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29"/>
                  <a:gd name="T163" fmla="*/ 0 h 489"/>
                  <a:gd name="T164" fmla="*/ 529 w 529"/>
                  <a:gd name="T165" fmla="*/ 489 h 4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29" h="489">
                    <a:moveTo>
                      <a:pt x="529" y="0"/>
                    </a:moveTo>
                    <a:lnTo>
                      <a:pt x="526" y="22"/>
                    </a:lnTo>
                    <a:lnTo>
                      <a:pt x="523" y="45"/>
                    </a:lnTo>
                    <a:lnTo>
                      <a:pt x="523" y="68"/>
                    </a:lnTo>
                    <a:lnTo>
                      <a:pt x="529" y="89"/>
                    </a:lnTo>
                    <a:lnTo>
                      <a:pt x="464" y="114"/>
                    </a:lnTo>
                    <a:lnTo>
                      <a:pt x="280" y="227"/>
                    </a:lnTo>
                    <a:lnTo>
                      <a:pt x="171" y="320"/>
                    </a:lnTo>
                    <a:lnTo>
                      <a:pt x="35" y="459"/>
                    </a:lnTo>
                    <a:lnTo>
                      <a:pt x="13" y="489"/>
                    </a:lnTo>
                    <a:lnTo>
                      <a:pt x="11" y="451"/>
                    </a:lnTo>
                    <a:lnTo>
                      <a:pt x="5" y="367"/>
                    </a:lnTo>
                    <a:lnTo>
                      <a:pt x="0" y="281"/>
                    </a:lnTo>
                    <a:lnTo>
                      <a:pt x="0" y="237"/>
                    </a:lnTo>
                    <a:lnTo>
                      <a:pt x="7" y="225"/>
                    </a:lnTo>
                    <a:lnTo>
                      <a:pt x="18" y="214"/>
                    </a:lnTo>
                    <a:lnTo>
                      <a:pt x="29" y="205"/>
                    </a:lnTo>
                    <a:lnTo>
                      <a:pt x="42" y="195"/>
                    </a:lnTo>
                    <a:lnTo>
                      <a:pt x="55" y="187"/>
                    </a:lnTo>
                    <a:lnTo>
                      <a:pt x="67" y="179"/>
                    </a:lnTo>
                    <a:lnTo>
                      <a:pt x="80" y="172"/>
                    </a:lnTo>
                    <a:lnTo>
                      <a:pt x="90" y="164"/>
                    </a:lnTo>
                    <a:lnTo>
                      <a:pt x="101" y="157"/>
                    </a:lnTo>
                    <a:lnTo>
                      <a:pt x="112" y="151"/>
                    </a:lnTo>
                    <a:lnTo>
                      <a:pt x="125" y="144"/>
                    </a:lnTo>
                    <a:lnTo>
                      <a:pt x="140" y="136"/>
                    </a:lnTo>
                    <a:lnTo>
                      <a:pt x="155" y="128"/>
                    </a:lnTo>
                    <a:lnTo>
                      <a:pt x="170" y="119"/>
                    </a:lnTo>
                    <a:lnTo>
                      <a:pt x="185" y="113"/>
                    </a:lnTo>
                    <a:lnTo>
                      <a:pt x="201" y="104"/>
                    </a:lnTo>
                    <a:lnTo>
                      <a:pt x="215" y="96"/>
                    </a:lnTo>
                    <a:lnTo>
                      <a:pt x="230" y="89"/>
                    </a:lnTo>
                    <a:lnTo>
                      <a:pt x="242" y="83"/>
                    </a:lnTo>
                    <a:lnTo>
                      <a:pt x="254" y="77"/>
                    </a:lnTo>
                    <a:lnTo>
                      <a:pt x="264" y="72"/>
                    </a:lnTo>
                    <a:lnTo>
                      <a:pt x="272" y="68"/>
                    </a:lnTo>
                    <a:lnTo>
                      <a:pt x="279" y="65"/>
                    </a:lnTo>
                    <a:lnTo>
                      <a:pt x="283" y="63"/>
                    </a:lnTo>
                    <a:lnTo>
                      <a:pt x="298" y="57"/>
                    </a:lnTo>
                    <a:lnTo>
                      <a:pt x="311" y="51"/>
                    </a:lnTo>
                    <a:lnTo>
                      <a:pt x="326" y="46"/>
                    </a:lnTo>
                    <a:lnTo>
                      <a:pt x="341" y="41"/>
                    </a:lnTo>
                    <a:lnTo>
                      <a:pt x="356" y="37"/>
                    </a:lnTo>
                    <a:lnTo>
                      <a:pt x="371" y="32"/>
                    </a:lnTo>
                    <a:lnTo>
                      <a:pt x="388" y="27"/>
                    </a:lnTo>
                    <a:lnTo>
                      <a:pt x="403" y="23"/>
                    </a:lnTo>
                    <a:lnTo>
                      <a:pt x="417" y="19"/>
                    </a:lnTo>
                    <a:lnTo>
                      <a:pt x="434" y="16"/>
                    </a:lnTo>
                    <a:lnTo>
                      <a:pt x="450" y="12"/>
                    </a:lnTo>
                    <a:lnTo>
                      <a:pt x="465" y="9"/>
                    </a:lnTo>
                    <a:lnTo>
                      <a:pt x="481" y="7"/>
                    </a:lnTo>
                    <a:lnTo>
                      <a:pt x="497" y="4"/>
                    </a:lnTo>
                    <a:lnTo>
                      <a:pt x="513" y="2"/>
                    </a:lnTo>
                    <a:lnTo>
                      <a:pt x="529" y="0"/>
                    </a:lnTo>
                    <a:close/>
                  </a:path>
                </a:pathLst>
              </a:custGeom>
              <a:solidFill>
                <a:srgbClr val="A5B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1" name="Freeform 42">
                <a:extLst>
                  <a:ext uri="{FF2B5EF4-FFF2-40B4-BE49-F238E27FC236}">
                    <a16:creationId xmlns:a16="http://schemas.microsoft.com/office/drawing/2014/main" id="{3D9BFE9A-11F2-FD53-06D9-48EC63AF53A7}"/>
                  </a:ext>
                </a:extLst>
              </p:cNvPr>
              <p:cNvSpPr>
                <a:spLocks/>
              </p:cNvSpPr>
              <p:nvPr/>
            </p:nvSpPr>
            <p:spPr bwMode="auto">
              <a:xfrm>
                <a:off x="4518" y="3311"/>
                <a:ext cx="107" cy="100"/>
              </a:xfrm>
              <a:custGeom>
                <a:avLst/>
                <a:gdLst>
                  <a:gd name="T0" fmla="*/ 1 w 214"/>
                  <a:gd name="T1" fmla="*/ 1 h 200"/>
                  <a:gd name="T2" fmla="*/ 1 w 214"/>
                  <a:gd name="T3" fmla="*/ 1 h 200"/>
                  <a:gd name="T4" fmla="*/ 1 w 214"/>
                  <a:gd name="T5" fmla="*/ 1 h 200"/>
                  <a:gd name="T6" fmla="*/ 1 w 214"/>
                  <a:gd name="T7" fmla="*/ 1 h 200"/>
                  <a:gd name="T8" fmla="*/ 1 w 214"/>
                  <a:gd name="T9" fmla="*/ 1 h 200"/>
                  <a:gd name="T10" fmla="*/ 1 w 214"/>
                  <a:gd name="T11" fmla="*/ 1 h 200"/>
                  <a:gd name="T12" fmla="*/ 1 w 214"/>
                  <a:gd name="T13" fmla="*/ 1 h 200"/>
                  <a:gd name="T14" fmla="*/ 1 w 214"/>
                  <a:gd name="T15" fmla="*/ 1 h 200"/>
                  <a:gd name="T16" fmla="*/ 1 w 214"/>
                  <a:gd name="T17" fmla="*/ 1 h 200"/>
                  <a:gd name="T18" fmla="*/ 1 w 214"/>
                  <a:gd name="T19" fmla="*/ 1 h 200"/>
                  <a:gd name="T20" fmla="*/ 1 w 214"/>
                  <a:gd name="T21" fmla="*/ 1 h 200"/>
                  <a:gd name="T22" fmla="*/ 1 w 214"/>
                  <a:gd name="T23" fmla="*/ 1 h 200"/>
                  <a:gd name="T24" fmla="*/ 1 w 214"/>
                  <a:gd name="T25" fmla="*/ 1 h 200"/>
                  <a:gd name="T26" fmla="*/ 1 w 214"/>
                  <a:gd name="T27" fmla="*/ 1 h 200"/>
                  <a:gd name="T28" fmla="*/ 1 w 214"/>
                  <a:gd name="T29" fmla="*/ 1 h 200"/>
                  <a:gd name="T30" fmla="*/ 1 w 214"/>
                  <a:gd name="T31" fmla="*/ 1 h 200"/>
                  <a:gd name="T32" fmla="*/ 0 w 214"/>
                  <a:gd name="T33" fmla="*/ 1 h 200"/>
                  <a:gd name="T34" fmla="*/ 1 w 214"/>
                  <a:gd name="T35" fmla="*/ 1 h 200"/>
                  <a:gd name="T36" fmla="*/ 1 w 214"/>
                  <a:gd name="T37" fmla="*/ 1 h 200"/>
                  <a:gd name="T38" fmla="*/ 1 w 214"/>
                  <a:gd name="T39" fmla="*/ 1 h 200"/>
                  <a:gd name="T40" fmla="*/ 1 w 214"/>
                  <a:gd name="T41" fmla="*/ 1 h 200"/>
                  <a:gd name="T42" fmla="*/ 1 w 214"/>
                  <a:gd name="T43" fmla="*/ 1 h 200"/>
                  <a:gd name="T44" fmla="*/ 1 w 214"/>
                  <a:gd name="T45" fmla="*/ 1 h 200"/>
                  <a:gd name="T46" fmla="*/ 1 w 214"/>
                  <a:gd name="T47" fmla="*/ 1 h 200"/>
                  <a:gd name="T48" fmla="*/ 1 w 214"/>
                  <a:gd name="T49" fmla="*/ 1 h 200"/>
                  <a:gd name="T50" fmla="*/ 1 w 214"/>
                  <a:gd name="T51" fmla="*/ 1 h 200"/>
                  <a:gd name="T52" fmla="*/ 1 w 214"/>
                  <a:gd name="T53" fmla="*/ 1 h 200"/>
                  <a:gd name="T54" fmla="*/ 1 w 214"/>
                  <a:gd name="T55" fmla="*/ 1 h 200"/>
                  <a:gd name="T56" fmla="*/ 1 w 214"/>
                  <a:gd name="T57" fmla="*/ 1 h 200"/>
                  <a:gd name="T58" fmla="*/ 1 w 214"/>
                  <a:gd name="T59" fmla="*/ 1 h 200"/>
                  <a:gd name="T60" fmla="*/ 1 w 214"/>
                  <a:gd name="T61" fmla="*/ 1 h 200"/>
                  <a:gd name="T62" fmla="*/ 1 w 214"/>
                  <a:gd name="T63" fmla="*/ 1 h 200"/>
                  <a:gd name="T64" fmla="*/ 1 w 214"/>
                  <a:gd name="T65" fmla="*/ 0 h 200"/>
                  <a:gd name="T66" fmla="*/ 1 w 214"/>
                  <a:gd name="T67" fmla="*/ 1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4"/>
                  <a:gd name="T103" fmla="*/ 0 h 200"/>
                  <a:gd name="T104" fmla="*/ 214 w 214"/>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4" h="200">
                    <a:moveTo>
                      <a:pt x="214" y="200"/>
                    </a:moveTo>
                    <a:lnTo>
                      <a:pt x="202" y="196"/>
                    </a:lnTo>
                    <a:lnTo>
                      <a:pt x="187" y="193"/>
                    </a:lnTo>
                    <a:lnTo>
                      <a:pt x="170" y="188"/>
                    </a:lnTo>
                    <a:lnTo>
                      <a:pt x="153" y="185"/>
                    </a:lnTo>
                    <a:lnTo>
                      <a:pt x="136" y="181"/>
                    </a:lnTo>
                    <a:lnTo>
                      <a:pt x="117" y="178"/>
                    </a:lnTo>
                    <a:lnTo>
                      <a:pt x="100" y="174"/>
                    </a:lnTo>
                    <a:lnTo>
                      <a:pt x="83" y="172"/>
                    </a:lnTo>
                    <a:lnTo>
                      <a:pt x="66" y="169"/>
                    </a:lnTo>
                    <a:lnTo>
                      <a:pt x="51" y="166"/>
                    </a:lnTo>
                    <a:lnTo>
                      <a:pt x="37" y="164"/>
                    </a:lnTo>
                    <a:lnTo>
                      <a:pt x="24" y="162"/>
                    </a:lnTo>
                    <a:lnTo>
                      <a:pt x="14" y="161"/>
                    </a:lnTo>
                    <a:lnTo>
                      <a:pt x="7" y="159"/>
                    </a:lnTo>
                    <a:lnTo>
                      <a:pt x="1" y="158"/>
                    </a:lnTo>
                    <a:lnTo>
                      <a:pt x="0" y="158"/>
                    </a:lnTo>
                    <a:lnTo>
                      <a:pt x="11" y="148"/>
                    </a:lnTo>
                    <a:lnTo>
                      <a:pt x="24" y="136"/>
                    </a:lnTo>
                    <a:lnTo>
                      <a:pt x="37" y="126"/>
                    </a:lnTo>
                    <a:lnTo>
                      <a:pt x="49" y="116"/>
                    </a:lnTo>
                    <a:lnTo>
                      <a:pt x="62" y="105"/>
                    </a:lnTo>
                    <a:lnTo>
                      <a:pt x="75" y="95"/>
                    </a:lnTo>
                    <a:lnTo>
                      <a:pt x="88" y="85"/>
                    </a:lnTo>
                    <a:lnTo>
                      <a:pt x="101" y="75"/>
                    </a:lnTo>
                    <a:lnTo>
                      <a:pt x="114" y="65"/>
                    </a:lnTo>
                    <a:lnTo>
                      <a:pt x="127" y="56"/>
                    </a:lnTo>
                    <a:lnTo>
                      <a:pt x="141" y="45"/>
                    </a:lnTo>
                    <a:lnTo>
                      <a:pt x="153" y="36"/>
                    </a:lnTo>
                    <a:lnTo>
                      <a:pt x="167" y="27"/>
                    </a:lnTo>
                    <a:lnTo>
                      <a:pt x="180" y="18"/>
                    </a:lnTo>
                    <a:lnTo>
                      <a:pt x="193" y="10"/>
                    </a:lnTo>
                    <a:lnTo>
                      <a:pt x="206" y="0"/>
                    </a:lnTo>
                    <a:lnTo>
                      <a:pt x="214" y="200"/>
                    </a:lnTo>
                    <a:close/>
                  </a:path>
                </a:pathLst>
              </a:custGeom>
              <a:solidFill>
                <a:srgbClr val="A5B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2" name="Freeform 43">
                <a:extLst>
                  <a:ext uri="{FF2B5EF4-FFF2-40B4-BE49-F238E27FC236}">
                    <a16:creationId xmlns:a16="http://schemas.microsoft.com/office/drawing/2014/main" id="{FF30FF24-05C6-36E0-FEB1-89A560B80114}"/>
                  </a:ext>
                </a:extLst>
              </p:cNvPr>
              <p:cNvSpPr>
                <a:spLocks/>
              </p:cNvSpPr>
              <p:nvPr/>
            </p:nvSpPr>
            <p:spPr bwMode="auto">
              <a:xfrm>
                <a:off x="3909" y="3487"/>
                <a:ext cx="478" cy="589"/>
              </a:xfrm>
              <a:custGeom>
                <a:avLst/>
                <a:gdLst>
                  <a:gd name="T0" fmla="*/ 2 w 956"/>
                  <a:gd name="T1" fmla="*/ 1 h 1178"/>
                  <a:gd name="T2" fmla="*/ 2 w 956"/>
                  <a:gd name="T3" fmla="*/ 1 h 1178"/>
                  <a:gd name="T4" fmla="*/ 2 w 956"/>
                  <a:gd name="T5" fmla="*/ 1 h 1178"/>
                  <a:gd name="T6" fmla="*/ 2 w 956"/>
                  <a:gd name="T7" fmla="*/ 1 h 1178"/>
                  <a:gd name="T8" fmla="*/ 2 w 956"/>
                  <a:gd name="T9" fmla="*/ 1 h 1178"/>
                  <a:gd name="T10" fmla="*/ 2 w 956"/>
                  <a:gd name="T11" fmla="*/ 1 h 1178"/>
                  <a:gd name="T12" fmla="*/ 2 w 956"/>
                  <a:gd name="T13" fmla="*/ 1 h 1178"/>
                  <a:gd name="T14" fmla="*/ 2 w 956"/>
                  <a:gd name="T15" fmla="*/ 2 h 1178"/>
                  <a:gd name="T16" fmla="*/ 2 w 956"/>
                  <a:gd name="T17" fmla="*/ 2 h 1178"/>
                  <a:gd name="T18" fmla="*/ 2 w 956"/>
                  <a:gd name="T19" fmla="*/ 2 h 1178"/>
                  <a:gd name="T20" fmla="*/ 2 w 956"/>
                  <a:gd name="T21" fmla="*/ 3 h 1178"/>
                  <a:gd name="T22" fmla="*/ 2 w 956"/>
                  <a:gd name="T23" fmla="*/ 3 h 1178"/>
                  <a:gd name="T24" fmla="*/ 2 w 956"/>
                  <a:gd name="T25" fmla="*/ 3 h 1178"/>
                  <a:gd name="T26" fmla="*/ 2 w 956"/>
                  <a:gd name="T27" fmla="*/ 3 h 1178"/>
                  <a:gd name="T28" fmla="*/ 2 w 956"/>
                  <a:gd name="T29" fmla="*/ 3 h 1178"/>
                  <a:gd name="T30" fmla="*/ 2 w 956"/>
                  <a:gd name="T31" fmla="*/ 3 h 1178"/>
                  <a:gd name="T32" fmla="*/ 2 w 956"/>
                  <a:gd name="T33" fmla="*/ 3 h 1178"/>
                  <a:gd name="T34" fmla="*/ 1 w 956"/>
                  <a:gd name="T35" fmla="*/ 3 h 1178"/>
                  <a:gd name="T36" fmla="*/ 1 w 956"/>
                  <a:gd name="T37" fmla="*/ 3 h 1178"/>
                  <a:gd name="T38" fmla="*/ 1 w 956"/>
                  <a:gd name="T39" fmla="*/ 3 h 1178"/>
                  <a:gd name="T40" fmla="*/ 1 w 956"/>
                  <a:gd name="T41" fmla="*/ 3 h 1178"/>
                  <a:gd name="T42" fmla="*/ 1 w 956"/>
                  <a:gd name="T43" fmla="*/ 3 h 1178"/>
                  <a:gd name="T44" fmla="*/ 1 w 956"/>
                  <a:gd name="T45" fmla="*/ 3 h 1178"/>
                  <a:gd name="T46" fmla="*/ 1 w 956"/>
                  <a:gd name="T47" fmla="*/ 3 h 1178"/>
                  <a:gd name="T48" fmla="*/ 1 w 956"/>
                  <a:gd name="T49" fmla="*/ 3 h 1178"/>
                  <a:gd name="T50" fmla="*/ 1 w 956"/>
                  <a:gd name="T51" fmla="*/ 3 h 1178"/>
                  <a:gd name="T52" fmla="*/ 1 w 956"/>
                  <a:gd name="T53" fmla="*/ 2 h 1178"/>
                  <a:gd name="T54" fmla="*/ 1 w 956"/>
                  <a:gd name="T55" fmla="*/ 2 h 1178"/>
                  <a:gd name="T56" fmla="*/ 1 w 956"/>
                  <a:gd name="T57" fmla="*/ 2 h 1178"/>
                  <a:gd name="T58" fmla="*/ 1 w 956"/>
                  <a:gd name="T59" fmla="*/ 2 h 1178"/>
                  <a:gd name="T60" fmla="*/ 1 w 956"/>
                  <a:gd name="T61" fmla="*/ 1 h 1178"/>
                  <a:gd name="T62" fmla="*/ 1 w 956"/>
                  <a:gd name="T63" fmla="*/ 1 h 1178"/>
                  <a:gd name="T64" fmla="*/ 1 w 956"/>
                  <a:gd name="T65" fmla="*/ 1 h 1178"/>
                  <a:gd name="T66" fmla="*/ 1 w 956"/>
                  <a:gd name="T67" fmla="*/ 1 h 1178"/>
                  <a:gd name="T68" fmla="*/ 1 w 956"/>
                  <a:gd name="T69" fmla="*/ 1 h 1178"/>
                  <a:gd name="T70" fmla="*/ 1 w 956"/>
                  <a:gd name="T71" fmla="*/ 1 h 1178"/>
                  <a:gd name="T72" fmla="*/ 1 w 956"/>
                  <a:gd name="T73" fmla="*/ 1 h 1178"/>
                  <a:gd name="T74" fmla="*/ 1 w 956"/>
                  <a:gd name="T75" fmla="*/ 1 h 1178"/>
                  <a:gd name="T76" fmla="*/ 1 w 956"/>
                  <a:gd name="T77" fmla="*/ 1 h 1178"/>
                  <a:gd name="T78" fmla="*/ 1 w 956"/>
                  <a:gd name="T79" fmla="*/ 1 h 1178"/>
                  <a:gd name="T80" fmla="*/ 1 w 956"/>
                  <a:gd name="T81" fmla="*/ 1 h 1178"/>
                  <a:gd name="T82" fmla="*/ 2 w 956"/>
                  <a:gd name="T83" fmla="*/ 1 h 1178"/>
                  <a:gd name="T84" fmla="*/ 1 w 956"/>
                  <a:gd name="T85" fmla="*/ 1 h 1178"/>
                  <a:gd name="T86" fmla="*/ 2 w 956"/>
                  <a:gd name="T87" fmla="*/ 1 h 1178"/>
                  <a:gd name="T88" fmla="*/ 2 w 956"/>
                  <a:gd name="T89" fmla="*/ 1 h 1178"/>
                  <a:gd name="T90" fmla="*/ 2 w 956"/>
                  <a:gd name="T91" fmla="*/ 1 h 11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56"/>
                  <a:gd name="T139" fmla="*/ 0 h 1178"/>
                  <a:gd name="T140" fmla="*/ 956 w 956"/>
                  <a:gd name="T141" fmla="*/ 1178 h 117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56" h="1178">
                    <a:moveTo>
                      <a:pt x="600" y="26"/>
                    </a:moveTo>
                    <a:lnTo>
                      <a:pt x="605" y="45"/>
                    </a:lnTo>
                    <a:lnTo>
                      <a:pt x="606" y="64"/>
                    </a:lnTo>
                    <a:lnTo>
                      <a:pt x="604" y="83"/>
                    </a:lnTo>
                    <a:lnTo>
                      <a:pt x="600" y="100"/>
                    </a:lnTo>
                    <a:lnTo>
                      <a:pt x="626" y="107"/>
                    </a:lnTo>
                    <a:lnTo>
                      <a:pt x="650" y="118"/>
                    </a:lnTo>
                    <a:lnTo>
                      <a:pt x="673" y="133"/>
                    </a:lnTo>
                    <a:lnTo>
                      <a:pt x="695" y="151"/>
                    </a:lnTo>
                    <a:lnTo>
                      <a:pt x="716" y="170"/>
                    </a:lnTo>
                    <a:lnTo>
                      <a:pt x="738" y="189"/>
                    </a:lnTo>
                    <a:lnTo>
                      <a:pt x="758" y="207"/>
                    </a:lnTo>
                    <a:lnTo>
                      <a:pt x="780" y="224"/>
                    </a:lnTo>
                    <a:lnTo>
                      <a:pt x="789" y="236"/>
                    </a:lnTo>
                    <a:lnTo>
                      <a:pt x="792" y="250"/>
                    </a:lnTo>
                    <a:lnTo>
                      <a:pt x="792" y="266"/>
                    </a:lnTo>
                    <a:lnTo>
                      <a:pt x="789" y="280"/>
                    </a:lnTo>
                    <a:lnTo>
                      <a:pt x="818" y="314"/>
                    </a:lnTo>
                    <a:lnTo>
                      <a:pt x="846" y="349"/>
                    </a:lnTo>
                    <a:lnTo>
                      <a:pt x="871" y="386"/>
                    </a:lnTo>
                    <a:lnTo>
                      <a:pt x="893" y="424"/>
                    </a:lnTo>
                    <a:lnTo>
                      <a:pt x="913" y="463"/>
                    </a:lnTo>
                    <a:lnTo>
                      <a:pt x="930" y="503"/>
                    </a:lnTo>
                    <a:lnTo>
                      <a:pt x="945" y="546"/>
                    </a:lnTo>
                    <a:lnTo>
                      <a:pt x="956" y="590"/>
                    </a:lnTo>
                    <a:lnTo>
                      <a:pt x="951" y="610"/>
                    </a:lnTo>
                    <a:lnTo>
                      <a:pt x="937" y="665"/>
                    </a:lnTo>
                    <a:lnTo>
                      <a:pt x="917" y="744"/>
                    </a:lnTo>
                    <a:lnTo>
                      <a:pt x="893" y="838"/>
                    </a:lnTo>
                    <a:lnTo>
                      <a:pt x="868" y="939"/>
                    </a:lnTo>
                    <a:lnTo>
                      <a:pt x="845" y="1034"/>
                    </a:lnTo>
                    <a:lnTo>
                      <a:pt x="825" y="1118"/>
                    </a:lnTo>
                    <a:lnTo>
                      <a:pt x="814" y="1178"/>
                    </a:lnTo>
                    <a:lnTo>
                      <a:pt x="797" y="1177"/>
                    </a:lnTo>
                    <a:lnTo>
                      <a:pt x="780" y="1174"/>
                    </a:lnTo>
                    <a:lnTo>
                      <a:pt x="764" y="1170"/>
                    </a:lnTo>
                    <a:lnTo>
                      <a:pt x="747" y="1167"/>
                    </a:lnTo>
                    <a:lnTo>
                      <a:pt x="731" y="1163"/>
                    </a:lnTo>
                    <a:lnTo>
                      <a:pt x="713" y="1160"/>
                    </a:lnTo>
                    <a:lnTo>
                      <a:pt x="696" y="1156"/>
                    </a:lnTo>
                    <a:lnTo>
                      <a:pt x="679" y="1155"/>
                    </a:lnTo>
                    <a:lnTo>
                      <a:pt x="665" y="1153"/>
                    </a:lnTo>
                    <a:lnTo>
                      <a:pt x="651" y="1152"/>
                    </a:lnTo>
                    <a:lnTo>
                      <a:pt x="638" y="1151"/>
                    </a:lnTo>
                    <a:lnTo>
                      <a:pt x="625" y="1148"/>
                    </a:lnTo>
                    <a:lnTo>
                      <a:pt x="610" y="1147"/>
                    </a:lnTo>
                    <a:lnTo>
                      <a:pt x="596" y="1147"/>
                    </a:lnTo>
                    <a:lnTo>
                      <a:pt x="582" y="1146"/>
                    </a:lnTo>
                    <a:lnTo>
                      <a:pt x="568" y="1145"/>
                    </a:lnTo>
                    <a:lnTo>
                      <a:pt x="554" y="1145"/>
                    </a:lnTo>
                    <a:lnTo>
                      <a:pt x="539" y="1145"/>
                    </a:lnTo>
                    <a:lnTo>
                      <a:pt x="526" y="1145"/>
                    </a:lnTo>
                    <a:lnTo>
                      <a:pt x="512" y="1145"/>
                    </a:lnTo>
                    <a:lnTo>
                      <a:pt x="498" y="1146"/>
                    </a:lnTo>
                    <a:lnTo>
                      <a:pt x="484" y="1146"/>
                    </a:lnTo>
                    <a:lnTo>
                      <a:pt x="470" y="1147"/>
                    </a:lnTo>
                    <a:lnTo>
                      <a:pt x="456" y="1148"/>
                    </a:lnTo>
                    <a:lnTo>
                      <a:pt x="447" y="1140"/>
                    </a:lnTo>
                    <a:lnTo>
                      <a:pt x="444" y="1131"/>
                    </a:lnTo>
                    <a:lnTo>
                      <a:pt x="446" y="1121"/>
                    </a:lnTo>
                    <a:lnTo>
                      <a:pt x="453" y="1110"/>
                    </a:lnTo>
                    <a:lnTo>
                      <a:pt x="423" y="1107"/>
                    </a:lnTo>
                    <a:lnTo>
                      <a:pt x="420" y="1107"/>
                    </a:lnTo>
                    <a:lnTo>
                      <a:pt x="408" y="1108"/>
                    </a:lnTo>
                    <a:lnTo>
                      <a:pt x="391" y="1110"/>
                    </a:lnTo>
                    <a:lnTo>
                      <a:pt x="369" y="1113"/>
                    </a:lnTo>
                    <a:lnTo>
                      <a:pt x="342" y="1116"/>
                    </a:lnTo>
                    <a:lnTo>
                      <a:pt x="314" y="1118"/>
                    </a:lnTo>
                    <a:lnTo>
                      <a:pt x="282" y="1122"/>
                    </a:lnTo>
                    <a:lnTo>
                      <a:pt x="250" y="1125"/>
                    </a:lnTo>
                    <a:lnTo>
                      <a:pt x="217" y="1128"/>
                    </a:lnTo>
                    <a:lnTo>
                      <a:pt x="186" y="1130"/>
                    </a:lnTo>
                    <a:lnTo>
                      <a:pt x="156" y="1132"/>
                    </a:lnTo>
                    <a:lnTo>
                      <a:pt x="128" y="1133"/>
                    </a:lnTo>
                    <a:lnTo>
                      <a:pt x="105" y="1135"/>
                    </a:lnTo>
                    <a:lnTo>
                      <a:pt x="87" y="1133"/>
                    </a:lnTo>
                    <a:lnTo>
                      <a:pt x="75" y="1132"/>
                    </a:lnTo>
                    <a:lnTo>
                      <a:pt x="69" y="1130"/>
                    </a:lnTo>
                    <a:lnTo>
                      <a:pt x="65" y="1113"/>
                    </a:lnTo>
                    <a:lnTo>
                      <a:pt x="56" y="1068"/>
                    </a:lnTo>
                    <a:lnTo>
                      <a:pt x="44" y="1001"/>
                    </a:lnTo>
                    <a:lnTo>
                      <a:pt x="31" y="924"/>
                    </a:lnTo>
                    <a:lnTo>
                      <a:pt x="19" y="843"/>
                    </a:lnTo>
                    <a:lnTo>
                      <a:pt x="8" y="767"/>
                    </a:lnTo>
                    <a:lnTo>
                      <a:pt x="1" y="706"/>
                    </a:lnTo>
                    <a:lnTo>
                      <a:pt x="0" y="667"/>
                    </a:lnTo>
                    <a:lnTo>
                      <a:pt x="3" y="646"/>
                    </a:lnTo>
                    <a:lnTo>
                      <a:pt x="11" y="623"/>
                    </a:lnTo>
                    <a:lnTo>
                      <a:pt x="22" y="599"/>
                    </a:lnTo>
                    <a:lnTo>
                      <a:pt x="37" y="574"/>
                    </a:lnTo>
                    <a:lnTo>
                      <a:pt x="56" y="547"/>
                    </a:lnTo>
                    <a:lnTo>
                      <a:pt x="76" y="521"/>
                    </a:lnTo>
                    <a:lnTo>
                      <a:pt x="100" y="494"/>
                    </a:lnTo>
                    <a:lnTo>
                      <a:pt x="126" y="468"/>
                    </a:lnTo>
                    <a:lnTo>
                      <a:pt x="151" y="441"/>
                    </a:lnTo>
                    <a:lnTo>
                      <a:pt x="179" y="416"/>
                    </a:lnTo>
                    <a:lnTo>
                      <a:pt x="205" y="392"/>
                    </a:lnTo>
                    <a:lnTo>
                      <a:pt x="232" y="368"/>
                    </a:lnTo>
                    <a:lnTo>
                      <a:pt x="258" y="348"/>
                    </a:lnTo>
                    <a:lnTo>
                      <a:pt x="282" y="329"/>
                    </a:lnTo>
                    <a:lnTo>
                      <a:pt x="304" y="313"/>
                    </a:lnTo>
                    <a:lnTo>
                      <a:pt x="324" y="299"/>
                    </a:lnTo>
                    <a:lnTo>
                      <a:pt x="322" y="284"/>
                    </a:lnTo>
                    <a:lnTo>
                      <a:pt x="325" y="271"/>
                    </a:lnTo>
                    <a:lnTo>
                      <a:pt x="331" y="257"/>
                    </a:lnTo>
                    <a:lnTo>
                      <a:pt x="340" y="244"/>
                    </a:lnTo>
                    <a:lnTo>
                      <a:pt x="350" y="231"/>
                    </a:lnTo>
                    <a:lnTo>
                      <a:pt x="362" y="220"/>
                    </a:lnTo>
                    <a:lnTo>
                      <a:pt x="372" y="207"/>
                    </a:lnTo>
                    <a:lnTo>
                      <a:pt x="383" y="196"/>
                    </a:lnTo>
                    <a:lnTo>
                      <a:pt x="393" y="186"/>
                    </a:lnTo>
                    <a:lnTo>
                      <a:pt x="405" y="176"/>
                    </a:lnTo>
                    <a:lnTo>
                      <a:pt x="414" y="165"/>
                    </a:lnTo>
                    <a:lnTo>
                      <a:pt x="425" y="154"/>
                    </a:lnTo>
                    <a:lnTo>
                      <a:pt x="436" y="144"/>
                    </a:lnTo>
                    <a:lnTo>
                      <a:pt x="447" y="136"/>
                    </a:lnTo>
                    <a:lnTo>
                      <a:pt x="460" y="128"/>
                    </a:lnTo>
                    <a:lnTo>
                      <a:pt x="474" y="123"/>
                    </a:lnTo>
                    <a:lnTo>
                      <a:pt x="477" y="117"/>
                    </a:lnTo>
                    <a:lnTo>
                      <a:pt x="482" y="113"/>
                    </a:lnTo>
                    <a:lnTo>
                      <a:pt x="488" y="109"/>
                    </a:lnTo>
                    <a:lnTo>
                      <a:pt x="493" y="107"/>
                    </a:lnTo>
                    <a:lnTo>
                      <a:pt x="500" y="106"/>
                    </a:lnTo>
                    <a:lnTo>
                      <a:pt x="506" y="106"/>
                    </a:lnTo>
                    <a:lnTo>
                      <a:pt x="513" y="105"/>
                    </a:lnTo>
                    <a:lnTo>
                      <a:pt x="519" y="102"/>
                    </a:lnTo>
                    <a:lnTo>
                      <a:pt x="504" y="87"/>
                    </a:lnTo>
                    <a:lnTo>
                      <a:pt x="497" y="70"/>
                    </a:lnTo>
                    <a:lnTo>
                      <a:pt x="496" y="51"/>
                    </a:lnTo>
                    <a:lnTo>
                      <a:pt x="500" y="30"/>
                    </a:lnTo>
                    <a:lnTo>
                      <a:pt x="508" y="16"/>
                    </a:lnTo>
                    <a:lnTo>
                      <a:pt x="521" y="6"/>
                    </a:lnTo>
                    <a:lnTo>
                      <a:pt x="535" y="1"/>
                    </a:lnTo>
                    <a:lnTo>
                      <a:pt x="550" y="0"/>
                    </a:lnTo>
                    <a:lnTo>
                      <a:pt x="565" y="2"/>
                    </a:lnTo>
                    <a:lnTo>
                      <a:pt x="580" y="8"/>
                    </a:lnTo>
                    <a:lnTo>
                      <a:pt x="591" y="16"/>
                    </a:lnTo>
                    <a:lnTo>
                      <a:pt x="60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3" name="Freeform 44">
                <a:extLst>
                  <a:ext uri="{FF2B5EF4-FFF2-40B4-BE49-F238E27FC236}">
                    <a16:creationId xmlns:a16="http://schemas.microsoft.com/office/drawing/2014/main" id="{96B746DD-9FF5-B85D-1D32-FC86A1464143}"/>
                  </a:ext>
                </a:extLst>
              </p:cNvPr>
              <p:cNvSpPr>
                <a:spLocks/>
              </p:cNvSpPr>
              <p:nvPr/>
            </p:nvSpPr>
            <p:spPr bwMode="auto">
              <a:xfrm>
                <a:off x="4169" y="3498"/>
                <a:ext cx="31" cy="37"/>
              </a:xfrm>
              <a:custGeom>
                <a:avLst/>
                <a:gdLst>
                  <a:gd name="T0" fmla="*/ 1 w 62"/>
                  <a:gd name="T1" fmla="*/ 1 h 74"/>
                  <a:gd name="T2" fmla="*/ 1 w 62"/>
                  <a:gd name="T3" fmla="*/ 1 h 74"/>
                  <a:gd name="T4" fmla="*/ 1 w 62"/>
                  <a:gd name="T5" fmla="*/ 1 h 74"/>
                  <a:gd name="T6" fmla="*/ 1 w 62"/>
                  <a:gd name="T7" fmla="*/ 1 h 74"/>
                  <a:gd name="T8" fmla="*/ 1 w 62"/>
                  <a:gd name="T9" fmla="*/ 1 h 74"/>
                  <a:gd name="T10" fmla="*/ 1 w 62"/>
                  <a:gd name="T11" fmla="*/ 1 h 74"/>
                  <a:gd name="T12" fmla="*/ 1 w 62"/>
                  <a:gd name="T13" fmla="*/ 1 h 74"/>
                  <a:gd name="T14" fmla="*/ 1 w 62"/>
                  <a:gd name="T15" fmla="*/ 1 h 74"/>
                  <a:gd name="T16" fmla="*/ 1 w 62"/>
                  <a:gd name="T17" fmla="*/ 1 h 74"/>
                  <a:gd name="T18" fmla="*/ 1 w 62"/>
                  <a:gd name="T19" fmla="*/ 1 h 74"/>
                  <a:gd name="T20" fmla="*/ 1 w 62"/>
                  <a:gd name="T21" fmla="*/ 1 h 74"/>
                  <a:gd name="T22" fmla="*/ 1 w 62"/>
                  <a:gd name="T23" fmla="*/ 1 h 74"/>
                  <a:gd name="T24" fmla="*/ 1 w 62"/>
                  <a:gd name="T25" fmla="*/ 1 h 74"/>
                  <a:gd name="T26" fmla="*/ 1 w 62"/>
                  <a:gd name="T27" fmla="*/ 1 h 74"/>
                  <a:gd name="T28" fmla="*/ 0 w 62"/>
                  <a:gd name="T29" fmla="*/ 1 h 74"/>
                  <a:gd name="T30" fmla="*/ 1 w 62"/>
                  <a:gd name="T31" fmla="*/ 1 h 74"/>
                  <a:gd name="T32" fmla="*/ 1 w 62"/>
                  <a:gd name="T33" fmla="*/ 1 h 74"/>
                  <a:gd name="T34" fmla="*/ 1 w 62"/>
                  <a:gd name="T35" fmla="*/ 0 h 74"/>
                  <a:gd name="T36" fmla="*/ 1 w 62"/>
                  <a:gd name="T37" fmla="*/ 1 h 74"/>
                  <a:gd name="T38" fmla="*/ 1 w 62"/>
                  <a:gd name="T39" fmla="*/ 1 h 74"/>
                  <a:gd name="T40" fmla="*/ 1 w 62"/>
                  <a:gd name="T41" fmla="*/ 1 h 74"/>
                  <a:gd name="T42" fmla="*/ 1 w 62"/>
                  <a:gd name="T43" fmla="*/ 1 h 74"/>
                  <a:gd name="T44" fmla="*/ 1 w 62"/>
                  <a:gd name="T45" fmla="*/ 1 h 74"/>
                  <a:gd name="T46" fmla="*/ 1 w 62"/>
                  <a:gd name="T47" fmla="*/ 1 h 74"/>
                  <a:gd name="T48" fmla="*/ 1 w 62"/>
                  <a:gd name="T49" fmla="*/ 1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2"/>
                  <a:gd name="T76" fmla="*/ 0 h 74"/>
                  <a:gd name="T77" fmla="*/ 62 w 62"/>
                  <a:gd name="T78" fmla="*/ 74 h 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2" h="74">
                    <a:moveTo>
                      <a:pt x="61" y="21"/>
                    </a:moveTo>
                    <a:lnTo>
                      <a:pt x="62" y="34"/>
                    </a:lnTo>
                    <a:lnTo>
                      <a:pt x="62" y="47"/>
                    </a:lnTo>
                    <a:lnTo>
                      <a:pt x="61" y="61"/>
                    </a:lnTo>
                    <a:lnTo>
                      <a:pt x="61" y="74"/>
                    </a:lnTo>
                    <a:lnTo>
                      <a:pt x="54" y="74"/>
                    </a:lnTo>
                    <a:lnTo>
                      <a:pt x="46" y="72"/>
                    </a:lnTo>
                    <a:lnTo>
                      <a:pt x="39" y="72"/>
                    </a:lnTo>
                    <a:lnTo>
                      <a:pt x="31" y="70"/>
                    </a:lnTo>
                    <a:lnTo>
                      <a:pt x="24" y="68"/>
                    </a:lnTo>
                    <a:lnTo>
                      <a:pt x="18" y="64"/>
                    </a:lnTo>
                    <a:lnTo>
                      <a:pt x="12" y="61"/>
                    </a:lnTo>
                    <a:lnTo>
                      <a:pt x="8" y="55"/>
                    </a:lnTo>
                    <a:lnTo>
                      <a:pt x="1" y="44"/>
                    </a:lnTo>
                    <a:lnTo>
                      <a:pt x="0" y="30"/>
                    </a:lnTo>
                    <a:lnTo>
                      <a:pt x="6" y="15"/>
                    </a:lnTo>
                    <a:lnTo>
                      <a:pt x="18" y="1"/>
                    </a:lnTo>
                    <a:lnTo>
                      <a:pt x="25" y="0"/>
                    </a:lnTo>
                    <a:lnTo>
                      <a:pt x="31" y="1"/>
                    </a:lnTo>
                    <a:lnTo>
                      <a:pt x="37" y="2"/>
                    </a:lnTo>
                    <a:lnTo>
                      <a:pt x="42" y="3"/>
                    </a:lnTo>
                    <a:lnTo>
                      <a:pt x="48" y="7"/>
                    </a:lnTo>
                    <a:lnTo>
                      <a:pt x="53" y="10"/>
                    </a:lnTo>
                    <a:lnTo>
                      <a:pt x="57" y="15"/>
                    </a:lnTo>
                    <a:lnTo>
                      <a:pt x="6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4" name="Freeform 45">
                <a:extLst>
                  <a:ext uri="{FF2B5EF4-FFF2-40B4-BE49-F238E27FC236}">
                    <a16:creationId xmlns:a16="http://schemas.microsoft.com/office/drawing/2014/main" id="{229823C1-8CA6-02E9-5734-73ADB2652F33}"/>
                  </a:ext>
                </a:extLst>
              </p:cNvPr>
              <p:cNvSpPr>
                <a:spLocks/>
              </p:cNvSpPr>
              <p:nvPr/>
            </p:nvSpPr>
            <p:spPr bwMode="auto">
              <a:xfrm>
                <a:off x="4083" y="3547"/>
                <a:ext cx="211" cy="182"/>
              </a:xfrm>
              <a:custGeom>
                <a:avLst/>
                <a:gdLst>
                  <a:gd name="T0" fmla="*/ 0 w 423"/>
                  <a:gd name="T1" fmla="*/ 1 h 363"/>
                  <a:gd name="T2" fmla="*/ 0 w 423"/>
                  <a:gd name="T3" fmla="*/ 1 h 363"/>
                  <a:gd name="T4" fmla="*/ 0 w 423"/>
                  <a:gd name="T5" fmla="*/ 1 h 363"/>
                  <a:gd name="T6" fmla="*/ 0 w 423"/>
                  <a:gd name="T7" fmla="*/ 1 h 363"/>
                  <a:gd name="T8" fmla="*/ 0 w 423"/>
                  <a:gd name="T9" fmla="*/ 1 h 363"/>
                  <a:gd name="T10" fmla="*/ 0 w 423"/>
                  <a:gd name="T11" fmla="*/ 1 h 363"/>
                  <a:gd name="T12" fmla="*/ 0 w 423"/>
                  <a:gd name="T13" fmla="*/ 1 h 363"/>
                  <a:gd name="T14" fmla="*/ 0 w 423"/>
                  <a:gd name="T15" fmla="*/ 1 h 363"/>
                  <a:gd name="T16" fmla="*/ 0 w 423"/>
                  <a:gd name="T17" fmla="*/ 1 h 363"/>
                  <a:gd name="T18" fmla="*/ 0 w 423"/>
                  <a:gd name="T19" fmla="*/ 1 h 363"/>
                  <a:gd name="T20" fmla="*/ 0 w 423"/>
                  <a:gd name="T21" fmla="*/ 1 h 363"/>
                  <a:gd name="T22" fmla="*/ 0 w 423"/>
                  <a:gd name="T23" fmla="*/ 1 h 363"/>
                  <a:gd name="T24" fmla="*/ 0 w 423"/>
                  <a:gd name="T25" fmla="*/ 1 h 363"/>
                  <a:gd name="T26" fmla="*/ 0 w 423"/>
                  <a:gd name="T27" fmla="*/ 1 h 363"/>
                  <a:gd name="T28" fmla="*/ 0 w 423"/>
                  <a:gd name="T29" fmla="*/ 1 h 363"/>
                  <a:gd name="T30" fmla="*/ 0 w 423"/>
                  <a:gd name="T31" fmla="*/ 1 h 363"/>
                  <a:gd name="T32" fmla="*/ 0 w 423"/>
                  <a:gd name="T33" fmla="*/ 1 h 363"/>
                  <a:gd name="T34" fmla="*/ 0 w 423"/>
                  <a:gd name="T35" fmla="*/ 0 h 363"/>
                  <a:gd name="T36" fmla="*/ 0 w 423"/>
                  <a:gd name="T37" fmla="*/ 1 h 363"/>
                  <a:gd name="T38" fmla="*/ 0 w 423"/>
                  <a:gd name="T39" fmla="*/ 1 h 363"/>
                  <a:gd name="T40" fmla="*/ 0 w 423"/>
                  <a:gd name="T41" fmla="*/ 1 h 363"/>
                  <a:gd name="T42" fmla="*/ 0 w 423"/>
                  <a:gd name="T43" fmla="*/ 1 h 363"/>
                  <a:gd name="T44" fmla="*/ 0 w 423"/>
                  <a:gd name="T45" fmla="*/ 1 h 363"/>
                  <a:gd name="T46" fmla="*/ 0 w 423"/>
                  <a:gd name="T47" fmla="*/ 1 h 363"/>
                  <a:gd name="T48" fmla="*/ 0 w 423"/>
                  <a:gd name="T49" fmla="*/ 1 h 363"/>
                  <a:gd name="T50" fmla="*/ 0 w 423"/>
                  <a:gd name="T51" fmla="*/ 1 h 363"/>
                  <a:gd name="T52" fmla="*/ 0 w 423"/>
                  <a:gd name="T53" fmla="*/ 1 h 363"/>
                  <a:gd name="T54" fmla="*/ 0 w 423"/>
                  <a:gd name="T55" fmla="*/ 1 h 363"/>
                  <a:gd name="T56" fmla="*/ 0 w 423"/>
                  <a:gd name="T57" fmla="*/ 1 h 363"/>
                  <a:gd name="T58" fmla="*/ 0 w 423"/>
                  <a:gd name="T59" fmla="*/ 1 h 363"/>
                  <a:gd name="T60" fmla="*/ 0 w 423"/>
                  <a:gd name="T61" fmla="*/ 1 h 363"/>
                  <a:gd name="T62" fmla="*/ 0 w 423"/>
                  <a:gd name="T63" fmla="*/ 1 h 363"/>
                  <a:gd name="T64" fmla="*/ 0 w 423"/>
                  <a:gd name="T65" fmla="*/ 1 h 363"/>
                  <a:gd name="T66" fmla="*/ 0 w 423"/>
                  <a:gd name="T67" fmla="*/ 1 h 363"/>
                  <a:gd name="T68" fmla="*/ 0 w 423"/>
                  <a:gd name="T69" fmla="*/ 1 h 363"/>
                  <a:gd name="T70" fmla="*/ 0 w 423"/>
                  <a:gd name="T71" fmla="*/ 1 h 363"/>
                  <a:gd name="T72" fmla="*/ 0 w 423"/>
                  <a:gd name="T73" fmla="*/ 1 h 363"/>
                  <a:gd name="T74" fmla="*/ 0 w 423"/>
                  <a:gd name="T75" fmla="*/ 1 h 363"/>
                  <a:gd name="T76" fmla="*/ 0 w 423"/>
                  <a:gd name="T77" fmla="*/ 1 h 363"/>
                  <a:gd name="T78" fmla="*/ 0 w 423"/>
                  <a:gd name="T79" fmla="*/ 1 h 363"/>
                  <a:gd name="T80" fmla="*/ 0 w 423"/>
                  <a:gd name="T81" fmla="*/ 1 h 363"/>
                  <a:gd name="T82" fmla="*/ 0 w 423"/>
                  <a:gd name="T83" fmla="*/ 1 h 3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3"/>
                  <a:gd name="T127" fmla="*/ 0 h 363"/>
                  <a:gd name="T128" fmla="*/ 423 w 423"/>
                  <a:gd name="T129" fmla="*/ 363 h 36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3" h="363">
                    <a:moveTo>
                      <a:pt x="56" y="330"/>
                    </a:moveTo>
                    <a:lnTo>
                      <a:pt x="58" y="320"/>
                    </a:lnTo>
                    <a:lnTo>
                      <a:pt x="62" y="292"/>
                    </a:lnTo>
                    <a:lnTo>
                      <a:pt x="69" y="252"/>
                    </a:lnTo>
                    <a:lnTo>
                      <a:pt x="76" y="207"/>
                    </a:lnTo>
                    <a:lnTo>
                      <a:pt x="83" y="162"/>
                    </a:lnTo>
                    <a:lnTo>
                      <a:pt x="89" y="122"/>
                    </a:lnTo>
                    <a:lnTo>
                      <a:pt x="92" y="93"/>
                    </a:lnTo>
                    <a:lnTo>
                      <a:pt x="92" y="82"/>
                    </a:lnTo>
                    <a:lnTo>
                      <a:pt x="80" y="91"/>
                    </a:lnTo>
                    <a:lnTo>
                      <a:pt x="71" y="103"/>
                    </a:lnTo>
                    <a:lnTo>
                      <a:pt x="65" y="117"/>
                    </a:lnTo>
                    <a:lnTo>
                      <a:pt x="59" y="131"/>
                    </a:lnTo>
                    <a:lnTo>
                      <a:pt x="41" y="234"/>
                    </a:lnTo>
                    <a:lnTo>
                      <a:pt x="35" y="224"/>
                    </a:lnTo>
                    <a:lnTo>
                      <a:pt x="27" y="215"/>
                    </a:lnTo>
                    <a:lnTo>
                      <a:pt x="18" y="205"/>
                    </a:lnTo>
                    <a:lnTo>
                      <a:pt x="12" y="194"/>
                    </a:lnTo>
                    <a:lnTo>
                      <a:pt x="6" y="184"/>
                    </a:lnTo>
                    <a:lnTo>
                      <a:pt x="2" y="174"/>
                    </a:lnTo>
                    <a:lnTo>
                      <a:pt x="0" y="162"/>
                    </a:lnTo>
                    <a:lnTo>
                      <a:pt x="1" y="150"/>
                    </a:lnTo>
                    <a:lnTo>
                      <a:pt x="13" y="135"/>
                    </a:lnTo>
                    <a:lnTo>
                      <a:pt x="25" y="121"/>
                    </a:lnTo>
                    <a:lnTo>
                      <a:pt x="38" y="106"/>
                    </a:lnTo>
                    <a:lnTo>
                      <a:pt x="50" y="92"/>
                    </a:lnTo>
                    <a:lnTo>
                      <a:pt x="62" y="78"/>
                    </a:lnTo>
                    <a:lnTo>
                      <a:pt x="76" y="64"/>
                    </a:lnTo>
                    <a:lnTo>
                      <a:pt x="89" y="53"/>
                    </a:lnTo>
                    <a:lnTo>
                      <a:pt x="103" y="40"/>
                    </a:lnTo>
                    <a:lnTo>
                      <a:pt x="118" y="30"/>
                    </a:lnTo>
                    <a:lnTo>
                      <a:pt x="132" y="21"/>
                    </a:lnTo>
                    <a:lnTo>
                      <a:pt x="147" y="14"/>
                    </a:lnTo>
                    <a:lnTo>
                      <a:pt x="165" y="7"/>
                    </a:lnTo>
                    <a:lnTo>
                      <a:pt x="182" y="2"/>
                    </a:lnTo>
                    <a:lnTo>
                      <a:pt x="199" y="0"/>
                    </a:lnTo>
                    <a:lnTo>
                      <a:pt x="219" y="0"/>
                    </a:lnTo>
                    <a:lnTo>
                      <a:pt x="238" y="1"/>
                    </a:lnTo>
                    <a:lnTo>
                      <a:pt x="266" y="7"/>
                    </a:lnTo>
                    <a:lnTo>
                      <a:pt x="291" y="18"/>
                    </a:lnTo>
                    <a:lnTo>
                      <a:pt x="315" y="33"/>
                    </a:lnTo>
                    <a:lnTo>
                      <a:pt x="336" y="50"/>
                    </a:lnTo>
                    <a:lnTo>
                      <a:pt x="357" y="71"/>
                    </a:lnTo>
                    <a:lnTo>
                      <a:pt x="378" y="91"/>
                    </a:lnTo>
                    <a:lnTo>
                      <a:pt x="400" y="110"/>
                    </a:lnTo>
                    <a:lnTo>
                      <a:pt x="422" y="128"/>
                    </a:lnTo>
                    <a:lnTo>
                      <a:pt x="423" y="133"/>
                    </a:lnTo>
                    <a:lnTo>
                      <a:pt x="421" y="138"/>
                    </a:lnTo>
                    <a:lnTo>
                      <a:pt x="418" y="143"/>
                    </a:lnTo>
                    <a:lnTo>
                      <a:pt x="415" y="147"/>
                    </a:lnTo>
                    <a:lnTo>
                      <a:pt x="415" y="166"/>
                    </a:lnTo>
                    <a:lnTo>
                      <a:pt x="411" y="184"/>
                    </a:lnTo>
                    <a:lnTo>
                      <a:pt x="407" y="203"/>
                    </a:lnTo>
                    <a:lnTo>
                      <a:pt x="400" y="219"/>
                    </a:lnTo>
                    <a:lnTo>
                      <a:pt x="393" y="236"/>
                    </a:lnTo>
                    <a:lnTo>
                      <a:pt x="385" y="253"/>
                    </a:lnTo>
                    <a:lnTo>
                      <a:pt x="378" y="269"/>
                    </a:lnTo>
                    <a:lnTo>
                      <a:pt x="371" y="287"/>
                    </a:lnTo>
                    <a:lnTo>
                      <a:pt x="361" y="283"/>
                    </a:lnTo>
                    <a:lnTo>
                      <a:pt x="354" y="279"/>
                    </a:lnTo>
                    <a:lnTo>
                      <a:pt x="350" y="272"/>
                    </a:lnTo>
                    <a:lnTo>
                      <a:pt x="350" y="262"/>
                    </a:lnTo>
                    <a:lnTo>
                      <a:pt x="364" y="245"/>
                    </a:lnTo>
                    <a:lnTo>
                      <a:pt x="371" y="227"/>
                    </a:lnTo>
                    <a:lnTo>
                      <a:pt x="372" y="208"/>
                    </a:lnTo>
                    <a:lnTo>
                      <a:pt x="369" y="189"/>
                    </a:lnTo>
                    <a:lnTo>
                      <a:pt x="362" y="170"/>
                    </a:lnTo>
                    <a:lnTo>
                      <a:pt x="355" y="153"/>
                    </a:lnTo>
                    <a:lnTo>
                      <a:pt x="347" y="135"/>
                    </a:lnTo>
                    <a:lnTo>
                      <a:pt x="340" y="118"/>
                    </a:lnTo>
                    <a:lnTo>
                      <a:pt x="333" y="118"/>
                    </a:lnTo>
                    <a:lnTo>
                      <a:pt x="331" y="123"/>
                    </a:lnTo>
                    <a:lnTo>
                      <a:pt x="329" y="131"/>
                    </a:lnTo>
                    <a:lnTo>
                      <a:pt x="327" y="137"/>
                    </a:lnTo>
                    <a:lnTo>
                      <a:pt x="354" y="218"/>
                    </a:lnTo>
                    <a:lnTo>
                      <a:pt x="342" y="234"/>
                    </a:lnTo>
                    <a:lnTo>
                      <a:pt x="336" y="251"/>
                    </a:lnTo>
                    <a:lnTo>
                      <a:pt x="334" y="269"/>
                    </a:lnTo>
                    <a:lnTo>
                      <a:pt x="334" y="288"/>
                    </a:lnTo>
                    <a:lnTo>
                      <a:pt x="335" y="306"/>
                    </a:lnTo>
                    <a:lnTo>
                      <a:pt x="336" y="326"/>
                    </a:lnTo>
                    <a:lnTo>
                      <a:pt x="338" y="344"/>
                    </a:lnTo>
                    <a:lnTo>
                      <a:pt x="338" y="363"/>
                    </a:lnTo>
                    <a:lnTo>
                      <a:pt x="56" y="3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5" name="Freeform 46">
                <a:extLst>
                  <a:ext uri="{FF2B5EF4-FFF2-40B4-BE49-F238E27FC236}">
                    <a16:creationId xmlns:a16="http://schemas.microsoft.com/office/drawing/2014/main" id="{52CEDB15-D795-FE4B-D432-F0234FEEF267}"/>
                  </a:ext>
                </a:extLst>
              </p:cNvPr>
              <p:cNvSpPr>
                <a:spLocks/>
              </p:cNvSpPr>
              <p:nvPr/>
            </p:nvSpPr>
            <p:spPr bwMode="auto">
              <a:xfrm>
                <a:off x="3918" y="3649"/>
                <a:ext cx="181" cy="351"/>
              </a:xfrm>
              <a:custGeom>
                <a:avLst/>
                <a:gdLst>
                  <a:gd name="T0" fmla="*/ 1 w 361"/>
                  <a:gd name="T1" fmla="*/ 1 h 700"/>
                  <a:gd name="T2" fmla="*/ 1 w 361"/>
                  <a:gd name="T3" fmla="*/ 1 h 700"/>
                  <a:gd name="T4" fmla="*/ 1 w 361"/>
                  <a:gd name="T5" fmla="*/ 1 h 700"/>
                  <a:gd name="T6" fmla="*/ 1 w 361"/>
                  <a:gd name="T7" fmla="*/ 1 h 700"/>
                  <a:gd name="T8" fmla="*/ 1 w 361"/>
                  <a:gd name="T9" fmla="*/ 1 h 700"/>
                  <a:gd name="T10" fmla="*/ 1 w 361"/>
                  <a:gd name="T11" fmla="*/ 1 h 700"/>
                  <a:gd name="T12" fmla="*/ 1 w 361"/>
                  <a:gd name="T13" fmla="*/ 1 h 700"/>
                  <a:gd name="T14" fmla="*/ 1 w 361"/>
                  <a:gd name="T15" fmla="*/ 1 h 700"/>
                  <a:gd name="T16" fmla="*/ 1 w 361"/>
                  <a:gd name="T17" fmla="*/ 1 h 700"/>
                  <a:gd name="T18" fmla="*/ 1 w 361"/>
                  <a:gd name="T19" fmla="*/ 1 h 700"/>
                  <a:gd name="T20" fmla="*/ 1 w 361"/>
                  <a:gd name="T21" fmla="*/ 1 h 700"/>
                  <a:gd name="T22" fmla="*/ 1 w 361"/>
                  <a:gd name="T23" fmla="*/ 1 h 700"/>
                  <a:gd name="T24" fmla="*/ 1 w 361"/>
                  <a:gd name="T25" fmla="*/ 2 h 700"/>
                  <a:gd name="T26" fmla="*/ 1 w 361"/>
                  <a:gd name="T27" fmla="*/ 2 h 700"/>
                  <a:gd name="T28" fmla="*/ 1 w 361"/>
                  <a:gd name="T29" fmla="*/ 2 h 700"/>
                  <a:gd name="T30" fmla="*/ 1 w 361"/>
                  <a:gd name="T31" fmla="*/ 2 h 700"/>
                  <a:gd name="T32" fmla="*/ 1 w 361"/>
                  <a:gd name="T33" fmla="*/ 2 h 700"/>
                  <a:gd name="T34" fmla="*/ 1 w 361"/>
                  <a:gd name="T35" fmla="*/ 2 h 700"/>
                  <a:gd name="T36" fmla="*/ 1 w 361"/>
                  <a:gd name="T37" fmla="*/ 2 h 700"/>
                  <a:gd name="T38" fmla="*/ 1 w 361"/>
                  <a:gd name="T39" fmla="*/ 2 h 700"/>
                  <a:gd name="T40" fmla="*/ 1 w 361"/>
                  <a:gd name="T41" fmla="*/ 2 h 700"/>
                  <a:gd name="T42" fmla="*/ 1 w 361"/>
                  <a:gd name="T43" fmla="*/ 1 h 700"/>
                  <a:gd name="T44" fmla="*/ 1 w 361"/>
                  <a:gd name="T45" fmla="*/ 1 h 700"/>
                  <a:gd name="T46" fmla="*/ 1 w 361"/>
                  <a:gd name="T47" fmla="*/ 1 h 700"/>
                  <a:gd name="T48" fmla="*/ 0 w 361"/>
                  <a:gd name="T49" fmla="*/ 1 h 700"/>
                  <a:gd name="T50" fmla="*/ 1 w 361"/>
                  <a:gd name="T51" fmla="*/ 1 h 700"/>
                  <a:gd name="T52" fmla="*/ 1 w 361"/>
                  <a:gd name="T53" fmla="*/ 1 h 700"/>
                  <a:gd name="T54" fmla="*/ 1 w 361"/>
                  <a:gd name="T55" fmla="*/ 1 h 700"/>
                  <a:gd name="T56" fmla="*/ 1 w 361"/>
                  <a:gd name="T57" fmla="*/ 1 h 700"/>
                  <a:gd name="T58" fmla="*/ 1 w 361"/>
                  <a:gd name="T59" fmla="*/ 1 h 700"/>
                  <a:gd name="T60" fmla="*/ 1 w 361"/>
                  <a:gd name="T61" fmla="*/ 1 h 700"/>
                  <a:gd name="T62" fmla="*/ 1 w 361"/>
                  <a:gd name="T63" fmla="*/ 1 h 700"/>
                  <a:gd name="T64" fmla="*/ 1 w 361"/>
                  <a:gd name="T65" fmla="*/ 1 h 700"/>
                  <a:gd name="T66" fmla="*/ 1 w 361"/>
                  <a:gd name="T67" fmla="*/ 1 h 700"/>
                  <a:gd name="T68" fmla="*/ 1 w 361"/>
                  <a:gd name="T69" fmla="*/ 1 h 700"/>
                  <a:gd name="T70" fmla="*/ 1 w 361"/>
                  <a:gd name="T71" fmla="*/ 1 h 700"/>
                  <a:gd name="T72" fmla="*/ 1 w 361"/>
                  <a:gd name="T73" fmla="*/ 1 h 700"/>
                  <a:gd name="T74" fmla="*/ 1 w 361"/>
                  <a:gd name="T75" fmla="*/ 1 h 700"/>
                  <a:gd name="T76" fmla="*/ 1 w 361"/>
                  <a:gd name="T77" fmla="*/ 1 h 700"/>
                  <a:gd name="T78" fmla="*/ 1 w 361"/>
                  <a:gd name="T79" fmla="*/ 1 h 700"/>
                  <a:gd name="T80" fmla="*/ 1 w 361"/>
                  <a:gd name="T81" fmla="*/ 0 h 700"/>
                  <a:gd name="T82" fmla="*/ 1 w 361"/>
                  <a:gd name="T83" fmla="*/ 1 h 700"/>
                  <a:gd name="T84" fmla="*/ 1 w 361"/>
                  <a:gd name="T85" fmla="*/ 1 h 700"/>
                  <a:gd name="T86" fmla="*/ 1 w 361"/>
                  <a:gd name="T87" fmla="*/ 1 h 700"/>
                  <a:gd name="T88" fmla="*/ 1 w 361"/>
                  <a:gd name="T89" fmla="*/ 1 h 700"/>
                  <a:gd name="T90" fmla="*/ 1 w 361"/>
                  <a:gd name="T91" fmla="*/ 1 h 700"/>
                  <a:gd name="T92" fmla="*/ 1 w 361"/>
                  <a:gd name="T93" fmla="*/ 1 h 700"/>
                  <a:gd name="T94" fmla="*/ 1 w 361"/>
                  <a:gd name="T95" fmla="*/ 1 h 700"/>
                  <a:gd name="T96" fmla="*/ 1 w 361"/>
                  <a:gd name="T97" fmla="*/ 1 h 7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1"/>
                  <a:gd name="T148" fmla="*/ 0 h 700"/>
                  <a:gd name="T149" fmla="*/ 361 w 361"/>
                  <a:gd name="T150" fmla="*/ 700 h 70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1" h="700">
                    <a:moveTo>
                      <a:pt x="356" y="106"/>
                    </a:moveTo>
                    <a:lnTo>
                      <a:pt x="326" y="138"/>
                    </a:lnTo>
                    <a:lnTo>
                      <a:pt x="297" y="171"/>
                    </a:lnTo>
                    <a:lnTo>
                      <a:pt x="269" y="205"/>
                    </a:lnTo>
                    <a:lnTo>
                      <a:pt x="243" y="239"/>
                    </a:lnTo>
                    <a:lnTo>
                      <a:pt x="219" y="274"/>
                    </a:lnTo>
                    <a:lnTo>
                      <a:pt x="197" y="310"/>
                    </a:lnTo>
                    <a:lnTo>
                      <a:pt x="175" y="346"/>
                    </a:lnTo>
                    <a:lnTo>
                      <a:pt x="155" y="383"/>
                    </a:lnTo>
                    <a:lnTo>
                      <a:pt x="137" y="421"/>
                    </a:lnTo>
                    <a:lnTo>
                      <a:pt x="121" y="459"/>
                    </a:lnTo>
                    <a:lnTo>
                      <a:pt x="106" y="499"/>
                    </a:lnTo>
                    <a:lnTo>
                      <a:pt x="93" y="538"/>
                    </a:lnTo>
                    <a:lnTo>
                      <a:pt x="81" y="578"/>
                    </a:lnTo>
                    <a:lnTo>
                      <a:pt x="71" y="618"/>
                    </a:lnTo>
                    <a:lnTo>
                      <a:pt x="63" y="659"/>
                    </a:lnTo>
                    <a:lnTo>
                      <a:pt x="56" y="700"/>
                    </a:lnTo>
                    <a:lnTo>
                      <a:pt x="48" y="655"/>
                    </a:lnTo>
                    <a:lnTo>
                      <a:pt x="39" y="610"/>
                    </a:lnTo>
                    <a:lnTo>
                      <a:pt x="31" y="564"/>
                    </a:lnTo>
                    <a:lnTo>
                      <a:pt x="23" y="519"/>
                    </a:lnTo>
                    <a:lnTo>
                      <a:pt x="16" y="473"/>
                    </a:lnTo>
                    <a:lnTo>
                      <a:pt x="10" y="427"/>
                    </a:lnTo>
                    <a:lnTo>
                      <a:pt x="4" y="380"/>
                    </a:lnTo>
                    <a:lnTo>
                      <a:pt x="0" y="333"/>
                    </a:lnTo>
                    <a:lnTo>
                      <a:pt x="12" y="307"/>
                    </a:lnTo>
                    <a:lnTo>
                      <a:pt x="26" y="282"/>
                    </a:lnTo>
                    <a:lnTo>
                      <a:pt x="41" y="258"/>
                    </a:lnTo>
                    <a:lnTo>
                      <a:pt x="58" y="235"/>
                    </a:lnTo>
                    <a:lnTo>
                      <a:pt x="76" y="212"/>
                    </a:lnTo>
                    <a:lnTo>
                      <a:pt x="94" y="190"/>
                    </a:lnTo>
                    <a:lnTo>
                      <a:pt x="114" y="168"/>
                    </a:lnTo>
                    <a:lnTo>
                      <a:pt x="133" y="147"/>
                    </a:lnTo>
                    <a:lnTo>
                      <a:pt x="154" y="126"/>
                    </a:lnTo>
                    <a:lnTo>
                      <a:pt x="176" y="107"/>
                    </a:lnTo>
                    <a:lnTo>
                      <a:pt x="197" y="87"/>
                    </a:lnTo>
                    <a:lnTo>
                      <a:pt x="219" y="69"/>
                    </a:lnTo>
                    <a:lnTo>
                      <a:pt x="242" y="50"/>
                    </a:lnTo>
                    <a:lnTo>
                      <a:pt x="263" y="33"/>
                    </a:lnTo>
                    <a:lnTo>
                      <a:pt x="285" y="16"/>
                    </a:lnTo>
                    <a:lnTo>
                      <a:pt x="307" y="0"/>
                    </a:lnTo>
                    <a:lnTo>
                      <a:pt x="316" y="11"/>
                    </a:lnTo>
                    <a:lnTo>
                      <a:pt x="327" y="23"/>
                    </a:lnTo>
                    <a:lnTo>
                      <a:pt x="337" y="35"/>
                    </a:lnTo>
                    <a:lnTo>
                      <a:pt x="348" y="47"/>
                    </a:lnTo>
                    <a:lnTo>
                      <a:pt x="356" y="61"/>
                    </a:lnTo>
                    <a:lnTo>
                      <a:pt x="360" y="75"/>
                    </a:lnTo>
                    <a:lnTo>
                      <a:pt x="361" y="90"/>
                    </a:lnTo>
                    <a:lnTo>
                      <a:pt x="356" y="106"/>
                    </a:lnTo>
                    <a:close/>
                  </a:path>
                </a:pathLst>
              </a:custGeom>
              <a:solidFill>
                <a:srgbClr val="A5B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6" name="Freeform 47">
                <a:extLst>
                  <a:ext uri="{FF2B5EF4-FFF2-40B4-BE49-F238E27FC236}">
                    <a16:creationId xmlns:a16="http://schemas.microsoft.com/office/drawing/2014/main" id="{E9B100C5-D113-3268-DB9C-8A6CCD7F33F8}"/>
                  </a:ext>
                </a:extLst>
              </p:cNvPr>
              <p:cNvSpPr>
                <a:spLocks/>
              </p:cNvSpPr>
              <p:nvPr/>
            </p:nvSpPr>
            <p:spPr bwMode="auto">
              <a:xfrm>
                <a:off x="4275" y="3644"/>
                <a:ext cx="96" cy="381"/>
              </a:xfrm>
              <a:custGeom>
                <a:avLst/>
                <a:gdLst>
                  <a:gd name="T0" fmla="*/ 1 w 191"/>
                  <a:gd name="T1" fmla="*/ 0 h 763"/>
                  <a:gd name="T2" fmla="*/ 1 w 191"/>
                  <a:gd name="T3" fmla="*/ 1 h 763"/>
                  <a:gd name="T4" fmla="*/ 1 w 191"/>
                  <a:gd name="T5" fmla="*/ 0 h 763"/>
                  <a:gd name="T6" fmla="*/ 1 w 191"/>
                  <a:gd name="T7" fmla="*/ 0 h 763"/>
                  <a:gd name="T8" fmla="*/ 1 w 191"/>
                  <a:gd name="T9" fmla="*/ 0 h 763"/>
                  <a:gd name="T10" fmla="*/ 1 w 191"/>
                  <a:gd name="T11" fmla="*/ 0 h 763"/>
                  <a:gd name="T12" fmla="*/ 1 w 191"/>
                  <a:gd name="T13" fmla="*/ 0 h 763"/>
                  <a:gd name="T14" fmla="*/ 1 w 191"/>
                  <a:gd name="T15" fmla="*/ 0 h 763"/>
                  <a:gd name="T16" fmla="*/ 1 w 191"/>
                  <a:gd name="T17" fmla="*/ 0 h 763"/>
                  <a:gd name="T18" fmla="*/ 1 w 191"/>
                  <a:gd name="T19" fmla="*/ 0 h 763"/>
                  <a:gd name="T20" fmla="*/ 0 w 191"/>
                  <a:gd name="T21" fmla="*/ 0 h 763"/>
                  <a:gd name="T22" fmla="*/ 1 w 191"/>
                  <a:gd name="T23" fmla="*/ 0 h 763"/>
                  <a:gd name="T24" fmla="*/ 1 w 191"/>
                  <a:gd name="T25" fmla="*/ 0 h 763"/>
                  <a:gd name="T26" fmla="*/ 1 w 191"/>
                  <a:gd name="T27" fmla="*/ 0 h 763"/>
                  <a:gd name="T28" fmla="*/ 1 w 191"/>
                  <a:gd name="T29" fmla="*/ 0 h 763"/>
                  <a:gd name="T30" fmla="*/ 1 w 191"/>
                  <a:gd name="T31" fmla="*/ 0 h 763"/>
                  <a:gd name="T32" fmla="*/ 1 w 191"/>
                  <a:gd name="T33" fmla="*/ 0 h 763"/>
                  <a:gd name="T34" fmla="*/ 1 w 191"/>
                  <a:gd name="T35" fmla="*/ 0 h 763"/>
                  <a:gd name="T36" fmla="*/ 1 w 191"/>
                  <a:gd name="T37" fmla="*/ 0 h 763"/>
                  <a:gd name="T38" fmla="*/ 1 w 191"/>
                  <a:gd name="T39" fmla="*/ 0 h 763"/>
                  <a:gd name="T40" fmla="*/ 1 w 191"/>
                  <a:gd name="T41" fmla="*/ 0 h 763"/>
                  <a:gd name="T42" fmla="*/ 1 w 191"/>
                  <a:gd name="T43" fmla="*/ 0 h 763"/>
                  <a:gd name="T44" fmla="*/ 1 w 191"/>
                  <a:gd name="T45" fmla="*/ 0 h 763"/>
                  <a:gd name="T46" fmla="*/ 1 w 191"/>
                  <a:gd name="T47" fmla="*/ 0 h 7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1"/>
                  <a:gd name="T73" fmla="*/ 0 h 763"/>
                  <a:gd name="T74" fmla="*/ 191 w 191"/>
                  <a:gd name="T75" fmla="*/ 763 h 76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1" h="763">
                    <a:moveTo>
                      <a:pt x="191" y="279"/>
                    </a:moveTo>
                    <a:lnTo>
                      <a:pt x="77" y="763"/>
                    </a:lnTo>
                    <a:lnTo>
                      <a:pt x="41" y="338"/>
                    </a:lnTo>
                    <a:lnTo>
                      <a:pt x="38" y="317"/>
                    </a:lnTo>
                    <a:lnTo>
                      <a:pt x="33" y="296"/>
                    </a:lnTo>
                    <a:lnTo>
                      <a:pt x="29" y="277"/>
                    </a:lnTo>
                    <a:lnTo>
                      <a:pt x="24" y="256"/>
                    </a:lnTo>
                    <a:lnTo>
                      <a:pt x="18" y="236"/>
                    </a:lnTo>
                    <a:lnTo>
                      <a:pt x="12" y="217"/>
                    </a:lnTo>
                    <a:lnTo>
                      <a:pt x="7" y="198"/>
                    </a:lnTo>
                    <a:lnTo>
                      <a:pt x="0" y="179"/>
                    </a:lnTo>
                    <a:lnTo>
                      <a:pt x="10" y="163"/>
                    </a:lnTo>
                    <a:lnTo>
                      <a:pt x="14" y="143"/>
                    </a:lnTo>
                    <a:lnTo>
                      <a:pt x="12" y="122"/>
                    </a:lnTo>
                    <a:lnTo>
                      <a:pt x="11" y="104"/>
                    </a:lnTo>
                    <a:lnTo>
                      <a:pt x="50" y="0"/>
                    </a:lnTo>
                    <a:lnTo>
                      <a:pt x="77" y="30"/>
                    </a:lnTo>
                    <a:lnTo>
                      <a:pt x="100" y="61"/>
                    </a:lnTo>
                    <a:lnTo>
                      <a:pt x="121" y="95"/>
                    </a:lnTo>
                    <a:lnTo>
                      <a:pt x="140" y="129"/>
                    </a:lnTo>
                    <a:lnTo>
                      <a:pt x="156" y="164"/>
                    </a:lnTo>
                    <a:lnTo>
                      <a:pt x="170" y="202"/>
                    </a:lnTo>
                    <a:lnTo>
                      <a:pt x="182" y="240"/>
                    </a:lnTo>
                    <a:lnTo>
                      <a:pt x="191" y="279"/>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7" name="Freeform 48">
                <a:extLst>
                  <a:ext uri="{FF2B5EF4-FFF2-40B4-BE49-F238E27FC236}">
                    <a16:creationId xmlns:a16="http://schemas.microsoft.com/office/drawing/2014/main" id="{E64CD2BA-D0C2-6FAF-79E1-1591D500C90F}"/>
                  </a:ext>
                </a:extLst>
              </p:cNvPr>
              <p:cNvSpPr>
                <a:spLocks/>
              </p:cNvSpPr>
              <p:nvPr/>
            </p:nvSpPr>
            <p:spPr bwMode="auto">
              <a:xfrm>
                <a:off x="4262" y="3703"/>
                <a:ext cx="8" cy="28"/>
              </a:xfrm>
              <a:custGeom>
                <a:avLst/>
                <a:gdLst>
                  <a:gd name="T0" fmla="*/ 0 w 18"/>
                  <a:gd name="T1" fmla="*/ 1 h 56"/>
                  <a:gd name="T2" fmla="*/ 0 w 18"/>
                  <a:gd name="T3" fmla="*/ 1 h 56"/>
                  <a:gd name="T4" fmla="*/ 0 w 18"/>
                  <a:gd name="T5" fmla="*/ 1 h 56"/>
                  <a:gd name="T6" fmla="*/ 0 w 18"/>
                  <a:gd name="T7" fmla="*/ 1 h 56"/>
                  <a:gd name="T8" fmla="*/ 0 w 18"/>
                  <a:gd name="T9" fmla="*/ 1 h 56"/>
                  <a:gd name="T10" fmla="*/ 0 w 18"/>
                  <a:gd name="T11" fmla="*/ 0 h 56"/>
                  <a:gd name="T12" fmla="*/ 0 w 18"/>
                  <a:gd name="T13" fmla="*/ 1 h 56"/>
                  <a:gd name="T14" fmla="*/ 0 w 18"/>
                  <a:gd name="T15" fmla="*/ 1 h 56"/>
                  <a:gd name="T16" fmla="*/ 0 w 18"/>
                  <a:gd name="T17" fmla="*/ 1 h 56"/>
                  <a:gd name="T18" fmla="*/ 0 w 18"/>
                  <a:gd name="T19" fmla="*/ 1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56"/>
                  <a:gd name="T32" fmla="*/ 18 w 18"/>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56">
                    <a:moveTo>
                      <a:pt x="15" y="4"/>
                    </a:moveTo>
                    <a:lnTo>
                      <a:pt x="18" y="19"/>
                    </a:lnTo>
                    <a:lnTo>
                      <a:pt x="16" y="32"/>
                    </a:lnTo>
                    <a:lnTo>
                      <a:pt x="11" y="45"/>
                    </a:lnTo>
                    <a:lnTo>
                      <a:pt x="3" y="56"/>
                    </a:lnTo>
                    <a:lnTo>
                      <a:pt x="0" y="0"/>
                    </a:lnTo>
                    <a:lnTo>
                      <a:pt x="4" y="2"/>
                    </a:lnTo>
                    <a:lnTo>
                      <a:pt x="8" y="4"/>
                    </a:lnTo>
                    <a:lnTo>
                      <a:pt x="12" y="6"/>
                    </a:lnTo>
                    <a:lnTo>
                      <a:pt x="1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8" name="Freeform 49">
                <a:extLst>
                  <a:ext uri="{FF2B5EF4-FFF2-40B4-BE49-F238E27FC236}">
                    <a16:creationId xmlns:a16="http://schemas.microsoft.com/office/drawing/2014/main" id="{26AFAC7D-ED63-2B5A-EEB4-2CF711C9E3B4}"/>
                  </a:ext>
                </a:extLst>
              </p:cNvPr>
              <p:cNvSpPr>
                <a:spLocks/>
              </p:cNvSpPr>
              <p:nvPr/>
            </p:nvSpPr>
            <p:spPr bwMode="auto">
              <a:xfrm>
                <a:off x="3955" y="3721"/>
                <a:ext cx="349" cy="342"/>
              </a:xfrm>
              <a:custGeom>
                <a:avLst/>
                <a:gdLst>
                  <a:gd name="T0" fmla="*/ 0 w 699"/>
                  <a:gd name="T1" fmla="*/ 0 h 685"/>
                  <a:gd name="T2" fmla="*/ 0 w 699"/>
                  <a:gd name="T3" fmla="*/ 0 h 685"/>
                  <a:gd name="T4" fmla="*/ 0 w 699"/>
                  <a:gd name="T5" fmla="*/ 0 h 685"/>
                  <a:gd name="T6" fmla="*/ 0 w 699"/>
                  <a:gd name="T7" fmla="*/ 0 h 685"/>
                  <a:gd name="T8" fmla="*/ 0 w 699"/>
                  <a:gd name="T9" fmla="*/ 0 h 685"/>
                  <a:gd name="T10" fmla="*/ 0 w 699"/>
                  <a:gd name="T11" fmla="*/ 0 h 685"/>
                  <a:gd name="T12" fmla="*/ 0 w 699"/>
                  <a:gd name="T13" fmla="*/ 0 h 685"/>
                  <a:gd name="T14" fmla="*/ 0 w 699"/>
                  <a:gd name="T15" fmla="*/ 0 h 685"/>
                  <a:gd name="T16" fmla="*/ 0 w 699"/>
                  <a:gd name="T17" fmla="*/ 0 h 685"/>
                  <a:gd name="T18" fmla="*/ 0 w 699"/>
                  <a:gd name="T19" fmla="*/ 0 h 685"/>
                  <a:gd name="T20" fmla="*/ 0 w 699"/>
                  <a:gd name="T21" fmla="*/ 0 h 685"/>
                  <a:gd name="T22" fmla="*/ 0 w 699"/>
                  <a:gd name="T23" fmla="*/ 0 h 685"/>
                  <a:gd name="T24" fmla="*/ 0 w 699"/>
                  <a:gd name="T25" fmla="*/ 0 h 685"/>
                  <a:gd name="T26" fmla="*/ 0 w 699"/>
                  <a:gd name="T27" fmla="*/ 0 h 685"/>
                  <a:gd name="T28" fmla="*/ 0 w 699"/>
                  <a:gd name="T29" fmla="*/ 0 h 685"/>
                  <a:gd name="T30" fmla="*/ 0 w 699"/>
                  <a:gd name="T31" fmla="*/ 0 h 685"/>
                  <a:gd name="T32" fmla="*/ 1 w 699"/>
                  <a:gd name="T33" fmla="*/ 0 h 685"/>
                  <a:gd name="T34" fmla="*/ 1 w 699"/>
                  <a:gd name="T35" fmla="*/ 0 h 685"/>
                  <a:gd name="T36" fmla="*/ 1 w 699"/>
                  <a:gd name="T37" fmla="*/ 0 h 685"/>
                  <a:gd name="T38" fmla="*/ 1 w 699"/>
                  <a:gd name="T39" fmla="*/ 0 h 685"/>
                  <a:gd name="T40" fmla="*/ 1 w 699"/>
                  <a:gd name="T41" fmla="*/ 0 h 685"/>
                  <a:gd name="T42" fmla="*/ 1 w 699"/>
                  <a:gd name="T43" fmla="*/ 0 h 685"/>
                  <a:gd name="T44" fmla="*/ 1 w 699"/>
                  <a:gd name="T45" fmla="*/ 0 h 685"/>
                  <a:gd name="T46" fmla="*/ 1 w 699"/>
                  <a:gd name="T47" fmla="*/ 0 h 685"/>
                  <a:gd name="T48" fmla="*/ 1 w 699"/>
                  <a:gd name="T49" fmla="*/ 0 h 685"/>
                  <a:gd name="T50" fmla="*/ 1 w 699"/>
                  <a:gd name="T51" fmla="*/ 0 h 685"/>
                  <a:gd name="T52" fmla="*/ 1 w 699"/>
                  <a:gd name="T53" fmla="*/ 0 h 685"/>
                  <a:gd name="T54" fmla="*/ 1 w 699"/>
                  <a:gd name="T55" fmla="*/ 0 h 685"/>
                  <a:gd name="T56" fmla="*/ 1 w 699"/>
                  <a:gd name="T57" fmla="*/ 0 h 685"/>
                  <a:gd name="T58" fmla="*/ 1 w 699"/>
                  <a:gd name="T59" fmla="*/ 0 h 685"/>
                  <a:gd name="T60" fmla="*/ 1 w 699"/>
                  <a:gd name="T61" fmla="*/ 1 h 685"/>
                  <a:gd name="T62" fmla="*/ 1 w 699"/>
                  <a:gd name="T63" fmla="*/ 1 h 685"/>
                  <a:gd name="T64" fmla="*/ 1 w 699"/>
                  <a:gd name="T65" fmla="*/ 1 h 685"/>
                  <a:gd name="T66" fmla="*/ 1 w 699"/>
                  <a:gd name="T67" fmla="*/ 1 h 685"/>
                  <a:gd name="T68" fmla="*/ 1 w 699"/>
                  <a:gd name="T69" fmla="*/ 1 h 685"/>
                  <a:gd name="T70" fmla="*/ 1 w 699"/>
                  <a:gd name="T71" fmla="*/ 1 h 685"/>
                  <a:gd name="T72" fmla="*/ 1 w 699"/>
                  <a:gd name="T73" fmla="*/ 1 h 685"/>
                  <a:gd name="T74" fmla="*/ 0 w 699"/>
                  <a:gd name="T75" fmla="*/ 1 h 685"/>
                  <a:gd name="T76" fmla="*/ 0 w 699"/>
                  <a:gd name="T77" fmla="*/ 1 h 685"/>
                  <a:gd name="T78" fmla="*/ 0 w 699"/>
                  <a:gd name="T79" fmla="*/ 1 h 685"/>
                  <a:gd name="T80" fmla="*/ 0 w 699"/>
                  <a:gd name="T81" fmla="*/ 1 h 685"/>
                  <a:gd name="T82" fmla="*/ 0 w 699"/>
                  <a:gd name="T83" fmla="*/ 1 h 685"/>
                  <a:gd name="T84" fmla="*/ 0 w 699"/>
                  <a:gd name="T85" fmla="*/ 1 h 685"/>
                  <a:gd name="T86" fmla="*/ 0 w 699"/>
                  <a:gd name="T87" fmla="*/ 1 h 685"/>
                  <a:gd name="T88" fmla="*/ 0 w 699"/>
                  <a:gd name="T89" fmla="*/ 1 h 685"/>
                  <a:gd name="T90" fmla="*/ 0 w 699"/>
                  <a:gd name="T91" fmla="*/ 1 h 685"/>
                  <a:gd name="T92" fmla="*/ 0 w 699"/>
                  <a:gd name="T93" fmla="*/ 1 h 685"/>
                  <a:gd name="T94" fmla="*/ 0 w 699"/>
                  <a:gd name="T95" fmla="*/ 1 h 685"/>
                  <a:gd name="T96" fmla="*/ 0 w 699"/>
                  <a:gd name="T97" fmla="*/ 1 h 685"/>
                  <a:gd name="T98" fmla="*/ 0 w 699"/>
                  <a:gd name="T99" fmla="*/ 0 h 685"/>
                  <a:gd name="T100" fmla="*/ 0 w 699"/>
                  <a:gd name="T101" fmla="*/ 0 h 685"/>
                  <a:gd name="T102" fmla="*/ 0 w 699"/>
                  <a:gd name="T103" fmla="*/ 0 h 685"/>
                  <a:gd name="T104" fmla="*/ 0 w 699"/>
                  <a:gd name="T105" fmla="*/ 0 h 685"/>
                  <a:gd name="T106" fmla="*/ 0 w 699"/>
                  <a:gd name="T107" fmla="*/ 0 h 685"/>
                  <a:gd name="T108" fmla="*/ 0 w 699"/>
                  <a:gd name="T109" fmla="*/ 0 h 685"/>
                  <a:gd name="T110" fmla="*/ 0 w 699"/>
                  <a:gd name="T111" fmla="*/ 0 h 6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99"/>
                  <a:gd name="T169" fmla="*/ 0 h 685"/>
                  <a:gd name="T170" fmla="*/ 699 w 699"/>
                  <a:gd name="T171" fmla="*/ 685 h 68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99" h="685">
                    <a:moveTo>
                      <a:pt x="320" y="39"/>
                    </a:moveTo>
                    <a:lnTo>
                      <a:pt x="340" y="65"/>
                    </a:lnTo>
                    <a:lnTo>
                      <a:pt x="348" y="92"/>
                    </a:lnTo>
                    <a:lnTo>
                      <a:pt x="347" y="119"/>
                    </a:lnTo>
                    <a:lnTo>
                      <a:pt x="339" y="147"/>
                    </a:lnTo>
                    <a:lnTo>
                      <a:pt x="329" y="177"/>
                    </a:lnTo>
                    <a:lnTo>
                      <a:pt x="317" y="207"/>
                    </a:lnTo>
                    <a:lnTo>
                      <a:pt x="311" y="239"/>
                    </a:lnTo>
                    <a:lnTo>
                      <a:pt x="311" y="273"/>
                    </a:lnTo>
                    <a:lnTo>
                      <a:pt x="318" y="293"/>
                    </a:lnTo>
                    <a:lnTo>
                      <a:pt x="324" y="316"/>
                    </a:lnTo>
                    <a:lnTo>
                      <a:pt x="331" y="337"/>
                    </a:lnTo>
                    <a:lnTo>
                      <a:pt x="345" y="353"/>
                    </a:lnTo>
                    <a:lnTo>
                      <a:pt x="358" y="350"/>
                    </a:lnTo>
                    <a:lnTo>
                      <a:pt x="367" y="339"/>
                    </a:lnTo>
                    <a:lnTo>
                      <a:pt x="373" y="328"/>
                    </a:lnTo>
                    <a:lnTo>
                      <a:pt x="377" y="316"/>
                    </a:lnTo>
                    <a:lnTo>
                      <a:pt x="379" y="303"/>
                    </a:lnTo>
                    <a:lnTo>
                      <a:pt x="381" y="289"/>
                    </a:lnTo>
                    <a:lnTo>
                      <a:pt x="379" y="274"/>
                    </a:lnTo>
                    <a:lnTo>
                      <a:pt x="375" y="261"/>
                    </a:lnTo>
                    <a:lnTo>
                      <a:pt x="445" y="162"/>
                    </a:lnTo>
                    <a:lnTo>
                      <a:pt x="455" y="175"/>
                    </a:lnTo>
                    <a:lnTo>
                      <a:pt x="465" y="188"/>
                    </a:lnTo>
                    <a:lnTo>
                      <a:pt x="470" y="202"/>
                    </a:lnTo>
                    <a:lnTo>
                      <a:pt x="476" y="217"/>
                    </a:lnTo>
                    <a:lnTo>
                      <a:pt x="481" y="233"/>
                    </a:lnTo>
                    <a:lnTo>
                      <a:pt x="485" y="248"/>
                    </a:lnTo>
                    <a:lnTo>
                      <a:pt x="490" y="265"/>
                    </a:lnTo>
                    <a:lnTo>
                      <a:pt x="495" y="279"/>
                    </a:lnTo>
                    <a:lnTo>
                      <a:pt x="496" y="292"/>
                    </a:lnTo>
                    <a:lnTo>
                      <a:pt x="499" y="304"/>
                    </a:lnTo>
                    <a:lnTo>
                      <a:pt x="506" y="313"/>
                    </a:lnTo>
                    <a:lnTo>
                      <a:pt x="517" y="319"/>
                    </a:lnTo>
                    <a:lnTo>
                      <a:pt x="527" y="320"/>
                    </a:lnTo>
                    <a:lnTo>
                      <a:pt x="535" y="319"/>
                    </a:lnTo>
                    <a:lnTo>
                      <a:pt x="543" y="318"/>
                    </a:lnTo>
                    <a:lnTo>
                      <a:pt x="549" y="315"/>
                    </a:lnTo>
                    <a:lnTo>
                      <a:pt x="553" y="313"/>
                    </a:lnTo>
                    <a:lnTo>
                      <a:pt x="557" y="311"/>
                    </a:lnTo>
                    <a:lnTo>
                      <a:pt x="560" y="309"/>
                    </a:lnTo>
                    <a:lnTo>
                      <a:pt x="563" y="308"/>
                    </a:lnTo>
                    <a:lnTo>
                      <a:pt x="575" y="290"/>
                    </a:lnTo>
                    <a:lnTo>
                      <a:pt x="583" y="270"/>
                    </a:lnTo>
                    <a:lnTo>
                      <a:pt x="589" y="250"/>
                    </a:lnTo>
                    <a:lnTo>
                      <a:pt x="590" y="229"/>
                    </a:lnTo>
                    <a:lnTo>
                      <a:pt x="586" y="228"/>
                    </a:lnTo>
                    <a:lnTo>
                      <a:pt x="580" y="231"/>
                    </a:lnTo>
                    <a:lnTo>
                      <a:pt x="573" y="236"/>
                    </a:lnTo>
                    <a:lnTo>
                      <a:pt x="565" y="239"/>
                    </a:lnTo>
                    <a:lnTo>
                      <a:pt x="570" y="217"/>
                    </a:lnTo>
                    <a:lnTo>
                      <a:pt x="578" y="190"/>
                    </a:lnTo>
                    <a:lnTo>
                      <a:pt x="587" y="161"/>
                    </a:lnTo>
                    <a:lnTo>
                      <a:pt x="597" y="134"/>
                    </a:lnTo>
                    <a:lnTo>
                      <a:pt x="591" y="46"/>
                    </a:lnTo>
                    <a:lnTo>
                      <a:pt x="599" y="50"/>
                    </a:lnTo>
                    <a:lnTo>
                      <a:pt x="609" y="53"/>
                    </a:lnTo>
                    <a:lnTo>
                      <a:pt x="617" y="53"/>
                    </a:lnTo>
                    <a:lnTo>
                      <a:pt x="625" y="49"/>
                    </a:lnTo>
                    <a:lnTo>
                      <a:pt x="655" y="187"/>
                    </a:lnTo>
                    <a:lnTo>
                      <a:pt x="682" y="489"/>
                    </a:lnTo>
                    <a:lnTo>
                      <a:pt x="699" y="685"/>
                    </a:lnTo>
                    <a:lnTo>
                      <a:pt x="686" y="680"/>
                    </a:lnTo>
                    <a:lnTo>
                      <a:pt x="672" y="676"/>
                    </a:lnTo>
                    <a:lnTo>
                      <a:pt x="659" y="673"/>
                    </a:lnTo>
                    <a:lnTo>
                      <a:pt x="646" y="671"/>
                    </a:lnTo>
                    <a:lnTo>
                      <a:pt x="632" y="669"/>
                    </a:lnTo>
                    <a:lnTo>
                      <a:pt x="618" y="668"/>
                    </a:lnTo>
                    <a:lnTo>
                      <a:pt x="604" y="667"/>
                    </a:lnTo>
                    <a:lnTo>
                      <a:pt x="590" y="665"/>
                    </a:lnTo>
                    <a:lnTo>
                      <a:pt x="576" y="665"/>
                    </a:lnTo>
                    <a:lnTo>
                      <a:pt x="561" y="664"/>
                    </a:lnTo>
                    <a:lnTo>
                      <a:pt x="548" y="663"/>
                    </a:lnTo>
                    <a:lnTo>
                      <a:pt x="534" y="662"/>
                    </a:lnTo>
                    <a:lnTo>
                      <a:pt x="520" y="661"/>
                    </a:lnTo>
                    <a:lnTo>
                      <a:pt x="506" y="658"/>
                    </a:lnTo>
                    <a:lnTo>
                      <a:pt x="493" y="656"/>
                    </a:lnTo>
                    <a:lnTo>
                      <a:pt x="480" y="653"/>
                    </a:lnTo>
                    <a:lnTo>
                      <a:pt x="379" y="662"/>
                    </a:lnTo>
                    <a:lnTo>
                      <a:pt x="379" y="655"/>
                    </a:lnTo>
                    <a:lnTo>
                      <a:pt x="382" y="646"/>
                    </a:lnTo>
                    <a:lnTo>
                      <a:pt x="384" y="638"/>
                    </a:lnTo>
                    <a:lnTo>
                      <a:pt x="385" y="630"/>
                    </a:lnTo>
                    <a:lnTo>
                      <a:pt x="373" y="624"/>
                    </a:lnTo>
                    <a:lnTo>
                      <a:pt x="359" y="620"/>
                    </a:lnTo>
                    <a:lnTo>
                      <a:pt x="344" y="620"/>
                    </a:lnTo>
                    <a:lnTo>
                      <a:pt x="330" y="622"/>
                    </a:lnTo>
                    <a:lnTo>
                      <a:pt x="314" y="624"/>
                    </a:lnTo>
                    <a:lnTo>
                      <a:pt x="299" y="625"/>
                    </a:lnTo>
                    <a:lnTo>
                      <a:pt x="284" y="626"/>
                    </a:lnTo>
                    <a:lnTo>
                      <a:pt x="270" y="625"/>
                    </a:lnTo>
                    <a:lnTo>
                      <a:pt x="30" y="644"/>
                    </a:lnTo>
                    <a:lnTo>
                      <a:pt x="23" y="642"/>
                    </a:lnTo>
                    <a:lnTo>
                      <a:pt x="15" y="642"/>
                    </a:lnTo>
                    <a:lnTo>
                      <a:pt x="8" y="644"/>
                    </a:lnTo>
                    <a:lnTo>
                      <a:pt x="0" y="645"/>
                    </a:lnTo>
                    <a:lnTo>
                      <a:pt x="5" y="589"/>
                    </a:lnTo>
                    <a:lnTo>
                      <a:pt x="13" y="535"/>
                    </a:lnTo>
                    <a:lnTo>
                      <a:pt x="22" y="482"/>
                    </a:lnTo>
                    <a:lnTo>
                      <a:pt x="36" y="430"/>
                    </a:lnTo>
                    <a:lnTo>
                      <a:pt x="51" y="379"/>
                    </a:lnTo>
                    <a:lnTo>
                      <a:pt x="68" y="328"/>
                    </a:lnTo>
                    <a:lnTo>
                      <a:pt x="89" y="278"/>
                    </a:lnTo>
                    <a:lnTo>
                      <a:pt x="112" y="229"/>
                    </a:lnTo>
                    <a:lnTo>
                      <a:pt x="131" y="199"/>
                    </a:lnTo>
                    <a:lnTo>
                      <a:pt x="150" y="168"/>
                    </a:lnTo>
                    <a:lnTo>
                      <a:pt x="170" y="138"/>
                    </a:lnTo>
                    <a:lnTo>
                      <a:pt x="192" y="107"/>
                    </a:lnTo>
                    <a:lnTo>
                      <a:pt x="214" y="78"/>
                    </a:lnTo>
                    <a:lnTo>
                      <a:pt x="238" y="50"/>
                    </a:lnTo>
                    <a:lnTo>
                      <a:pt x="262" y="24"/>
                    </a:lnTo>
                    <a:lnTo>
                      <a:pt x="290" y="0"/>
                    </a:lnTo>
                    <a:lnTo>
                      <a:pt x="320" y="39"/>
                    </a:lnTo>
                    <a:close/>
                  </a:path>
                </a:pathLst>
              </a:custGeom>
              <a:solidFill>
                <a:srgbClr val="A5B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9" name="Freeform 50">
                <a:extLst>
                  <a:ext uri="{FF2B5EF4-FFF2-40B4-BE49-F238E27FC236}">
                    <a16:creationId xmlns:a16="http://schemas.microsoft.com/office/drawing/2014/main" id="{A9D51818-8411-F7C1-675A-CDEBFECC586D}"/>
                  </a:ext>
                </a:extLst>
              </p:cNvPr>
              <p:cNvSpPr>
                <a:spLocks/>
              </p:cNvSpPr>
              <p:nvPr/>
            </p:nvSpPr>
            <p:spPr bwMode="auto">
              <a:xfrm>
                <a:off x="4121" y="3728"/>
                <a:ext cx="118" cy="126"/>
              </a:xfrm>
              <a:custGeom>
                <a:avLst/>
                <a:gdLst>
                  <a:gd name="T0" fmla="*/ 1 w 236"/>
                  <a:gd name="T1" fmla="*/ 1 h 252"/>
                  <a:gd name="T2" fmla="*/ 1 w 236"/>
                  <a:gd name="T3" fmla="*/ 1 h 252"/>
                  <a:gd name="T4" fmla="*/ 1 w 236"/>
                  <a:gd name="T5" fmla="*/ 1 h 252"/>
                  <a:gd name="T6" fmla="*/ 1 w 236"/>
                  <a:gd name="T7" fmla="*/ 1 h 252"/>
                  <a:gd name="T8" fmla="*/ 1 w 236"/>
                  <a:gd name="T9" fmla="*/ 1 h 252"/>
                  <a:gd name="T10" fmla="*/ 1 w 236"/>
                  <a:gd name="T11" fmla="*/ 1 h 252"/>
                  <a:gd name="T12" fmla="*/ 1 w 236"/>
                  <a:gd name="T13" fmla="*/ 1 h 252"/>
                  <a:gd name="T14" fmla="*/ 1 w 236"/>
                  <a:gd name="T15" fmla="*/ 1 h 252"/>
                  <a:gd name="T16" fmla="*/ 1 w 236"/>
                  <a:gd name="T17" fmla="*/ 1 h 252"/>
                  <a:gd name="T18" fmla="*/ 1 w 236"/>
                  <a:gd name="T19" fmla="*/ 1 h 252"/>
                  <a:gd name="T20" fmla="*/ 1 w 236"/>
                  <a:gd name="T21" fmla="*/ 1 h 252"/>
                  <a:gd name="T22" fmla="*/ 1 w 236"/>
                  <a:gd name="T23" fmla="*/ 1 h 252"/>
                  <a:gd name="T24" fmla="*/ 1 w 236"/>
                  <a:gd name="T25" fmla="*/ 1 h 252"/>
                  <a:gd name="T26" fmla="*/ 1 w 236"/>
                  <a:gd name="T27" fmla="*/ 1 h 252"/>
                  <a:gd name="T28" fmla="*/ 1 w 236"/>
                  <a:gd name="T29" fmla="*/ 1 h 252"/>
                  <a:gd name="T30" fmla="*/ 1 w 236"/>
                  <a:gd name="T31" fmla="*/ 1 h 252"/>
                  <a:gd name="T32" fmla="*/ 1 w 236"/>
                  <a:gd name="T33" fmla="*/ 1 h 252"/>
                  <a:gd name="T34" fmla="*/ 1 w 236"/>
                  <a:gd name="T35" fmla="*/ 1 h 252"/>
                  <a:gd name="T36" fmla="*/ 1 w 236"/>
                  <a:gd name="T37" fmla="*/ 1 h 252"/>
                  <a:gd name="T38" fmla="*/ 1 w 236"/>
                  <a:gd name="T39" fmla="*/ 1 h 252"/>
                  <a:gd name="T40" fmla="*/ 1 w 236"/>
                  <a:gd name="T41" fmla="*/ 1 h 252"/>
                  <a:gd name="T42" fmla="*/ 1 w 236"/>
                  <a:gd name="T43" fmla="*/ 1 h 252"/>
                  <a:gd name="T44" fmla="*/ 1 w 236"/>
                  <a:gd name="T45" fmla="*/ 1 h 252"/>
                  <a:gd name="T46" fmla="*/ 1 w 236"/>
                  <a:gd name="T47" fmla="*/ 1 h 252"/>
                  <a:gd name="T48" fmla="*/ 1 w 236"/>
                  <a:gd name="T49" fmla="*/ 1 h 252"/>
                  <a:gd name="T50" fmla="*/ 1 w 236"/>
                  <a:gd name="T51" fmla="*/ 1 h 252"/>
                  <a:gd name="T52" fmla="*/ 1 w 236"/>
                  <a:gd name="T53" fmla="*/ 1 h 252"/>
                  <a:gd name="T54" fmla="*/ 1 w 236"/>
                  <a:gd name="T55" fmla="*/ 1 h 252"/>
                  <a:gd name="T56" fmla="*/ 1 w 236"/>
                  <a:gd name="T57" fmla="*/ 1 h 252"/>
                  <a:gd name="T58" fmla="*/ 1 w 236"/>
                  <a:gd name="T59" fmla="*/ 1 h 252"/>
                  <a:gd name="T60" fmla="*/ 1 w 236"/>
                  <a:gd name="T61" fmla="*/ 1 h 252"/>
                  <a:gd name="T62" fmla="*/ 1 w 236"/>
                  <a:gd name="T63" fmla="*/ 1 h 252"/>
                  <a:gd name="T64" fmla="*/ 1 w 236"/>
                  <a:gd name="T65" fmla="*/ 1 h 252"/>
                  <a:gd name="T66" fmla="*/ 1 w 236"/>
                  <a:gd name="T67" fmla="*/ 1 h 252"/>
                  <a:gd name="T68" fmla="*/ 1 w 236"/>
                  <a:gd name="T69" fmla="*/ 1 h 252"/>
                  <a:gd name="T70" fmla="*/ 1 w 236"/>
                  <a:gd name="T71" fmla="*/ 1 h 252"/>
                  <a:gd name="T72" fmla="*/ 1 w 236"/>
                  <a:gd name="T73" fmla="*/ 1 h 252"/>
                  <a:gd name="T74" fmla="*/ 1 w 236"/>
                  <a:gd name="T75" fmla="*/ 1 h 252"/>
                  <a:gd name="T76" fmla="*/ 1 w 236"/>
                  <a:gd name="T77" fmla="*/ 1 h 252"/>
                  <a:gd name="T78" fmla="*/ 1 w 236"/>
                  <a:gd name="T79" fmla="*/ 1 h 252"/>
                  <a:gd name="T80" fmla="*/ 1 w 236"/>
                  <a:gd name="T81" fmla="*/ 1 h 252"/>
                  <a:gd name="T82" fmla="*/ 1 w 236"/>
                  <a:gd name="T83" fmla="*/ 1 h 252"/>
                  <a:gd name="T84" fmla="*/ 1 w 236"/>
                  <a:gd name="T85" fmla="*/ 1 h 252"/>
                  <a:gd name="T86" fmla="*/ 1 w 236"/>
                  <a:gd name="T87" fmla="*/ 1 h 252"/>
                  <a:gd name="T88" fmla="*/ 1 w 236"/>
                  <a:gd name="T89" fmla="*/ 1 h 252"/>
                  <a:gd name="T90" fmla="*/ 1 w 236"/>
                  <a:gd name="T91" fmla="*/ 1 h 252"/>
                  <a:gd name="T92" fmla="*/ 1 w 236"/>
                  <a:gd name="T93" fmla="*/ 1 h 252"/>
                  <a:gd name="T94" fmla="*/ 1 w 236"/>
                  <a:gd name="T95" fmla="*/ 1 h 252"/>
                  <a:gd name="T96" fmla="*/ 1 w 236"/>
                  <a:gd name="T97" fmla="*/ 1 h 252"/>
                  <a:gd name="T98" fmla="*/ 1 w 236"/>
                  <a:gd name="T99" fmla="*/ 1 h 252"/>
                  <a:gd name="T100" fmla="*/ 0 w 236"/>
                  <a:gd name="T101" fmla="*/ 0 h 252"/>
                  <a:gd name="T102" fmla="*/ 1 w 236"/>
                  <a:gd name="T103" fmla="*/ 1 h 2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6"/>
                  <a:gd name="T157" fmla="*/ 0 h 252"/>
                  <a:gd name="T158" fmla="*/ 236 w 236"/>
                  <a:gd name="T159" fmla="*/ 252 h 2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6" h="252">
                    <a:moveTo>
                      <a:pt x="233" y="27"/>
                    </a:moveTo>
                    <a:lnTo>
                      <a:pt x="233" y="53"/>
                    </a:lnTo>
                    <a:lnTo>
                      <a:pt x="233" y="78"/>
                    </a:lnTo>
                    <a:lnTo>
                      <a:pt x="234" y="102"/>
                    </a:lnTo>
                    <a:lnTo>
                      <a:pt x="236" y="125"/>
                    </a:lnTo>
                    <a:lnTo>
                      <a:pt x="228" y="152"/>
                    </a:lnTo>
                    <a:lnTo>
                      <a:pt x="223" y="178"/>
                    </a:lnTo>
                    <a:lnTo>
                      <a:pt x="219" y="206"/>
                    </a:lnTo>
                    <a:lnTo>
                      <a:pt x="217" y="233"/>
                    </a:lnTo>
                    <a:lnTo>
                      <a:pt x="214" y="236"/>
                    </a:lnTo>
                    <a:lnTo>
                      <a:pt x="210" y="238"/>
                    </a:lnTo>
                    <a:lnTo>
                      <a:pt x="205" y="241"/>
                    </a:lnTo>
                    <a:lnTo>
                      <a:pt x="199" y="244"/>
                    </a:lnTo>
                    <a:lnTo>
                      <a:pt x="195" y="246"/>
                    </a:lnTo>
                    <a:lnTo>
                      <a:pt x="189" y="248"/>
                    </a:lnTo>
                    <a:lnTo>
                      <a:pt x="186" y="251"/>
                    </a:lnTo>
                    <a:lnTo>
                      <a:pt x="182" y="252"/>
                    </a:lnTo>
                    <a:lnTo>
                      <a:pt x="179" y="226"/>
                    </a:lnTo>
                    <a:lnTo>
                      <a:pt x="172" y="203"/>
                    </a:lnTo>
                    <a:lnTo>
                      <a:pt x="161" y="180"/>
                    </a:lnTo>
                    <a:lnTo>
                      <a:pt x="150" y="157"/>
                    </a:lnTo>
                    <a:lnTo>
                      <a:pt x="137" y="134"/>
                    </a:lnTo>
                    <a:lnTo>
                      <a:pt x="126" y="112"/>
                    </a:lnTo>
                    <a:lnTo>
                      <a:pt x="115" y="89"/>
                    </a:lnTo>
                    <a:lnTo>
                      <a:pt x="110" y="65"/>
                    </a:lnTo>
                    <a:lnTo>
                      <a:pt x="106" y="63"/>
                    </a:lnTo>
                    <a:lnTo>
                      <a:pt x="103" y="61"/>
                    </a:lnTo>
                    <a:lnTo>
                      <a:pt x="99" y="61"/>
                    </a:lnTo>
                    <a:lnTo>
                      <a:pt x="95" y="61"/>
                    </a:lnTo>
                    <a:lnTo>
                      <a:pt x="90" y="77"/>
                    </a:lnTo>
                    <a:lnTo>
                      <a:pt x="92" y="93"/>
                    </a:lnTo>
                    <a:lnTo>
                      <a:pt x="97" y="109"/>
                    </a:lnTo>
                    <a:lnTo>
                      <a:pt x="100" y="125"/>
                    </a:lnTo>
                    <a:lnTo>
                      <a:pt x="34" y="229"/>
                    </a:lnTo>
                    <a:lnTo>
                      <a:pt x="15" y="222"/>
                    </a:lnTo>
                    <a:lnTo>
                      <a:pt x="20" y="207"/>
                    </a:lnTo>
                    <a:lnTo>
                      <a:pt x="23" y="191"/>
                    </a:lnTo>
                    <a:lnTo>
                      <a:pt x="27" y="175"/>
                    </a:lnTo>
                    <a:lnTo>
                      <a:pt x="29" y="158"/>
                    </a:lnTo>
                    <a:lnTo>
                      <a:pt x="32" y="144"/>
                    </a:lnTo>
                    <a:lnTo>
                      <a:pt x="36" y="127"/>
                    </a:lnTo>
                    <a:lnTo>
                      <a:pt x="42" y="112"/>
                    </a:lnTo>
                    <a:lnTo>
                      <a:pt x="50" y="99"/>
                    </a:lnTo>
                    <a:lnTo>
                      <a:pt x="45" y="85"/>
                    </a:lnTo>
                    <a:lnTo>
                      <a:pt x="41" y="71"/>
                    </a:lnTo>
                    <a:lnTo>
                      <a:pt x="35" y="58"/>
                    </a:lnTo>
                    <a:lnTo>
                      <a:pt x="29" y="46"/>
                    </a:lnTo>
                    <a:lnTo>
                      <a:pt x="22" y="34"/>
                    </a:lnTo>
                    <a:lnTo>
                      <a:pt x="15" y="23"/>
                    </a:lnTo>
                    <a:lnTo>
                      <a:pt x="8" y="11"/>
                    </a:lnTo>
                    <a:lnTo>
                      <a:pt x="0" y="0"/>
                    </a:lnTo>
                    <a:lnTo>
                      <a:pt x="2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90" name="Freeform 51">
                <a:extLst>
                  <a:ext uri="{FF2B5EF4-FFF2-40B4-BE49-F238E27FC236}">
                    <a16:creationId xmlns:a16="http://schemas.microsoft.com/office/drawing/2014/main" id="{998AC1B5-DCB0-F3FB-ED00-6312DEED869C}"/>
                  </a:ext>
                </a:extLst>
              </p:cNvPr>
              <p:cNvSpPr>
                <a:spLocks/>
              </p:cNvSpPr>
              <p:nvPr/>
            </p:nvSpPr>
            <p:spPr bwMode="auto">
              <a:xfrm>
                <a:off x="3896" y="3089"/>
                <a:ext cx="572" cy="451"/>
              </a:xfrm>
              <a:custGeom>
                <a:avLst/>
                <a:gdLst>
                  <a:gd name="T0" fmla="*/ 1 w 1143"/>
                  <a:gd name="T1" fmla="*/ 1 h 902"/>
                  <a:gd name="T2" fmla="*/ 1 w 1143"/>
                  <a:gd name="T3" fmla="*/ 1 h 902"/>
                  <a:gd name="T4" fmla="*/ 1 w 1143"/>
                  <a:gd name="T5" fmla="*/ 1 h 902"/>
                  <a:gd name="T6" fmla="*/ 1 w 1143"/>
                  <a:gd name="T7" fmla="*/ 1 h 902"/>
                  <a:gd name="T8" fmla="*/ 1 w 1143"/>
                  <a:gd name="T9" fmla="*/ 1 h 902"/>
                  <a:gd name="T10" fmla="*/ 1 w 1143"/>
                  <a:gd name="T11" fmla="*/ 1 h 902"/>
                  <a:gd name="T12" fmla="*/ 1 w 1143"/>
                  <a:gd name="T13" fmla="*/ 1 h 902"/>
                  <a:gd name="T14" fmla="*/ 1 w 1143"/>
                  <a:gd name="T15" fmla="*/ 1 h 902"/>
                  <a:gd name="T16" fmla="*/ 1 w 1143"/>
                  <a:gd name="T17" fmla="*/ 1 h 902"/>
                  <a:gd name="T18" fmla="*/ 1 w 1143"/>
                  <a:gd name="T19" fmla="*/ 1 h 902"/>
                  <a:gd name="T20" fmla="*/ 1 w 1143"/>
                  <a:gd name="T21" fmla="*/ 1 h 902"/>
                  <a:gd name="T22" fmla="*/ 1 w 1143"/>
                  <a:gd name="T23" fmla="*/ 1 h 902"/>
                  <a:gd name="T24" fmla="*/ 1 w 1143"/>
                  <a:gd name="T25" fmla="*/ 1 h 902"/>
                  <a:gd name="T26" fmla="*/ 1 w 1143"/>
                  <a:gd name="T27" fmla="*/ 1 h 902"/>
                  <a:gd name="T28" fmla="*/ 1 w 1143"/>
                  <a:gd name="T29" fmla="*/ 1 h 902"/>
                  <a:gd name="T30" fmla="*/ 1 w 1143"/>
                  <a:gd name="T31" fmla="*/ 0 h 902"/>
                  <a:gd name="T32" fmla="*/ 1 w 1143"/>
                  <a:gd name="T33" fmla="*/ 1 h 902"/>
                  <a:gd name="T34" fmla="*/ 1 w 1143"/>
                  <a:gd name="T35" fmla="*/ 1 h 902"/>
                  <a:gd name="T36" fmla="*/ 1 w 1143"/>
                  <a:gd name="T37" fmla="*/ 1 h 902"/>
                  <a:gd name="T38" fmla="*/ 2 w 1143"/>
                  <a:gd name="T39" fmla="*/ 1 h 902"/>
                  <a:gd name="T40" fmla="*/ 1 w 1143"/>
                  <a:gd name="T41" fmla="*/ 1 h 902"/>
                  <a:gd name="T42" fmla="*/ 1 w 1143"/>
                  <a:gd name="T43" fmla="*/ 1 h 902"/>
                  <a:gd name="T44" fmla="*/ 1 w 1143"/>
                  <a:gd name="T45" fmla="*/ 1 h 902"/>
                  <a:gd name="T46" fmla="*/ 2 w 1143"/>
                  <a:gd name="T47" fmla="*/ 1 h 902"/>
                  <a:gd name="T48" fmla="*/ 2 w 1143"/>
                  <a:gd name="T49" fmla="*/ 1 h 902"/>
                  <a:gd name="T50" fmla="*/ 2 w 1143"/>
                  <a:gd name="T51" fmla="*/ 1 h 902"/>
                  <a:gd name="T52" fmla="*/ 2 w 1143"/>
                  <a:gd name="T53" fmla="*/ 1 h 902"/>
                  <a:gd name="T54" fmla="*/ 2 w 1143"/>
                  <a:gd name="T55" fmla="*/ 1 h 902"/>
                  <a:gd name="T56" fmla="*/ 2 w 1143"/>
                  <a:gd name="T57" fmla="*/ 1 h 902"/>
                  <a:gd name="T58" fmla="*/ 3 w 1143"/>
                  <a:gd name="T59" fmla="*/ 1 h 902"/>
                  <a:gd name="T60" fmla="*/ 3 w 1143"/>
                  <a:gd name="T61" fmla="*/ 1 h 902"/>
                  <a:gd name="T62" fmla="*/ 3 w 1143"/>
                  <a:gd name="T63" fmla="*/ 2 h 902"/>
                  <a:gd name="T64" fmla="*/ 3 w 1143"/>
                  <a:gd name="T65" fmla="*/ 2 h 902"/>
                  <a:gd name="T66" fmla="*/ 2 w 1143"/>
                  <a:gd name="T67" fmla="*/ 2 h 902"/>
                  <a:gd name="T68" fmla="*/ 2 w 1143"/>
                  <a:gd name="T69" fmla="*/ 2 h 902"/>
                  <a:gd name="T70" fmla="*/ 2 w 1143"/>
                  <a:gd name="T71" fmla="*/ 2 h 902"/>
                  <a:gd name="T72" fmla="*/ 2 w 1143"/>
                  <a:gd name="T73" fmla="*/ 2 h 902"/>
                  <a:gd name="T74" fmla="*/ 2 w 1143"/>
                  <a:gd name="T75" fmla="*/ 2 h 902"/>
                  <a:gd name="T76" fmla="*/ 2 w 1143"/>
                  <a:gd name="T77" fmla="*/ 2 h 902"/>
                  <a:gd name="T78" fmla="*/ 1 w 1143"/>
                  <a:gd name="T79" fmla="*/ 2 h 902"/>
                  <a:gd name="T80" fmla="*/ 1 w 1143"/>
                  <a:gd name="T81" fmla="*/ 2 h 902"/>
                  <a:gd name="T82" fmla="*/ 1 w 1143"/>
                  <a:gd name="T83" fmla="*/ 2 h 902"/>
                  <a:gd name="T84" fmla="*/ 1 w 1143"/>
                  <a:gd name="T85" fmla="*/ 1 h 902"/>
                  <a:gd name="T86" fmla="*/ 1 w 1143"/>
                  <a:gd name="T87" fmla="*/ 1 h 902"/>
                  <a:gd name="T88" fmla="*/ 1 w 1143"/>
                  <a:gd name="T89" fmla="*/ 1 h 902"/>
                  <a:gd name="T90" fmla="*/ 1 w 1143"/>
                  <a:gd name="T91" fmla="*/ 1 h 902"/>
                  <a:gd name="T92" fmla="*/ 1 w 1143"/>
                  <a:gd name="T93" fmla="*/ 1 h 902"/>
                  <a:gd name="T94" fmla="*/ 1 w 1143"/>
                  <a:gd name="T95" fmla="*/ 1 h 902"/>
                  <a:gd name="T96" fmla="*/ 1 w 1143"/>
                  <a:gd name="T97" fmla="*/ 1 h 902"/>
                  <a:gd name="T98" fmla="*/ 1 w 1143"/>
                  <a:gd name="T99" fmla="*/ 1 h 902"/>
                  <a:gd name="T100" fmla="*/ 1 w 1143"/>
                  <a:gd name="T101" fmla="*/ 1 h 902"/>
                  <a:gd name="T102" fmla="*/ 0 w 1143"/>
                  <a:gd name="T103" fmla="*/ 1 h 902"/>
                  <a:gd name="T104" fmla="*/ 1 w 1143"/>
                  <a:gd name="T105" fmla="*/ 1 h 902"/>
                  <a:gd name="T106" fmla="*/ 1 w 1143"/>
                  <a:gd name="T107" fmla="*/ 1 h 9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43"/>
                  <a:gd name="T163" fmla="*/ 0 h 902"/>
                  <a:gd name="T164" fmla="*/ 1143 w 1143"/>
                  <a:gd name="T165" fmla="*/ 902 h 9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43" h="902">
                    <a:moveTo>
                      <a:pt x="93" y="272"/>
                    </a:moveTo>
                    <a:lnTo>
                      <a:pt x="97" y="273"/>
                    </a:lnTo>
                    <a:lnTo>
                      <a:pt x="101" y="274"/>
                    </a:lnTo>
                    <a:lnTo>
                      <a:pt x="106" y="275"/>
                    </a:lnTo>
                    <a:lnTo>
                      <a:pt x="109" y="278"/>
                    </a:lnTo>
                    <a:lnTo>
                      <a:pt x="114" y="279"/>
                    </a:lnTo>
                    <a:lnTo>
                      <a:pt x="119" y="280"/>
                    </a:lnTo>
                    <a:lnTo>
                      <a:pt x="123" y="280"/>
                    </a:lnTo>
                    <a:lnTo>
                      <a:pt x="128" y="280"/>
                    </a:lnTo>
                    <a:lnTo>
                      <a:pt x="130" y="261"/>
                    </a:lnTo>
                    <a:lnTo>
                      <a:pt x="125" y="257"/>
                    </a:lnTo>
                    <a:lnTo>
                      <a:pt x="121" y="255"/>
                    </a:lnTo>
                    <a:lnTo>
                      <a:pt x="115" y="253"/>
                    </a:lnTo>
                    <a:lnTo>
                      <a:pt x="108" y="253"/>
                    </a:lnTo>
                    <a:lnTo>
                      <a:pt x="102" y="256"/>
                    </a:lnTo>
                    <a:lnTo>
                      <a:pt x="98" y="260"/>
                    </a:lnTo>
                    <a:lnTo>
                      <a:pt x="94" y="265"/>
                    </a:lnTo>
                    <a:lnTo>
                      <a:pt x="93" y="272"/>
                    </a:lnTo>
                    <a:lnTo>
                      <a:pt x="68" y="267"/>
                    </a:lnTo>
                    <a:lnTo>
                      <a:pt x="71" y="261"/>
                    </a:lnTo>
                    <a:lnTo>
                      <a:pt x="75" y="256"/>
                    </a:lnTo>
                    <a:lnTo>
                      <a:pt x="77" y="250"/>
                    </a:lnTo>
                    <a:lnTo>
                      <a:pt x="81" y="245"/>
                    </a:lnTo>
                    <a:lnTo>
                      <a:pt x="91" y="238"/>
                    </a:lnTo>
                    <a:lnTo>
                      <a:pt x="104" y="235"/>
                    </a:lnTo>
                    <a:lnTo>
                      <a:pt x="116" y="234"/>
                    </a:lnTo>
                    <a:lnTo>
                      <a:pt x="130" y="234"/>
                    </a:lnTo>
                    <a:lnTo>
                      <a:pt x="144" y="233"/>
                    </a:lnTo>
                    <a:lnTo>
                      <a:pt x="157" y="231"/>
                    </a:lnTo>
                    <a:lnTo>
                      <a:pt x="169" y="227"/>
                    </a:lnTo>
                    <a:lnTo>
                      <a:pt x="181" y="218"/>
                    </a:lnTo>
                    <a:lnTo>
                      <a:pt x="202" y="203"/>
                    </a:lnTo>
                    <a:lnTo>
                      <a:pt x="222" y="189"/>
                    </a:lnTo>
                    <a:lnTo>
                      <a:pt x="243" y="175"/>
                    </a:lnTo>
                    <a:lnTo>
                      <a:pt x="265" y="162"/>
                    </a:lnTo>
                    <a:lnTo>
                      <a:pt x="286" y="150"/>
                    </a:lnTo>
                    <a:lnTo>
                      <a:pt x="307" y="138"/>
                    </a:lnTo>
                    <a:lnTo>
                      <a:pt x="331" y="127"/>
                    </a:lnTo>
                    <a:lnTo>
                      <a:pt x="352" y="116"/>
                    </a:lnTo>
                    <a:lnTo>
                      <a:pt x="346" y="113"/>
                    </a:lnTo>
                    <a:lnTo>
                      <a:pt x="339" y="109"/>
                    </a:lnTo>
                    <a:lnTo>
                      <a:pt x="332" y="104"/>
                    </a:lnTo>
                    <a:lnTo>
                      <a:pt x="326" y="98"/>
                    </a:lnTo>
                    <a:lnTo>
                      <a:pt x="321" y="92"/>
                    </a:lnTo>
                    <a:lnTo>
                      <a:pt x="317" y="85"/>
                    </a:lnTo>
                    <a:lnTo>
                      <a:pt x="314" y="77"/>
                    </a:lnTo>
                    <a:lnTo>
                      <a:pt x="313" y="69"/>
                    </a:lnTo>
                    <a:lnTo>
                      <a:pt x="316" y="62"/>
                    </a:lnTo>
                    <a:lnTo>
                      <a:pt x="319" y="56"/>
                    </a:lnTo>
                    <a:lnTo>
                      <a:pt x="325" y="52"/>
                    </a:lnTo>
                    <a:lnTo>
                      <a:pt x="331" y="48"/>
                    </a:lnTo>
                    <a:lnTo>
                      <a:pt x="336" y="45"/>
                    </a:lnTo>
                    <a:lnTo>
                      <a:pt x="341" y="40"/>
                    </a:lnTo>
                    <a:lnTo>
                      <a:pt x="343" y="33"/>
                    </a:lnTo>
                    <a:lnTo>
                      <a:pt x="343" y="25"/>
                    </a:lnTo>
                    <a:lnTo>
                      <a:pt x="347" y="18"/>
                    </a:lnTo>
                    <a:lnTo>
                      <a:pt x="351" y="14"/>
                    </a:lnTo>
                    <a:lnTo>
                      <a:pt x="357" y="10"/>
                    </a:lnTo>
                    <a:lnTo>
                      <a:pt x="363" y="8"/>
                    </a:lnTo>
                    <a:lnTo>
                      <a:pt x="370" y="6"/>
                    </a:lnTo>
                    <a:lnTo>
                      <a:pt x="377" y="5"/>
                    </a:lnTo>
                    <a:lnTo>
                      <a:pt x="384" y="2"/>
                    </a:lnTo>
                    <a:lnTo>
                      <a:pt x="389" y="0"/>
                    </a:lnTo>
                    <a:lnTo>
                      <a:pt x="397" y="0"/>
                    </a:lnTo>
                    <a:lnTo>
                      <a:pt x="404" y="1"/>
                    </a:lnTo>
                    <a:lnTo>
                      <a:pt x="410" y="3"/>
                    </a:lnTo>
                    <a:lnTo>
                      <a:pt x="417" y="8"/>
                    </a:lnTo>
                    <a:lnTo>
                      <a:pt x="422" y="13"/>
                    </a:lnTo>
                    <a:lnTo>
                      <a:pt x="426" y="18"/>
                    </a:lnTo>
                    <a:lnTo>
                      <a:pt x="431" y="24"/>
                    </a:lnTo>
                    <a:lnTo>
                      <a:pt x="434" y="31"/>
                    </a:lnTo>
                    <a:lnTo>
                      <a:pt x="445" y="33"/>
                    </a:lnTo>
                    <a:lnTo>
                      <a:pt x="456" y="37"/>
                    </a:lnTo>
                    <a:lnTo>
                      <a:pt x="466" y="39"/>
                    </a:lnTo>
                    <a:lnTo>
                      <a:pt x="478" y="41"/>
                    </a:lnTo>
                    <a:lnTo>
                      <a:pt x="488" y="45"/>
                    </a:lnTo>
                    <a:lnTo>
                      <a:pt x="500" y="47"/>
                    </a:lnTo>
                    <a:lnTo>
                      <a:pt x="510" y="51"/>
                    </a:lnTo>
                    <a:lnTo>
                      <a:pt x="522" y="53"/>
                    </a:lnTo>
                    <a:lnTo>
                      <a:pt x="517" y="63"/>
                    </a:lnTo>
                    <a:lnTo>
                      <a:pt x="509" y="70"/>
                    </a:lnTo>
                    <a:lnTo>
                      <a:pt x="498" y="75"/>
                    </a:lnTo>
                    <a:lnTo>
                      <a:pt x="486" y="78"/>
                    </a:lnTo>
                    <a:lnTo>
                      <a:pt x="476" y="82"/>
                    </a:lnTo>
                    <a:lnTo>
                      <a:pt x="468" y="89"/>
                    </a:lnTo>
                    <a:lnTo>
                      <a:pt x="464" y="99"/>
                    </a:lnTo>
                    <a:lnTo>
                      <a:pt x="468" y="114"/>
                    </a:lnTo>
                    <a:lnTo>
                      <a:pt x="462" y="120"/>
                    </a:lnTo>
                    <a:lnTo>
                      <a:pt x="456" y="124"/>
                    </a:lnTo>
                    <a:lnTo>
                      <a:pt x="449" y="128"/>
                    </a:lnTo>
                    <a:lnTo>
                      <a:pt x="442" y="129"/>
                    </a:lnTo>
                    <a:lnTo>
                      <a:pt x="460" y="139"/>
                    </a:lnTo>
                    <a:lnTo>
                      <a:pt x="477" y="147"/>
                    </a:lnTo>
                    <a:lnTo>
                      <a:pt x="495" y="153"/>
                    </a:lnTo>
                    <a:lnTo>
                      <a:pt x="515" y="158"/>
                    </a:lnTo>
                    <a:lnTo>
                      <a:pt x="534" y="161"/>
                    </a:lnTo>
                    <a:lnTo>
                      <a:pt x="554" y="165"/>
                    </a:lnTo>
                    <a:lnTo>
                      <a:pt x="575" y="168"/>
                    </a:lnTo>
                    <a:lnTo>
                      <a:pt x="594" y="170"/>
                    </a:lnTo>
                    <a:lnTo>
                      <a:pt x="592" y="181"/>
                    </a:lnTo>
                    <a:lnTo>
                      <a:pt x="586" y="191"/>
                    </a:lnTo>
                    <a:lnTo>
                      <a:pt x="578" y="202"/>
                    </a:lnTo>
                    <a:lnTo>
                      <a:pt x="570" y="211"/>
                    </a:lnTo>
                    <a:lnTo>
                      <a:pt x="561" y="221"/>
                    </a:lnTo>
                    <a:lnTo>
                      <a:pt x="552" y="230"/>
                    </a:lnTo>
                    <a:lnTo>
                      <a:pt x="544" y="241"/>
                    </a:lnTo>
                    <a:lnTo>
                      <a:pt x="538" y="251"/>
                    </a:lnTo>
                    <a:lnTo>
                      <a:pt x="579" y="305"/>
                    </a:lnTo>
                    <a:lnTo>
                      <a:pt x="691" y="310"/>
                    </a:lnTo>
                    <a:lnTo>
                      <a:pt x="915" y="365"/>
                    </a:lnTo>
                    <a:lnTo>
                      <a:pt x="928" y="371"/>
                    </a:lnTo>
                    <a:lnTo>
                      <a:pt x="941" y="376"/>
                    </a:lnTo>
                    <a:lnTo>
                      <a:pt x="955" y="381"/>
                    </a:lnTo>
                    <a:lnTo>
                      <a:pt x="969" y="386"/>
                    </a:lnTo>
                    <a:lnTo>
                      <a:pt x="983" y="390"/>
                    </a:lnTo>
                    <a:lnTo>
                      <a:pt x="995" y="395"/>
                    </a:lnTo>
                    <a:lnTo>
                      <a:pt x="1009" y="400"/>
                    </a:lnTo>
                    <a:lnTo>
                      <a:pt x="1023" y="404"/>
                    </a:lnTo>
                    <a:lnTo>
                      <a:pt x="1037" y="409"/>
                    </a:lnTo>
                    <a:lnTo>
                      <a:pt x="1049" y="414"/>
                    </a:lnTo>
                    <a:lnTo>
                      <a:pt x="1063" y="418"/>
                    </a:lnTo>
                    <a:lnTo>
                      <a:pt x="1077" y="423"/>
                    </a:lnTo>
                    <a:lnTo>
                      <a:pt x="1090" y="427"/>
                    </a:lnTo>
                    <a:lnTo>
                      <a:pt x="1104" y="433"/>
                    </a:lnTo>
                    <a:lnTo>
                      <a:pt x="1117" y="439"/>
                    </a:lnTo>
                    <a:lnTo>
                      <a:pt x="1130" y="445"/>
                    </a:lnTo>
                    <a:lnTo>
                      <a:pt x="1138" y="501"/>
                    </a:lnTo>
                    <a:lnTo>
                      <a:pt x="1142" y="621"/>
                    </a:lnTo>
                    <a:lnTo>
                      <a:pt x="1143" y="740"/>
                    </a:lnTo>
                    <a:lnTo>
                      <a:pt x="1143" y="793"/>
                    </a:lnTo>
                    <a:lnTo>
                      <a:pt x="1123" y="798"/>
                    </a:lnTo>
                    <a:lnTo>
                      <a:pt x="1102" y="804"/>
                    </a:lnTo>
                    <a:lnTo>
                      <a:pt x="1079" y="812"/>
                    </a:lnTo>
                    <a:lnTo>
                      <a:pt x="1056" y="820"/>
                    </a:lnTo>
                    <a:lnTo>
                      <a:pt x="1032" y="829"/>
                    </a:lnTo>
                    <a:lnTo>
                      <a:pt x="1008" y="839"/>
                    </a:lnTo>
                    <a:lnTo>
                      <a:pt x="984" y="848"/>
                    </a:lnTo>
                    <a:lnTo>
                      <a:pt x="961" y="857"/>
                    </a:lnTo>
                    <a:lnTo>
                      <a:pt x="939" y="865"/>
                    </a:lnTo>
                    <a:lnTo>
                      <a:pt x="918" y="874"/>
                    </a:lnTo>
                    <a:lnTo>
                      <a:pt x="900" y="881"/>
                    </a:lnTo>
                    <a:lnTo>
                      <a:pt x="884" y="888"/>
                    </a:lnTo>
                    <a:lnTo>
                      <a:pt x="870" y="894"/>
                    </a:lnTo>
                    <a:lnTo>
                      <a:pt x="859" y="899"/>
                    </a:lnTo>
                    <a:lnTo>
                      <a:pt x="854" y="901"/>
                    </a:lnTo>
                    <a:lnTo>
                      <a:pt x="851" y="902"/>
                    </a:lnTo>
                    <a:lnTo>
                      <a:pt x="824" y="867"/>
                    </a:lnTo>
                    <a:lnTo>
                      <a:pt x="796" y="835"/>
                    </a:lnTo>
                    <a:lnTo>
                      <a:pt x="767" y="804"/>
                    </a:lnTo>
                    <a:lnTo>
                      <a:pt x="736" y="776"/>
                    </a:lnTo>
                    <a:lnTo>
                      <a:pt x="705" y="749"/>
                    </a:lnTo>
                    <a:lnTo>
                      <a:pt x="674" y="725"/>
                    </a:lnTo>
                    <a:lnTo>
                      <a:pt x="640" y="700"/>
                    </a:lnTo>
                    <a:lnTo>
                      <a:pt x="607" y="680"/>
                    </a:lnTo>
                    <a:lnTo>
                      <a:pt x="574" y="659"/>
                    </a:lnTo>
                    <a:lnTo>
                      <a:pt x="538" y="640"/>
                    </a:lnTo>
                    <a:lnTo>
                      <a:pt x="503" y="623"/>
                    </a:lnTo>
                    <a:lnTo>
                      <a:pt x="468" y="607"/>
                    </a:lnTo>
                    <a:lnTo>
                      <a:pt x="431" y="592"/>
                    </a:lnTo>
                    <a:lnTo>
                      <a:pt x="394" y="578"/>
                    </a:lnTo>
                    <a:lnTo>
                      <a:pt x="357" y="566"/>
                    </a:lnTo>
                    <a:lnTo>
                      <a:pt x="320" y="554"/>
                    </a:lnTo>
                    <a:lnTo>
                      <a:pt x="301" y="549"/>
                    </a:lnTo>
                    <a:lnTo>
                      <a:pt x="280" y="545"/>
                    </a:lnTo>
                    <a:lnTo>
                      <a:pt x="260" y="541"/>
                    </a:lnTo>
                    <a:lnTo>
                      <a:pt x="241" y="538"/>
                    </a:lnTo>
                    <a:lnTo>
                      <a:pt x="220" y="536"/>
                    </a:lnTo>
                    <a:lnTo>
                      <a:pt x="199" y="534"/>
                    </a:lnTo>
                    <a:lnTo>
                      <a:pt x="177" y="534"/>
                    </a:lnTo>
                    <a:lnTo>
                      <a:pt x="155" y="536"/>
                    </a:lnTo>
                    <a:lnTo>
                      <a:pt x="173" y="376"/>
                    </a:lnTo>
                    <a:lnTo>
                      <a:pt x="188" y="370"/>
                    </a:lnTo>
                    <a:lnTo>
                      <a:pt x="204" y="364"/>
                    </a:lnTo>
                    <a:lnTo>
                      <a:pt x="220" y="359"/>
                    </a:lnTo>
                    <a:lnTo>
                      <a:pt x="237" y="355"/>
                    </a:lnTo>
                    <a:lnTo>
                      <a:pt x="253" y="351"/>
                    </a:lnTo>
                    <a:lnTo>
                      <a:pt x="272" y="349"/>
                    </a:lnTo>
                    <a:lnTo>
                      <a:pt x="289" y="347"/>
                    </a:lnTo>
                    <a:lnTo>
                      <a:pt x="307" y="346"/>
                    </a:lnTo>
                    <a:lnTo>
                      <a:pt x="305" y="325"/>
                    </a:lnTo>
                    <a:lnTo>
                      <a:pt x="304" y="303"/>
                    </a:lnTo>
                    <a:lnTo>
                      <a:pt x="302" y="280"/>
                    </a:lnTo>
                    <a:lnTo>
                      <a:pt x="297" y="259"/>
                    </a:lnTo>
                    <a:lnTo>
                      <a:pt x="279" y="261"/>
                    </a:lnTo>
                    <a:lnTo>
                      <a:pt x="260" y="261"/>
                    </a:lnTo>
                    <a:lnTo>
                      <a:pt x="242" y="261"/>
                    </a:lnTo>
                    <a:lnTo>
                      <a:pt x="223" y="260"/>
                    </a:lnTo>
                    <a:lnTo>
                      <a:pt x="205" y="259"/>
                    </a:lnTo>
                    <a:lnTo>
                      <a:pt x="188" y="258"/>
                    </a:lnTo>
                    <a:lnTo>
                      <a:pt x="170" y="257"/>
                    </a:lnTo>
                    <a:lnTo>
                      <a:pt x="153" y="257"/>
                    </a:lnTo>
                    <a:lnTo>
                      <a:pt x="149" y="263"/>
                    </a:lnTo>
                    <a:lnTo>
                      <a:pt x="147" y="270"/>
                    </a:lnTo>
                    <a:lnTo>
                      <a:pt x="147" y="278"/>
                    </a:lnTo>
                    <a:lnTo>
                      <a:pt x="144" y="284"/>
                    </a:lnTo>
                    <a:lnTo>
                      <a:pt x="150" y="288"/>
                    </a:lnTo>
                    <a:lnTo>
                      <a:pt x="158" y="291"/>
                    </a:lnTo>
                    <a:lnTo>
                      <a:pt x="166" y="295"/>
                    </a:lnTo>
                    <a:lnTo>
                      <a:pt x="174" y="295"/>
                    </a:lnTo>
                    <a:lnTo>
                      <a:pt x="135" y="420"/>
                    </a:lnTo>
                    <a:lnTo>
                      <a:pt x="124" y="422"/>
                    </a:lnTo>
                    <a:lnTo>
                      <a:pt x="112" y="419"/>
                    </a:lnTo>
                    <a:lnTo>
                      <a:pt x="97" y="417"/>
                    </a:lnTo>
                    <a:lnTo>
                      <a:pt x="79" y="412"/>
                    </a:lnTo>
                    <a:lnTo>
                      <a:pt x="61" y="408"/>
                    </a:lnTo>
                    <a:lnTo>
                      <a:pt x="41" y="403"/>
                    </a:lnTo>
                    <a:lnTo>
                      <a:pt x="22" y="397"/>
                    </a:lnTo>
                    <a:lnTo>
                      <a:pt x="0" y="392"/>
                    </a:lnTo>
                    <a:lnTo>
                      <a:pt x="6" y="376"/>
                    </a:lnTo>
                    <a:lnTo>
                      <a:pt x="11" y="359"/>
                    </a:lnTo>
                    <a:lnTo>
                      <a:pt x="17" y="342"/>
                    </a:lnTo>
                    <a:lnTo>
                      <a:pt x="23" y="325"/>
                    </a:lnTo>
                    <a:lnTo>
                      <a:pt x="28" y="309"/>
                    </a:lnTo>
                    <a:lnTo>
                      <a:pt x="33" y="291"/>
                    </a:lnTo>
                    <a:lnTo>
                      <a:pt x="38" y="275"/>
                    </a:lnTo>
                    <a:lnTo>
                      <a:pt x="43" y="259"/>
                    </a:lnTo>
                    <a:lnTo>
                      <a:pt x="68" y="267"/>
                    </a:lnTo>
                    <a:lnTo>
                      <a:pt x="93" y="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91" name="Freeform 52">
                <a:extLst>
                  <a:ext uri="{FF2B5EF4-FFF2-40B4-BE49-F238E27FC236}">
                    <a16:creationId xmlns:a16="http://schemas.microsoft.com/office/drawing/2014/main" id="{91E64AB2-4A39-6043-7518-E9D866DB7E57}"/>
                  </a:ext>
                </a:extLst>
              </p:cNvPr>
              <p:cNvSpPr>
                <a:spLocks/>
              </p:cNvSpPr>
              <p:nvPr/>
            </p:nvSpPr>
            <p:spPr bwMode="auto">
              <a:xfrm>
                <a:off x="4065" y="3099"/>
                <a:ext cx="73" cy="46"/>
              </a:xfrm>
              <a:custGeom>
                <a:avLst/>
                <a:gdLst>
                  <a:gd name="T0" fmla="*/ 0 w 147"/>
                  <a:gd name="T1" fmla="*/ 0 h 94"/>
                  <a:gd name="T2" fmla="*/ 0 w 147"/>
                  <a:gd name="T3" fmla="*/ 0 h 94"/>
                  <a:gd name="T4" fmla="*/ 0 w 147"/>
                  <a:gd name="T5" fmla="*/ 0 h 94"/>
                  <a:gd name="T6" fmla="*/ 0 w 147"/>
                  <a:gd name="T7" fmla="*/ 0 h 94"/>
                  <a:gd name="T8" fmla="*/ 0 w 147"/>
                  <a:gd name="T9" fmla="*/ 0 h 94"/>
                  <a:gd name="T10" fmla="*/ 0 w 147"/>
                  <a:gd name="T11" fmla="*/ 0 h 94"/>
                  <a:gd name="T12" fmla="*/ 0 w 147"/>
                  <a:gd name="T13" fmla="*/ 0 h 94"/>
                  <a:gd name="T14" fmla="*/ 0 w 147"/>
                  <a:gd name="T15" fmla="*/ 0 h 94"/>
                  <a:gd name="T16" fmla="*/ 0 w 147"/>
                  <a:gd name="T17" fmla="*/ 0 h 94"/>
                  <a:gd name="T18" fmla="*/ 0 w 147"/>
                  <a:gd name="T19" fmla="*/ 0 h 94"/>
                  <a:gd name="T20" fmla="*/ 0 w 147"/>
                  <a:gd name="T21" fmla="*/ 0 h 94"/>
                  <a:gd name="T22" fmla="*/ 0 w 147"/>
                  <a:gd name="T23" fmla="*/ 0 h 94"/>
                  <a:gd name="T24" fmla="*/ 0 w 147"/>
                  <a:gd name="T25" fmla="*/ 0 h 94"/>
                  <a:gd name="T26" fmla="*/ 0 w 147"/>
                  <a:gd name="T27" fmla="*/ 0 h 94"/>
                  <a:gd name="T28" fmla="*/ 0 w 147"/>
                  <a:gd name="T29" fmla="*/ 0 h 94"/>
                  <a:gd name="T30" fmla="*/ 0 w 147"/>
                  <a:gd name="T31" fmla="*/ 0 h 94"/>
                  <a:gd name="T32" fmla="*/ 0 w 147"/>
                  <a:gd name="T33" fmla="*/ 0 h 94"/>
                  <a:gd name="T34" fmla="*/ 0 w 147"/>
                  <a:gd name="T35" fmla="*/ 0 h 94"/>
                  <a:gd name="T36" fmla="*/ 0 w 147"/>
                  <a:gd name="T37" fmla="*/ 0 h 94"/>
                  <a:gd name="T38" fmla="*/ 0 w 147"/>
                  <a:gd name="T39" fmla="*/ 0 h 94"/>
                  <a:gd name="T40" fmla="*/ 0 w 147"/>
                  <a:gd name="T41" fmla="*/ 0 h 94"/>
                  <a:gd name="T42" fmla="*/ 0 w 147"/>
                  <a:gd name="T43" fmla="*/ 0 h 94"/>
                  <a:gd name="T44" fmla="*/ 0 w 147"/>
                  <a:gd name="T45" fmla="*/ 0 h 94"/>
                  <a:gd name="T46" fmla="*/ 0 w 147"/>
                  <a:gd name="T47" fmla="*/ 0 h 94"/>
                  <a:gd name="T48" fmla="*/ 0 w 147"/>
                  <a:gd name="T49" fmla="*/ 0 h 94"/>
                  <a:gd name="T50" fmla="*/ 0 w 147"/>
                  <a:gd name="T51" fmla="*/ 0 h 94"/>
                  <a:gd name="T52" fmla="*/ 0 w 147"/>
                  <a:gd name="T53" fmla="*/ 0 h 94"/>
                  <a:gd name="T54" fmla="*/ 0 w 147"/>
                  <a:gd name="T55" fmla="*/ 0 h 94"/>
                  <a:gd name="T56" fmla="*/ 0 w 147"/>
                  <a:gd name="T57" fmla="*/ 0 h 94"/>
                  <a:gd name="T58" fmla="*/ 0 w 147"/>
                  <a:gd name="T59" fmla="*/ 0 h 94"/>
                  <a:gd name="T60" fmla="*/ 0 w 147"/>
                  <a:gd name="T61" fmla="*/ 0 h 94"/>
                  <a:gd name="T62" fmla="*/ 0 w 147"/>
                  <a:gd name="T63" fmla="*/ 0 h 94"/>
                  <a:gd name="T64" fmla="*/ 0 w 147"/>
                  <a:gd name="T65" fmla="*/ 0 h 94"/>
                  <a:gd name="T66" fmla="*/ 0 w 147"/>
                  <a:gd name="T67" fmla="*/ 0 h 94"/>
                  <a:gd name="T68" fmla="*/ 0 w 147"/>
                  <a:gd name="T69" fmla="*/ 0 h 94"/>
                  <a:gd name="T70" fmla="*/ 0 w 147"/>
                  <a:gd name="T71" fmla="*/ 0 h 94"/>
                  <a:gd name="T72" fmla="*/ 0 w 147"/>
                  <a:gd name="T73" fmla="*/ 0 h 94"/>
                  <a:gd name="T74" fmla="*/ 0 w 147"/>
                  <a:gd name="T75" fmla="*/ 0 h 94"/>
                  <a:gd name="T76" fmla="*/ 0 w 147"/>
                  <a:gd name="T77" fmla="*/ 0 h 94"/>
                  <a:gd name="T78" fmla="*/ 0 w 147"/>
                  <a:gd name="T79" fmla="*/ 0 h 94"/>
                  <a:gd name="T80" fmla="*/ 0 w 147"/>
                  <a:gd name="T81" fmla="*/ 0 h 94"/>
                  <a:gd name="T82" fmla="*/ 0 w 147"/>
                  <a:gd name="T83" fmla="*/ 0 h 94"/>
                  <a:gd name="T84" fmla="*/ 0 w 147"/>
                  <a:gd name="T85" fmla="*/ 0 h 94"/>
                  <a:gd name="T86" fmla="*/ 0 w 147"/>
                  <a:gd name="T87" fmla="*/ 0 h 94"/>
                  <a:gd name="T88" fmla="*/ 0 w 147"/>
                  <a:gd name="T89" fmla="*/ 0 h 94"/>
                  <a:gd name="T90" fmla="*/ 0 w 147"/>
                  <a:gd name="T91" fmla="*/ 0 h 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7"/>
                  <a:gd name="T139" fmla="*/ 0 h 94"/>
                  <a:gd name="T140" fmla="*/ 147 w 147"/>
                  <a:gd name="T141" fmla="*/ 94 h 9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7" h="94">
                    <a:moveTo>
                      <a:pt x="94" y="33"/>
                    </a:moveTo>
                    <a:lnTo>
                      <a:pt x="147" y="43"/>
                    </a:lnTo>
                    <a:lnTo>
                      <a:pt x="141" y="42"/>
                    </a:lnTo>
                    <a:lnTo>
                      <a:pt x="135" y="43"/>
                    </a:lnTo>
                    <a:lnTo>
                      <a:pt x="129" y="45"/>
                    </a:lnTo>
                    <a:lnTo>
                      <a:pt x="124" y="49"/>
                    </a:lnTo>
                    <a:lnTo>
                      <a:pt x="119" y="53"/>
                    </a:lnTo>
                    <a:lnTo>
                      <a:pt x="114" y="58"/>
                    </a:lnTo>
                    <a:lnTo>
                      <a:pt x="111" y="64"/>
                    </a:lnTo>
                    <a:lnTo>
                      <a:pt x="109" y="68"/>
                    </a:lnTo>
                    <a:lnTo>
                      <a:pt x="110" y="75"/>
                    </a:lnTo>
                    <a:lnTo>
                      <a:pt x="114" y="80"/>
                    </a:lnTo>
                    <a:lnTo>
                      <a:pt x="116" y="86"/>
                    </a:lnTo>
                    <a:lnTo>
                      <a:pt x="111" y="91"/>
                    </a:lnTo>
                    <a:lnTo>
                      <a:pt x="102" y="94"/>
                    </a:lnTo>
                    <a:lnTo>
                      <a:pt x="94" y="94"/>
                    </a:lnTo>
                    <a:lnTo>
                      <a:pt x="84" y="94"/>
                    </a:lnTo>
                    <a:lnTo>
                      <a:pt x="75" y="93"/>
                    </a:lnTo>
                    <a:lnTo>
                      <a:pt x="67" y="91"/>
                    </a:lnTo>
                    <a:lnTo>
                      <a:pt x="58" y="90"/>
                    </a:lnTo>
                    <a:lnTo>
                      <a:pt x="50" y="91"/>
                    </a:lnTo>
                    <a:lnTo>
                      <a:pt x="42" y="94"/>
                    </a:lnTo>
                    <a:lnTo>
                      <a:pt x="36" y="88"/>
                    </a:lnTo>
                    <a:lnTo>
                      <a:pt x="29" y="83"/>
                    </a:lnTo>
                    <a:lnTo>
                      <a:pt x="21" y="79"/>
                    </a:lnTo>
                    <a:lnTo>
                      <a:pt x="13" y="75"/>
                    </a:lnTo>
                    <a:lnTo>
                      <a:pt x="6" y="71"/>
                    </a:lnTo>
                    <a:lnTo>
                      <a:pt x="1" y="65"/>
                    </a:lnTo>
                    <a:lnTo>
                      <a:pt x="0" y="58"/>
                    </a:lnTo>
                    <a:lnTo>
                      <a:pt x="3" y="48"/>
                    </a:lnTo>
                    <a:lnTo>
                      <a:pt x="18" y="49"/>
                    </a:lnTo>
                    <a:lnTo>
                      <a:pt x="24" y="44"/>
                    </a:lnTo>
                    <a:lnTo>
                      <a:pt x="27" y="37"/>
                    </a:lnTo>
                    <a:lnTo>
                      <a:pt x="26" y="27"/>
                    </a:lnTo>
                    <a:lnTo>
                      <a:pt x="26" y="18"/>
                    </a:lnTo>
                    <a:lnTo>
                      <a:pt x="27" y="10"/>
                    </a:lnTo>
                    <a:lnTo>
                      <a:pt x="34" y="4"/>
                    </a:lnTo>
                    <a:lnTo>
                      <a:pt x="48" y="3"/>
                    </a:lnTo>
                    <a:lnTo>
                      <a:pt x="57" y="0"/>
                    </a:lnTo>
                    <a:lnTo>
                      <a:pt x="64" y="2"/>
                    </a:lnTo>
                    <a:lnTo>
                      <a:pt x="69" y="6"/>
                    </a:lnTo>
                    <a:lnTo>
                      <a:pt x="73" y="11"/>
                    </a:lnTo>
                    <a:lnTo>
                      <a:pt x="76" y="18"/>
                    </a:lnTo>
                    <a:lnTo>
                      <a:pt x="81" y="23"/>
                    </a:lnTo>
                    <a:lnTo>
                      <a:pt x="87" y="29"/>
                    </a:lnTo>
                    <a:lnTo>
                      <a:pt x="94"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92" name="Freeform 53">
                <a:extLst>
                  <a:ext uri="{FF2B5EF4-FFF2-40B4-BE49-F238E27FC236}">
                    <a16:creationId xmlns:a16="http://schemas.microsoft.com/office/drawing/2014/main" id="{398B8938-42EB-0211-5D43-8D4C656D33E6}"/>
                  </a:ext>
                </a:extLst>
              </p:cNvPr>
              <p:cNvSpPr>
                <a:spLocks/>
              </p:cNvSpPr>
              <p:nvPr/>
            </p:nvSpPr>
            <p:spPr bwMode="auto">
              <a:xfrm>
                <a:off x="3992" y="3156"/>
                <a:ext cx="192" cy="118"/>
              </a:xfrm>
              <a:custGeom>
                <a:avLst/>
                <a:gdLst>
                  <a:gd name="T0" fmla="*/ 0 w 385"/>
                  <a:gd name="T1" fmla="*/ 0 h 237"/>
                  <a:gd name="T2" fmla="*/ 0 w 385"/>
                  <a:gd name="T3" fmla="*/ 0 h 237"/>
                  <a:gd name="T4" fmla="*/ 0 w 385"/>
                  <a:gd name="T5" fmla="*/ 0 h 237"/>
                  <a:gd name="T6" fmla="*/ 0 w 385"/>
                  <a:gd name="T7" fmla="*/ 0 h 237"/>
                  <a:gd name="T8" fmla="*/ 0 w 385"/>
                  <a:gd name="T9" fmla="*/ 0 h 237"/>
                  <a:gd name="T10" fmla="*/ 0 w 385"/>
                  <a:gd name="T11" fmla="*/ 0 h 237"/>
                  <a:gd name="T12" fmla="*/ 0 w 385"/>
                  <a:gd name="T13" fmla="*/ 0 h 237"/>
                  <a:gd name="T14" fmla="*/ 0 w 385"/>
                  <a:gd name="T15" fmla="*/ 0 h 237"/>
                  <a:gd name="T16" fmla="*/ 0 w 385"/>
                  <a:gd name="T17" fmla="*/ 0 h 237"/>
                  <a:gd name="T18" fmla="*/ 0 w 385"/>
                  <a:gd name="T19" fmla="*/ 0 h 237"/>
                  <a:gd name="T20" fmla="*/ 0 w 385"/>
                  <a:gd name="T21" fmla="*/ 0 h 237"/>
                  <a:gd name="T22" fmla="*/ 0 w 385"/>
                  <a:gd name="T23" fmla="*/ 0 h 237"/>
                  <a:gd name="T24" fmla="*/ 0 w 385"/>
                  <a:gd name="T25" fmla="*/ 0 h 237"/>
                  <a:gd name="T26" fmla="*/ 0 w 385"/>
                  <a:gd name="T27" fmla="*/ 0 h 237"/>
                  <a:gd name="T28" fmla="*/ 0 w 385"/>
                  <a:gd name="T29" fmla="*/ 0 h 237"/>
                  <a:gd name="T30" fmla="*/ 0 w 385"/>
                  <a:gd name="T31" fmla="*/ 0 h 237"/>
                  <a:gd name="T32" fmla="*/ 0 w 385"/>
                  <a:gd name="T33" fmla="*/ 0 h 237"/>
                  <a:gd name="T34" fmla="*/ 0 w 385"/>
                  <a:gd name="T35" fmla="*/ 0 h 237"/>
                  <a:gd name="T36" fmla="*/ 0 w 385"/>
                  <a:gd name="T37" fmla="*/ 0 h 237"/>
                  <a:gd name="T38" fmla="*/ 0 w 385"/>
                  <a:gd name="T39" fmla="*/ 0 h 237"/>
                  <a:gd name="T40" fmla="*/ 0 w 385"/>
                  <a:gd name="T41" fmla="*/ 0 h 237"/>
                  <a:gd name="T42" fmla="*/ 0 w 385"/>
                  <a:gd name="T43" fmla="*/ 0 h 237"/>
                  <a:gd name="T44" fmla="*/ 0 w 385"/>
                  <a:gd name="T45" fmla="*/ 0 h 237"/>
                  <a:gd name="T46" fmla="*/ 0 w 385"/>
                  <a:gd name="T47" fmla="*/ 0 h 237"/>
                  <a:gd name="T48" fmla="*/ 0 w 385"/>
                  <a:gd name="T49" fmla="*/ 0 h 237"/>
                  <a:gd name="T50" fmla="*/ 0 w 385"/>
                  <a:gd name="T51" fmla="*/ 0 h 237"/>
                  <a:gd name="T52" fmla="*/ 0 w 385"/>
                  <a:gd name="T53" fmla="*/ 0 h 237"/>
                  <a:gd name="T54" fmla="*/ 0 w 385"/>
                  <a:gd name="T55" fmla="*/ 0 h 237"/>
                  <a:gd name="T56" fmla="*/ 0 w 385"/>
                  <a:gd name="T57" fmla="*/ 0 h 237"/>
                  <a:gd name="T58" fmla="*/ 0 w 385"/>
                  <a:gd name="T59" fmla="*/ 0 h 237"/>
                  <a:gd name="T60" fmla="*/ 0 w 385"/>
                  <a:gd name="T61" fmla="*/ 0 h 237"/>
                  <a:gd name="T62" fmla="*/ 0 w 385"/>
                  <a:gd name="T63" fmla="*/ 0 h 237"/>
                  <a:gd name="T64" fmla="*/ 0 w 385"/>
                  <a:gd name="T65" fmla="*/ 0 h 237"/>
                  <a:gd name="T66" fmla="*/ 0 w 385"/>
                  <a:gd name="T67" fmla="*/ 0 h 237"/>
                  <a:gd name="T68" fmla="*/ 0 w 385"/>
                  <a:gd name="T69" fmla="*/ 0 h 237"/>
                  <a:gd name="T70" fmla="*/ 0 w 385"/>
                  <a:gd name="T71" fmla="*/ 0 h 237"/>
                  <a:gd name="T72" fmla="*/ 0 w 385"/>
                  <a:gd name="T73" fmla="*/ 0 h 237"/>
                  <a:gd name="T74" fmla="*/ 0 w 385"/>
                  <a:gd name="T75" fmla="*/ 0 h 237"/>
                  <a:gd name="T76" fmla="*/ 0 w 385"/>
                  <a:gd name="T77" fmla="*/ 0 h 237"/>
                  <a:gd name="T78" fmla="*/ 0 w 385"/>
                  <a:gd name="T79" fmla="*/ 0 h 237"/>
                  <a:gd name="T80" fmla="*/ 0 w 385"/>
                  <a:gd name="T81" fmla="*/ 0 h 237"/>
                  <a:gd name="T82" fmla="*/ 0 w 385"/>
                  <a:gd name="T83" fmla="*/ 0 h 237"/>
                  <a:gd name="T84" fmla="*/ 0 w 385"/>
                  <a:gd name="T85" fmla="*/ 0 h 237"/>
                  <a:gd name="T86" fmla="*/ 0 w 385"/>
                  <a:gd name="T87" fmla="*/ 0 h 237"/>
                  <a:gd name="T88" fmla="*/ 0 w 385"/>
                  <a:gd name="T89" fmla="*/ 0 h 237"/>
                  <a:gd name="T90" fmla="*/ 0 w 385"/>
                  <a:gd name="T91" fmla="*/ 0 h 237"/>
                  <a:gd name="T92" fmla="*/ 0 w 385"/>
                  <a:gd name="T93" fmla="*/ 0 h 237"/>
                  <a:gd name="T94" fmla="*/ 0 w 385"/>
                  <a:gd name="T95" fmla="*/ 0 h 237"/>
                  <a:gd name="T96" fmla="*/ 0 w 385"/>
                  <a:gd name="T97" fmla="*/ 0 h 23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85"/>
                  <a:gd name="T148" fmla="*/ 0 h 237"/>
                  <a:gd name="T149" fmla="*/ 385 w 385"/>
                  <a:gd name="T150" fmla="*/ 237 h 23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85" h="237">
                    <a:moveTo>
                      <a:pt x="372" y="53"/>
                    </a:moveTo>
                    <a:lnTo>
                      <a:pt x="369" y="60"/>
                    </a:lnTo>
                    <a:lnTo>
                      <a:pt x="364" y="66"/>
                    </a:lnTo>
                    <a:lnTo>
                      <a:pt x="360" y="73"/>
                    </a:lnTo>
                    <a:lnTo>
                      <a:pt x="355" y="79"/>
                    </a:lnTo>
                    <a:lnTo>
                      <a:pt x="349" y="85"/>
                    </a:lnTo>
                    <a:lnTo>
                      <a:pt x="343" y="90"/>
                    </a:lnTo>
                    <a:lnTo>
                      <a:pt x="339" y="96"/>
                    </a:lnTo>
                    <a:lnTo>
                      <a:pt x="334" y="102"/>
                    </a:lnTo>
                    <a:lnTo>
                      <a:pt x="327" y="93"/>
                    </a:lnTo>
                    <a:lnTo>
                      <a:pt x="320" y="82"/>
                    </a:lnTo>
                    <a:lnTo>
                      <a:pt x="312" y="74"/>
                    </a:lnTo>
                    <a:lnTo>
                      <a:pt x="302" y="68"/>
                    </a:lnTo>
                    <a:lnTo>
                      <a:pt x="300" y="76"/>
                    </a:lnTo>
                    <a:lnTo>
                      <a:pt x="300" y="85"/>
                    </a:lnTo>
                    <a:lnTo>
                      <a:pt x="303" y="91"/>
                    </a:lnTo>
                    <a:lnTo>
                      <a:pt x="309" y="98"/>
                    </a:lnTo>
                    <a:lnTo>
                      <a:pt x="315" y="106"/>
                    </a:lnTo>
                    <a:lnTo>
                      <a:pt x="319" y="113"/>
                    </a:lnTo>
                    <a:lnTo>
                      <a:pt x="324" y="121"/>
                    </a:lnTo>
                    <a:lnTo>
                      <a:pt x="325" y="129"/>
                    </a:lnTo>
                    <a:lnTo>
                      <a:pt x="337" y="141"/>
                    </a:lnTo>
                    <a:lnTo>
                      <a:pt x="348" y="152"/>
                    </a:lnTo>
                    <a:lnTo>
                      <a:pt x="358" y="165"/>
                    </a:lnTo>
                    <a:lnTo>
                      <a:pt x="368" y="179"/>
                    </a:lnTo>
                    <a:lnTo>
                      <a:pt x="376" y="193"/>
                    </a:lnTo>
                    <a:lnTo>
                      <a:pt x="381" y="207"/>
                    </a:lnTo>
                    <a:lnTo>
                      <a:pt x="385" y="222"/>
                    </a:lnTo>
                    <a:lnTo>
                      <a:pt x="385" y="237"/>
                    </a:lnTo>
                    <a:lnTo>
                      <a:pt x="370" y="233"/>
                    </a:lnTo>
                    <a:lnTo>
                      <a:pt x="355" y="231"/>
                    </a:lnTo>
                    <a:lnTo>
                      <a:pt x="340" y="229"/>
                    </a:lnTo>
                    <a:lnTo>
                      <a:pt x="325" y="226"/>
                    </a:lnTo>
                    <a:lnTo>
                      <a:pt x="310" y="224"/>
                    </a:lnTo>
                    <a:lnTo>
                      <a:pt x="294" y="223"/>
                    </a:lnTo>
                    <a:lnTo>
                      <a:pt x="279" y="220"/>
                    </a:lnTo>
                    <a:lnTo>
                      <a:pt x="264" y="219"/>
                    </a:lnTo>
                    <a:lnTo>
                      <a:pt x="248" y="218"/>
                    </a:lnTo>
                    <a:lnTo>
                      <a:pt x="233" y="216"/>
                    </a:lnTo>
                    <a:lnTo>
                      <a:pt x="217" y="215"/>
                    </a:lnTo>
                    <a:lnTo>
                      <a:pt x="202" y="214"/>
                    </a:lnTo>
                    <a:lnTo>
                      <a:pt x="186" y="212"/>
                    </a:lnTo>
                    <a:lnTo>
                      <a:pt x="171" y="211"/>
                    </a:lnTo>
                    <a:lnTo>
                      <a:pt x="155" y="209"/>
                    </a:lnTo>
                    <a:lnTo>
                      <a:pt x="140" y="208"/>
                    </a:lnTo>
                    <a:lnTo>
                      <a:pt x="123" y="127"/>
                    </a:lnTo>
                    <a:lnTo>
                      <a:pt x="136" y="125"/>
                    </a:lnTo>
                    <a:lnTo>
                      <a:pt x="149" y="120"/>
                    </a:lnTo>
                    <a:lnTo>
                      <a:pt x="160" y="114"/>
                    </a:lnTo>
                    <a:lnTo>
                      <a:pt x="172" y="108"/>
                    </a:lnTo>
                    <a:lnTo>
                      <a:pt x="182" y="101"/>
                    </a:lnTo>
                    <a:lnTo>
                      <a:pt x="194" y="95"/>
                    </a:lnTo>
                    <a:lnTo>
                      <a:pt x="204" y="89"/>
                    </a:lnTo>
                    <a:lnTo>
                      <a:pt x="216" y="86"/>
                    </a:lnTo>
                    <a:lnTo>
                      <a:pt x="217" y="82"/>
                    </a:lnTo>
                    <a:lnTo>
                      <a:pt x="216" y="75"/>
                    </a:lnTo>
                    <a:lnTo>
                      <a:pt x="212" y="70"/>
                    </a:lnTo>
                    <a:lnTo>
                      <a:pt x="211" y="66"/>
                    </a:lnTo>
                    <a:lnTo>
                      <a:pt x="199" y="74"/>
                    </a:lnTo>
                    <a:lnTo>
                      <a:pt x="188" y="80"/>
                    </a:lnTo>
                    <a:lnTo>
                      <a:pt x="176" y="87"/>
                    </a:lnTo>
                    <a:lnTo>
                      <a:pt x="164" y="91"/>
                    </a:lnTo>
                    <a:lnTo>
                      <a:pt x="151" y="96"/>
                    </a:lnTo>
                    <a:lnTo>
                      <a:pt x="137" y="99"/>
                    </a:lnTo>
                    <a:lnTo>
                      <a:pt x="125" y="103"/>
                    </a:lnTo>
                    <a:lnTo>
                      <a:pt x="111" y="105"/>
                    </a:lnTo>
                    <a:lnTo>
                      <a:pt x="97" y="106"/>
                    </a:lnTo>
                    <a:lnTo>
                      <a:pt x="83" y="108"/>
                    </a:lnTo>
                    <a:lnTo>
                      <a:pt x="69" y="109"/>
                    </a:lnTo>
                    <a:lnTo>
                      <a:pt x="55" y="109"/>
                    </a:lnTo>
                    <a:lnTo>
                      <a:pt x="42" y="108"/>
                    </a:lnTo>
                    <a:lnTo>
                      <a:pt x="28" y="108"/>
                    </a:lnTo>
                    <a:lnTo>
                      <a:pt x="14" y="106"/>
                    </a:lnTo>
                    <a:lnTo>
                      <a:pt x="0" y="104"/>
                    </a:lnTo>
                    <a:lnTo>
                      <a:pt x="17" y="94"/>
                    </a:lnTo>
                    <a:lnTo>
                      <a:pt x="34" y="81"/>
                    </a:lnTo>
                    <a:lnTo>
                      <a:pt x="51" y="70"/>
                    </a:lnTo>
                    <a:lnTo>
                      <a:pt x="68" y="57"/>
                    </a:lnTo>
                    <a:lnTo>
                      <a:pt x="87" y="45"/>
                    </a:lnTo>
                    <a:lnTo>
                      <a:pt x="104" y="35"/>
                    </a:lnTo>
                    <a:lnTo>
                      <a:pt x="122" y="26"/>
                    </a:lnTo>
                    <a:lnTo>
                      <a:pt x="142" y="18"/>
                    </a:lnTo>
                    <a:lnTo>
                      <a:pt x="150" y="12"/>
                    </a:lnTo>
                    <a:lnTo>
                      <a:pt x="158" y="7"/>
                    </a:lnTo>
                    <a:lnTo>
                      <a:pt x="168" y="4"/>
                    </a:lnTo>
                    <a:lnTo>
                      <a:pt x="178" y="2"/>
                    </a:lnTo>
                    <a:lnTo>
                      <a:pt x="188" y="0"/>
                    </a:lnTo>
                    <a:lnTo>
                      <a:pt x="198" y="2"/>
                    </a:lnTo>
                    <a:lnTo>
                      <a:pt x="209" y="4"/>
                    </a:lnTo>
                    <a:lnTo>
                      <a:pt x="218" y="7"/>
                    </a:lnTo>
                    <a:lnTo>
                      <a:pt x="236" y="17"/>
                    </a:lnTo>
                    <a:lnTo>
                      <a:pt x="254" y="25"/>
                    </a:lnTo>
                    <a:lnTo>
                      <a:pt x="273" y="33"/>
                    </a:lnTo>
                    <a:lnTo>
                      <a:pt x="292" y="38"/>
                    </a:lnTo>
                    <a:lnTo>
                      <a:pt x="311" y="44"/>
                    </a:lnTo>
                    <a:lnTo>
                      <a:pt x="332" y="48"/>
                    </a:lnTo>
                    <a:lnTo>
                      <a:pt x="352" y="51"/>
                    </a:lnTo>
                    <a:lnTo>
                      <a:pt x="37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93" name="Freeform 54">
                <a:extLst>
                  <a:ext uri="{FF2B5EF4-FFF2-40B4-BE49-F238E27FC236}">
                    <a16:creationId xmlns:a16="http://schemas.microsoft.com/office/drawing/2014/main" id="{A0591555-7C96-6616-1615-EF96B3B8C5B0}"/>
                  </a:ext>
                </a:extLst>
              </p:cNvPr>
              <p:cNvSpPr>
                <a:spLocks/>
              </p:cNvSpPr>
              <p:nvPr/>
            </p:nvSpPr>
            <p:spPr bwMode="auto">
              <a:xfrm>
                <a:off x="4191" y="3252"/>
                <a:ext cx="268" cy="202"/>
              </a:xfrm>
              <a:custGeom>
                <a:avLst/>
                <a:gdLst>
                  <a:gd name="T0" fmla="*/ 1 w 535"/>
                  <a:gd name="T1" fmla="*/ 1 h 404"/>
                  <a:gd name="T2" fmla="*/ 1 w 535"/>
                  <a:gd name="T3" fmla="*/ 1 h 404"/>
                  <a:gd name="T4" fmla="*/ 1 w 535"/>
                  <a:gd name="T5" fmla="*/ 1 h 404"/>
                  <a:gd name="T6" fmla="*/ 1 w 535"/>
                  <a:gd name="T7" fmla="*/ 1 h 404"/>
                  <a:gd name="T8" fmla="*/ 1 w 535"/>
                  <a:gd name="T9" fmla="*/ 1 h 404"/>
                  <a:gd name="T10" fmla="*/ 1 w 535"/>
                  <a:gd name="T11" fmla="*/ 1 h 404"/>
                  <a:gd name="T12" fmla="*/ 1 w 535"/>
                  <a:gd name="T13" fmla="*/ 1 h 404"/>
                  <a:gd name="T14" fmla="*/ 1 w 535"/>
                  <a:gd name="T15" fmla="*/ 1 h 404"/>
                  <a:gd name="T16" fmla="*/ 1 w 535"/>
                  <a:gd name="T17" fmla="*/ 1 h 404"/>
                  <a:gd name="T18" fmla="*/ 1 w 535"/>
                  <a:gd name="T19" fmla="*/ 1 h 404"/>
                  <a:gd name="T20" fmla="*/ 1 w 535"/>
                  <a:gd name="T21" fmla="*/ 1 h 404"/>
                  <a:gd name="T22" fmla="*/ 1 w 535"/>
                  <a:gd name="T23" fmla="*/ 1 h 404"/>
                  <a:gd name="T24" fmla="*/ 1 w 535"/>
                  <a:gd name="T25" fmla="*/ 1 h 404"/>
                  <a:gd name="T26" fmla="*/ 1 w 535"/>
                  <a:gd name="T27" fmla="*/ 1 h 404"/>
                  <a:gd name="T28" fmla="*/ 1 w 535"/>
                  <a:gd name="T29" fmla="*/ 1 h 404"/>
                  <a:gd name="T30" fmla="*/ 1 w 535"/>
                  <a:gd name="T31" fmla="*/ 1 h 404"/>
                  <a:gd name="T32" fmla="*/ 2 w 535"/>
                  <a:gd name="T33" fmla="*/ 1 h 404"/>
                  <a:gd name="T34" fmla="*/ 2 w 535"/>
                  <a:gd name="T35" fmla="*/ 1 h 404"/>
                  <a:gd name="T36" fmla="*/ 2 w 535"/>
                  <a:gd name="T37" fmla="*/ 1 h 404"/>
                  <a:gd name="T38" fmla="*/ 1 w 535"/>
                  <a:gd name="T39" fmla="*/ 1 h 404"/>
                  <a:gd name="T40" fmla="*/ 1 w 535"/>
                  <a:gd name="T41" fmla="*/ 1 h 404"/>
                  <a:gd name="T42" fmla="*/ 1 w 535"/>
                  <a:gd name="T43" fmla="*/ 1 h 404"/>
                  <a:gd name="T44" fmla="*/ 1 w 535"/>
                  <a:gd name="T45" fmla="*/ 1 h 404"/>
                  <a:gd name="T46" fmla="*/ 1 w 535"/>
                  <a:gd name="T47" fmla="*/ 1 h 404"/>
                  <a:gd name="T48" fmla="*/ 1 w 535"/>
                  <a:gd name="T49" fmla="*/ 1 h 404"/>
                  <a:gd name="T50" fmla="*/ 1 w 535"/>
                  <a:gd name="T51" fmla="*/ 1 h 404"/>
                  <a:gd name="T52" fmla="*/ 1 w 535"/>
                  <a:gd name="T53" fmla="*/ 1 h 404"/>
                  <a:gd name="T54" fmla="*/ 1 w 535"/>
                  <a:gd name="T55" fmla="*/ 1 h 404"/>
                  <a:gd name="T56" fmla="*/ 1 w 535"/>
                  <a:gd name="T57" fmla="*/ 1 h 404"/>
                  <a:gd name="T58" fmla="*/ 1 w 535"/>
                  <a:gd name="T59" fmla="*/ 1 h 404"/>
                  <a:gd name="T60" fmla="*/ 1 w 535"/>
                  <a:gd name="T61" fmla="*/ 1 h 404"/>
                  <a:gd name="T62" fmla="*/ 1 w 535"/>
                  <a:gd name="T63" fmla="*/ 1 h 404"/>
                  <a:gd name="T64" fmla="*/ 1 w 535"/>
                  <a:gd name="T65" fmla="*/ 1 h 404"/>
                  <a:gd name="T66" fmla="*/ 1 w 535"/>
                  <a:gd name="T67" fmla="*/ 1 h 404"/>
                  <a:gd name="T68" fmla="*/ 1 w 535"/>
                  <a:gd name="T69" fmla="*/ 1 h 404"/>
                  <a:gd name="T70" fmla="*/ 1 w 535"/>
                  <a:gd name="T71" fmla="*/ 1 h 404"/>
                  <a:gd name="T72" fmla="*/ 1 w 535"/>
                  <a:gd name="T73" fmla="*/ 1 h 404"/>
                  <a:gd name="T74" fmla="*/ 1 w 535"/>
                  <a:gd name="T75" fmla="*/ 1 h 404"/>
                  <a:gd name="T76" fmla="*/ 1 w 535"/>
                  <a:gd name="T77" fmla="*/ 1 h 404"/>
                  <a:gd name="T78" fmla="*/ 1 w 535"/>
                  <a:gd name="T79" fmla="*/ 1 h 404"/>
                  <a:gd name="T80" fmla="*/ 1 w 535"/>
                  <a:gd name="T81" fmla="*/ 1 h 404"/>
                  <a:gd name="T82" fmla="*/ 1 w 535"/>
                  <a:gd name="T83" fmla="*/ 1 h 404"/>
                  <a:gd name="T84" fmla="*/ 1 w 535"/>
                  <a:gd name="T85" fmla="*/ 1 h 404"/>
                  <a:gd name="T86" fmla="*/ 1 w 535"/>
                  <a:gd name="T87" fmla="*/ 1 h 404"/>
                  <a:gd name="T88" fmla="*/ 1 w 535"/>
                  <a:gd name="T89" fmla="*/ 1 h 404"/>
                  <a:gd name="T90" fmla="*/ 1 w 535"/>
                  <a:gd name="T91" fmla="*/ 1 h 404"/>
                  <a:gd name="T92" fmla="*/ 1 w 535"/>
                  <a:gd name="T93" fmla="*/ 1 h 404"/>
                  <a:gd name="T94" fmla="*/ 1 w 535"/>
                  <a:gd name="T95" fmla="*/ 1 h 404"/>
                  <a:gd name="T96" fmla="*/ 1 w 535"/>
                  <a:gd name="T97" fmla="*/ 1 h 404"/>
                  <a:gd name="T98" fmla="*/ 1 w 535"/>
                  <a:gd name="T99" fmla="*/ 1 h 404"/>
                  <a:gd name="T100" fmla="*/ 1 w 535"/>
                  <a:gd name="T101" fmla="*/ 1 h 404"/>
                  <a:gd name="T102" fmla="*/ 1 w 535"/>
                  <a:gd name="T103" fmla="*/ 1 h 404"/>
                  <a:gd name="T104" fmla="*/ 1 w 535"/>
                  <a:gd name="T105" fmla="*/ 1 h 404"/>
                  <a:gd name="T106" fmla="*/ 1 w 535"/>
                  <a:gd name="T107" fmla="*/ 1 h 404"/>
                  <a:gd name="T108" fmla="*/ 1 w 535"/>
                  <a:gd name="T109" fmla="*/ 1 h 404"/>
                  <a:gd name="T110" fmla="*/ 1 w 535"/>
                  <a:gd name="T111" fmla="*/ 1 h 404"/>
                  <a:gd name="T112" fmla="*/ 1 w 535"/>
                  <a:gd name="T113" fmla="*/ 1 h 404"/>
                  <a:gd name="T114" fmla="*/ 0 w 535"/>
                  <a:gd name="T115" fmla="*/ 0 h 404"/>
                  <a:gd name="T116" fmla="*/ 1 w 535"/>
                  <a:gd name="T117" fmla="*/ 1 h 404"/>
                  <a:gd name="T118" fmla="*/ 1 w 535"/>
                  <a:gd name="T119" fmla="*/ 1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35"/>
                  <a:gd name="T181" fmla="*/ 0 h 404"/>
                  <a:gd name="T182" fmla="*/ 535 w 535"/>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35" h="404">
                    <a:moveTo>
                      <a:pt x="305" y="53"/>
                    </a:moveTo>
                    <a:lnTo>
                      <a:pt x="319" y="57"/>
                    </a:lnTo>
                    <a:lnTo>
                      <a:pt x="333" y="63"/>
                    </a:lnTo>
                    <a:lnTo>
                      <a:pt x="346" y="68"/>
                    </a:lnTo>
                    <a:lnTo>
                      <a:pt x="360" y="72"/>
                    </a:lnTo>
                    <a:lnTo>
                      <a:pt x="374" y="77"/>
                    </a:lnTo>
                    <a:lnTo>
                      <a:pt x="388" y="82"/>
                    </a:lnTo>
                    <a:lnTo>
                      <a:pt x="402" y="86"/>
                    </a:lnTo>
                    <a:lnTo>
                      <a:pt x="415" y="92"/>
                    </a:lnTo>
                    <a:lnTo>
                      <a:pt x="429" y="97"/>
                    </a:lnTo>
                    <a:lnTo>
                      <a:pt x="443" y="101"/>
                    </a:lnTo>
                    <a:lnTo>
                      <a:pt x="457" y="107"/>
                    </a:lnTo>
                    <a:lnTo>
                      <a:pt x="471" y="112"/>
                    </a:lnTo>
                    <a:lnTo>
                      <a:pt x="485" y="117"/>
                    </a:lnTo>
                    <a:lnTo>
                      <a:pt x="498" y="123"/>
                    </a:lnTo>
                    <a:lnTo>
                      <a:pt x="511" y="129"/>
                    </a:lnTo>
                    <a:lnTo>
                      <a:pt x="525" y="135"/>
                    </a:lnTo>
                    <a:lnTo>
                      <a:pt x="535" y="404"/>
                    </a:lnTo>
                    <a:lnTo>
                      <a:pt x="524" y="395"/>
                    </a:lnTo>
                    <a:lnTo>
                      <a:pt x="511" y="386"/>
                    </a:lnTo>
                    <a:lnTo>
                      <a:pt x="497" y="375"/>
                    </a:lnTo>
                    <a:lnTo>
                      <a:pt x="482" y="366"/>
                    </a:lnTo>
                    <a:lnTo>
                      <a:pt x="466" y="357"/>
                    </a:lnTo>
                    <a:lnTo>
                      <a:pt x="450" y="348"/>
                    </a:lnTo>
                    <a:lnTo>
                      <a:pt x="434" y="340"/>
                    </a:lnTo>
                    <a:lnTo>
                      <a:pt x="419" y="330"/>
                    </a:lnTo>
                    <a:lnTo>
                      <a:pt x="403" y="324"/>
                    </a:lnTo>
                    <a:lnTo>
                      <a:pt x="389" y="317"/>
                    </a:lnTo>
                    <a:lnTo>
                      <a:pt x="376" y="310"/>
                    </a:lnTo>
                    <a:lnTo>
                      <a:pt x="365" y="305"/>
                    </a:lnTo>
                    <a:lnTo>
                      <a:pt x="356" y="300"/>
                    </a:lnTo>
                    <a:lnTo>
                      <a:pt x="349" y="297"/>
                    </a:lnTo>
                    <a:lnTo>
                      <a:pt x="344" y="296"/>
                    </a:lnTo>
                    <a:lnTo>
                      <a:pt x="343" y="295"/>
                    </a:lnTo>
                    <a:lnTo>
                      <a:pt x="348" y="272"/>
                    </a:lnTo>
                    <a:lnTo>
                      <a:pt x="350" y="247"/>
                    </a:lnTo>
                    <a:lnTo>
                      <a:pt x="351" y="224"/>
                    </a:lnTo>
                    <a:lnTo>
                      <a:pt x="353" y="201"/>
                    </a:lnTo>
                    <a:lnTo>
                      <a:pt x="336" y="183"/>
                    </a:lnTo>
                    <a:lnTo>
                      <a:pt x="316" y="167"/>
                    </a:lnTo>
                    <a:lnTo>
                      <a:pt x="298" y="151"/>
                    </a:lnTo>
                    <a:lnTo>
                      <a:pt x="278" y="137"/>
                    </a:lnTo>
                    <a:lnTo>
                      <a:pt x="258" y="124"/>
                    </a:lnTo>
                    <a:lnTo>
                      <a:pt x="237" y="113"/>
                    </a:lnTo>
                    <a:lnTo>
                      <a:pt x="215" y="101"/>
                    </a:lnTo>
                    <a:lnTo>
                      <a:pt x="193" y="92"/>
                    </a:lnTo>
                    <a:lnTo>
                      <a:pt x="171" y="84"/>
                    </a:lnTo>
                    <a:lnTo>
                      <a:pt x="148" y="76"/>
                    </a:lnTo>
                    <a:lnTo>
                      <a:pt x="125" y="69"/>
                    </a:lnTo>
                    <a:lnTo>
                      <a:pt x="101" y="63"/>
                    </a:lnTo>
                    <a:lnTo>
                      <a:pt x="78" y="57"/>
                    </a:lnTo>
                    <a:lnTo>
                      <a:pt x="54" y="53"/>
                    </a:lnTo>
                    <a:lnTo>
                      <a:pt x="30" y="49"/>
                    </a:lnTo>
                    <a:lnTo>
                      <a:pt x="5" y="46"/>
                    </a:lnTo>
                    <a:lnTo>
                      <a:pt x="11" y="37"/>
                    </a:lnTo>
                    <a:lnTo>
                      <a:pt x="9" y="24"/>
                    </a:lnTo>
                    <a:lnTo>
                      <a:pt x="3" y="11"/>
                    </a:lnTo>
                    <a:lnTo>
                      <a:pt x="0" y="0"/>
                    </a:lnTo>
                    <a:lnTo>
                      <a:pt x="94" y="2"/>
                    </a:lnTo>
                    <a:lnTo>
                      <a:pt x="305" y="5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94" name="Freeform 55">
                <a:extLst>
                  <a:ext uri="{FF2B5EF4-FFF2-40B4-BE49-F238E27FC236}">
                    <a16:creationId xmlns:a16="http://schemas.microsoft.com/office/drawing/2014/main" id="{5910EA55-AC58-5959-FA37-BAED554CF749}"/>
                  </a:ext>
                </a:extLst>
              </p:cNvPr>
              <p:cNvSpPr>
                <a:spLocks/>
              </p:cNvSpPr>
              <p:nvPr/>
            </p:nvSpPr>
            <p:spPr bwMode="auto">
              <a:xfrm>
                <a:off x="3984" y="3274"/>
                <a:ext cx="371" cy="250"/>
              </a:xfrm>
              <a:custGeom>
                <a:avLst/>
                <a:gdLst>
                  <a:gd name="T0" fmla="*/ 1 w 742"/>
                  <a:gd name="T1" fmla="*/ 1 h 500"/>
                  <a:gd name="T2" fmla="*/ 1 w 742"/>
                  <a:gd name="T3" fmla="*/ 1 h 500"/>
                  <a:gd name="T4" fmla="*/ 1 w 742"/>
                  <a:gd name="T5" fmla="*/ 1 h 500"/>
                  <a:gd name="T6" fmla="*/ 1 w 742"/>
                  <a:gd name="T7" fmla="*/ 1 h 500"/>
                  <a:gd name="T8" fmla="*/ 1 w 742"/>
                  <a:gd name="T9" fmla="*/ 1 h 500"/>
                  <a:gd name="T10" fmla="*/ 1 w 742"/>
                  <a:gd name="T11" fmla="*/ 1 h 500"/>
                  <a:gd name="T12" fmla="*/ 1 w 742"/>
                  <a:gd name="T13" fmla="*/ 1 h 500"/>
                  <a:gd name="T14" fmla="*/ 1 w 742"/>
                  <a:gd name="T15" fmla="*/ 0 h 500"/>
                  <a:gd name="T16" fmla="*/ 1 w 742"/>
                  <a:gd name="T17" fmla="*/ 0 h 500"/>
                  <a:gd name="T18" fmla="*/ 1 w 742"/>
                  <a:gd name="T19" fmla="*/ 0 h 500"/>
                  <a:gd name="T20" fmla="*/ 1 w 742"/>
                  <a:gd name="T21" fmla="*/ 1 h 500"/>
                  <a:gd name="T22" fmla="*/ 1 w 742"/>
                  <a:gd name="T23" fmla="*/ 1 h 500"/>
                  <a:gd name="T24" fmla="*/ 1 w 742"/>
                  <a:gd name="T25" fmla="*/ 1 h 500"/>
                  <a:gd name="T26" fmla="*/ 1 w 742"/>
                  <a:gd name="T27" fmla="*/ 1 h 500"/>
                  <a:gd name="T28" fmla="*/ 1 w 742"/>
                  <a:gd name="T29" fmla="*/ 1 h 500"/>
                  <a:gd name="T30" fmla="*/ 1 w 742"/>
                  <a:gd name="T31" fmla="*/ 1 h 500"/>
                  <a:gd name="T32" fmla="*/ 1 w 742"/>
                  <a:gd name="T33" fmla="*/ 1 h 500"/>
                  <a:gd name="T34" fmla="*/ 2 w 742"/>
                  <a:gd name="T35" fmla="*/ 1 h 500"/>
                  <a:gd name="T36" fmla="*/ 2 w 742"/>
                  <a:gd name="T37" fmla="*/ 1 h 500"/>
                  <a:gd name="T38" fmla="*/ 2 w 742"/>
                  <a:gd name="T39" fmla="*/ 1 h 500"/>
                  <a:gd name="T40" fmla="*/ 2 w 742"/>
                  <a:gd name="T41" fmla="*/ 1 h 500"/>
                  <a:gd name="T42" fmla="*/ 2 w 742"/>
                  <a:gd name="T43" fmla="*/ 1 h 500"/>
                  <a:gd name="T44" fmla="*/ 2 w 742"/>
                  <a:gd name="T45" fmla="*/ 1 h 500"/>
                  <a:gd name="T46" fmla="*/ 2 w 742"/>
                  <a:gd name="T47" fmla="*/ 1 h 500"/>
                  <a:gd name="T48" fmla="*/ 2 w 742"/>
                  <a:gd name="T49" fmla="*/ 1 h 500"/>
                  <a:gd name="T50" fmla="*/ 2 w 742"/>
                  <a:gd name="T51" fmla="*/ 1 h 500"/>
                  <a:gd name="T52" fmla="*/ 2 w 742"/>
                  <a:gd name="T53" fmla="*/ 1 h 500"/>
                  <a:gd name="T54" fmla="*/ 2 w 742"/>
                  <a:gd name="T55" fmla="*/ 1 h 500"/>
                  <a:gd name="T56" fmla="*/ 2 w 742"/>
                  <a:gd name="T57" fmla="*/ 1 h 500"/>
                  <a:gd name="T58" fmla="*/ 2 w 742"/>
                  <a:gd name="T59" fmla="*/ 1 h 500"/>
                  <a:gd name="T60" fmla="*/ 2 w 742"/>
                  <a:gd name="T61" fmla="*/ 1 h 500"/>
                  <a:gd name="T62" fmla="*/ 2 w 742"/>
                  <a:gd name="T63" fmla="*/ 1 h 500"/>
                  <a:gd name="T64" fmla="*/ 2 w 742"/>
                  <a:gd name="T65" fmla="*/ 1 h 500"/>
                  <a:gd name="T66" fmla="*/ 2 w 742"/>
                  <a:gd name="T67" fmla="*/ 1 h 500"/>
                  <a:gd name="T68" fmla="*/ 2 w 742"/>
                  <a:gd name="T69" fmla="*/ 1 h 500"/>
                  <a:gd name="T70" fmla="*/ 2 w 742"/>
                  <a:gd name="T71" fmla="*/ 1 h 500"/>
                  <a:gd name="T72" fmla="*/ 2 w 742"/>
                  <a:gd name="T73" fmla="*/ 1 h 500"/>
                  <a:gd name="T74" fmla="*/ 2 w 742"/>
                  <a:gd name="T75" fmla="*/ 1 h 500"/>
                  <a:gd name="T76" fmla="*/ 2 w 742"/>
                  <a:gd name="T77" fmla="*/ 1 h 500"/>
                  <a:gd name="T78" fmla="*/ 2 w 742"/>
                  <a:gd name="T79" fmla="*/ 1 h 500"/>
                  <a:gd name="T80" fmla="*/ 1 w 742"/>
                  <a:gd name="T81" fmla="*/ 1 h 500"/>
                  <a:gd name="T82" fmla="*/ 1 w 742"/>
                  <a:gd name="T83" fmla="*/ 1 h 500"/>
                  <a:gd name="T84" fmla="*/ 1 w 742"/>
                  <a:gd name="T85" fmla="*/ 1 h 500"/>
                  <a:gd name="T86" fmla="*/ 1 w 742"/>
                  <a:gd name="T87" fmla="*/ 1 h 500"/>
                  <a:gd name="T88" fmla="*/ 1 w 742"/>
                  <a:gd name="T89" fmla="*/ 1 h 500"/>
                  <a:gd name="T90" fmla="*/ 1 w 742"/>
                  <a:gd name="T91" fmla="*/ 1 h 500"/>
                  <a:gd name="T92" fmla="*/ 1 w 742"/>
                  <a:gd name="T93" fmla="*/ 1 h 500"/>
                  <a:gd name="T94" fmla="*/ 1 w 742"/>
                  <a:gd name="T95" fmla="*/ 1 h 500"/>
                  <a:gd name="T96" fmla="*/ 1 w 742"/>
                  <a:gd name="T97" fmla="*/ 1 h 500"/>
                  <a:gd name="T98" fmla="*/ 1 w 742"/>
                  <a:gd name="T99" fmla="*/ 1 h 500"/>
                  <a:gd name="T100" fmla="*/ 1 w 742"/>
                  <a:gd name="T101" fmla="*/ 1 h 500"/>
                  <a:gd name="T102" fmla="*/ 1 w 742"/>
                  <a:gd name="T103" fmla="*/ 1 h 500"/>
                  <a:gd name="T104" fmla="*/ 1 w 742"/>
                  <a:gd name="T105" fmla="*/ 1 h 500"/>
                  <a:gd name="T106" fmla="*/ 1 w 742"/>
                  <a:gd name="T107" fmla="*/ 1 h 500"/>
                  <a:gd name="T108" fmla="*/ 1 w 742"/>
                  <a:gd name="T109" fmla="*/ 1 h 500"/>
                  <a:gd name="T110" fmla="*/ 1 w 742"/>
                  <a:gd name="T111" fmla="*/ 1 h 500"/>
                  <a:gd name="T112" fmla="*/ 1 w 742"/>
                  <a:gd name="T113" fmla="*/ 1 h 500"/>
                  <a:gd name="T114" fmla="*/ 1 w 742"/>
                  <a:gd name="T115" fmla="*/ 1 h 500"/>
                  <a:gd name="T116" fmla="*/ 0 w 742"/>
                  <a:gd name="T117" fmla="*/ 1 h 500"/>
                  <a:gd name="T118" fmla="*/ 1 w 742"/>
                  <a:gd name="T119" fmla="*/ 1 h 5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42"/>
                  <a:gd name="T181" fmla="*/ 0 h 500"/>
                  <a:gd name="T182" fmla="*/ 742 w 742"/>
                  <a:gd name="T183" fmla="*/ 500 h 5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42" h="500">
                    <a:moveTo>
                      <a:pt x="15" y="23"/>
                    </a:moveTo>
                    <a:lnTo>
                      <a:pt x="32" y="17"/>
                    </a:lnTo>
                    <a:lnTo>
                      <a:pt x="51" y="11"/>
                    </a:lnTo>
                    <a:lnTo>
                      <a:pt x="70" y="8"/>
                    </a:lnTo>
                    <a:lnTo>
                      <a:pt x="90" y="4"/>
                    </a:lnTo>
                    <a:lnTo>
                      <a:pt x="109" y="2"/>
                    </a:lnTo>
                    <a:lnTo>
                      <a:pt x="129" y="1"/>
                    </a:lnTo>
                    <a:lnTo>
                      <a:pt x="150" y="0"/>
                    </a:lnTo>
                    <a:lnTo>
                      <a:pt x="171" y="0"/>
                    </a:lnTo>
                    <a:lnTo>
                      <a:pt x="191" y="0"/>
                    </a:lnTo>
                    <a:lnTo>
                      <a:pt x="212" y="1"/>
                    </a:lnTo>
                    <a:lnTo>
                      <a:pt x="233" y="1"/>
                    </a:lnTo>
                    <a:lnTo>
                      <a:pt x="253" y="3"/>
                    </a:lnTo>
                    <a:lnTo>
                      <a:pt x="274" y="4"/>
                    </a:lnTo>
                    <a:lnTo>
                      <a:pt x="294" y="5"/>
                    </a:lnTo>
                    <a:lnTo>
                      <a:pt x="313" y="8"/>
                    </a:lnTo>
                    <a:lnTo>
                      <a:pt x="333" y="9"/>
                    </a:lnTo>
                    <a:lnTo>
                      <a:pt x="524" y="43"/>
                    </a:lnTo>
                    <a:lnTo>
                      <a:pt x="539" y="47"/>
                    </a:lnTo>
                    <a:lnTo>
                      <a:pt x="554" y="50"/>
                    </a:lnTo>
                    <a:lnTo>
                      <a:pt x="570" y="55"/>
                    </a:lnTo>
                    <a:lnTo>
                      <a:pt x="585" y="61"/>
                    </a:lnTo>
                    <a:lnTo>
                      <a:pt x="599" y="65"/>
                    </a:lnTo>
                    <a:lnTo>
                      <a:pt x="614" y="72"/>
                    </a:lnTo>
                    <a:lnTo>
                      <a:pt x="629" y="78"/>
                    </a:lnTo>
                    <a:lnTo>
                      <a:pt x="643" y="86"/>
                    </a:lnTo>
                    <a:lnTo>
                      <a:pt x="657" y="93"/>
                    </a:lnTo>
                    <a:lnTo>
                      <a:pt x="669" y="102"/>
                    </a:lnTo>
                    <a:lnTo>
                      <a:pt x="683" y="111"/>
                    </a:lnTo>
                    <a:lnTo>
                      <a:pt x="696" y="121"/>
                    </a:lnTo>
                    <a:lnTo>
                      <a:pt x="707" y="131"/>
                    </a:lnTo>
                    <a:lnTo>
                      <a:pt x="720" y="142"/>
                    </a:lnTo>
                    <a:lnTo>
                      <a:pt x="732" y="154"/>
                    </a:lnTo>
                    <a:lnTo>
                      <a:pt x="742" y="167"/>
                    </a:lnTo>
                    <a:lnTo>
                      <a:pt x="679" y="500"/>
                    </a:lnTo>
                    <a:lnTo>
                      <a:pt x="653" y="466"/>
                    </a:lnTo>
                    <a:lnTo>
                      <a:pt x="627" y="435"/>
                    </a:lnTo>
                    <a:lnTo>
                      <a:pt x="599" y="406"/>
                    </a:lnTo>
                    <a:lnTo>
                      <a:pt x="570" y="380"/>
                    </a:lnTo>
                    <a:lnTo>
                      <a:pt x="541" y="354"/>
                    </a:lnTo>
                    <a:lnTo>
                      <a:pt x="510" y="331"/>
                    </a:lnTo>
                    <a:lnTo>
                      <a:pt x="479" y="309"/>
                    </a:lnTo>
                    <a:lnTo>
                      <a:pt x="448" y="289"/>
                    </a:lnTo>
                    <a:lnTo>
                      <a:pt x="416" y="270"/>
                    </a:lnTo>
                    <a:lnTo>
                      <a:pt x="382" y="253"/>
                    </a:lnTo>
                    <a:lnTo>
                      <a:pt x="349" y="237"/>
                    </a:lnTo>
                    <a:lnTo>
                      <a:pt x="315" y="222"/>
                    </a:lnTo>
                    <a:lnTo>
                      <a:pt x="280" y="207"/>
                    </a:lnTo>
                    <a:lnTo>
                      <a:pt x="244" y="194"/>
                    </a:lnTo>
                    <a:lnTo>
                      <a:pt x="210" y="182"/>
                    </a:lnTo>
                    <a:lnTo>
                      <a:pt x="174" y="169"/>
                    </a:lnTo>
                    <a:lnTo>
                      <a:pt x="154" y="165"/>
                    </a:lnTo>
                    <a:lnTo>
                      <a:pt x="136" y="161"/>
                    </a:lnTo>
                    <a:lnTo>
                      <a:pt x="118" y="156"/>
                    </a:lnTo>
                    <a:lnTo>
                      <a:pt x="99" y="152"/>
                    </a:lnTo>
                    <a:lnTo>
                      <a:pt x="80" y="148"/>
                    </a:lnTo>
                    <a:lnTo>
                      <a:pt x="56" y="146"/>
                    </a:lnTo>
                    <a:lnTo>
                      <a:pt x="31" y="146"/>
                    </a:lnTo>
                    <a:lnTo>
                      <a:pt x="0" y="148"/>
                    </a:lnTo>
                    <a:lnTo>
                      <a:pt x="15" y="23"/>
                    </a:lnTo>
                    <a:close/>
                  </a:path>
                </a:pathLst>
              </a:custGeom>
              <a:solidFill>
                <a:srgbClr val="A5B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95" name="Freeform 56">
                <a:extLst>
                  <a:ext uri="{FF2B5EF4-FFF2-40B4-BE49-F238E27FC236}">
                    <a16:creationId xmlns:a16="http://schemas.microsoft.com/office/drawing/2014/main" id="{1AB870D7-5B93-E9C9-67A9-91CA5365C8FD}"/>
                  </a:ext>
                </a:extLst>
              </p:cNvPr>
              <p:cNvSpPr>
                <a:spLocks/>
              </p:cNvSpPr>
              <p:nvPr/>
            </p:nvSpPr>
            <p:spPr bwMode="auto">
              <a:xfrm>
                <a:off x="4337" y="3410"/>
                <a:ext cx="119" cy="109"/>
              </a:xfrm>
              <a:custGeom>
                <a:avLst/>
                <a:gdLst>
                  <a:gd name="T0" fmla="*/ 0 w 239"/>
                  <a:gd name="T1" fmla="*/ 1 h 218"/>
                  <a:gd name="T2" fmla="*/ 0 w 239"/>
                  <a:gd name="T3" fmla="*/ 1 h 218"/>
                  <a:gd name="T4" fmla="*/ 0 w 239"/>
                  <a:gd name="T5" fmla="*/ 1 h 218"/>
                  <a:gd name="T6" fmla="*/ 0 w 239"/>
                  <a:gd name="T7" fmla="*/ 1 h 218"/>
                  <a:gd name="T8" fmla="*/ 0 w 239"/>
                  <a:gd name="T9" fmla="*/ 1 h 218"/>
                  <a:gd name="T10" fmla="*/ 0 w 239"/>
                  <a:gd name="T11" fmla="*/ 1 h 218"/>
                  <a:gd name="T12" fmla="*/ 0 w 239"/>
                  <a:gd name="T13" fmla="*/ 1 h 218"/>
                  <a:gd name="T14" fmla="*/ 0 w 239"/>
                  <a:gd name="T15" fmla="*/ 1 h 218"/>
                  <a:gd name="T16" fmla="*/ 0 w 239"/>
                  <a:gd name="T17" fmla="*/ 1 h 218"/>
                  <a:gd name="T18" fmla="*/ 0 w 239"/>
                  <a:gd name="T19" fmla="*/ 1 h 218"/>
                  <a:gd name="T20" fmla="*/ 0 w 239"/>
                  <a:gd name="T21" fmla="*/ 1 h 218"/>
                  <a:gd name="T22" fmla="*/ 0 w 239"/>
                  <a:gd name="T23" fmla="*/ 1 h 218"/>
                  <a:gd name="T24" fmla="*/ 0 w 239"/>
                  <a:gd name="T25" fmla="*/ 1 h 218"/>
                  <a:gd name="T26" fmla="*/ 0 w 239"/>
                  <a:gd name="T27" fmla="*/ 1 h 218"/>
                  <a:gd name="T28" fmla="*/ 0 w 239"/>
                  <a:gd name="T29" fmla="*/ 1 h 218"/>
                  <a:gd name="T30" fmla="*/ 0 w 239"/>
                  <a:gd name="T31" fmla="*/ 1 h 218"/>
                  <a:gd name="T32" fmla="*/ 0 w 239"/>
                  <a:gd name="T33" fmla="*/ 1 h 218"/>
                  <a:gd name="T34" fmla="*/ 0 w 239"/>
                  <a:gd name="T35" fmla="*/ 0 h 218"/>
                  <a:gd name="T36" fmla="*/ 0 w 239"/>
                  <a:gd name="T37" fmla="*/ 1 h 218"/>
                  <a:gd name="T38" fmla="*/ 0 w 239"/>
                  <a:gd name="T39" fmla="*/ 1 h 218"/>
                  <a:gd name="T40" fmla="*/ 0 w 239"/>
                  <a:gd name="T41" fmla="*/ 1 h 218"/>
                  <a:gd name="T42" fmla="*/ 0 w 239"/>
                  <a:gd name="T43" fmla="*/ 1 h 218"/>
                  <a:gd name="T44" fmla="*/ 0 w 239"/>
                  <a:gd name="T45" fmla="*/ 1 h 218"/>
                  <a:gd name="T46" fmla="*/ 0 w 239"/>
                  <a:gd name="T47" fmla="*/ 1 h 218"/>
                  <a:gd name="T48" fmla="*/ 0 w 239"/>
                  <a:gd name="T49" fmla="*/ 1 h 218"/>
                  <a:gd name="T50" fmla="*/ 0 w 239"/>
                  <a:gd name="T51" fmla="*/ 1 h 218"/>
                  <a:gd name="T52" fmla="*/ 0 w 239"/>
                  <a:gd name="T53" fmla="*/ 1 h 218"/>
                  <a:gd name="T54" fmla="*/ 0 w 239"/>
                  <a:gd name="T55" fmla="*/ 1 h 218"/>
                  <a:gd name="T56" fmla="*/ 0 w 239"/>
                  <a:gd name="T57" fmla="*/ 1 h 218"/>
                  <a:gd name="T58" fmla="*/ 0 w 239"/>
                  <a:gd name="T59" fmla="*/ 1 h 218"/>
                  <a:gd name="T60" fmla="*/ 0 w 239"/>
                  <a:gd name="T61" fmla="*/ 1 h 218"/>
                  <a:gd name="T62" fmla="*/ 0 w 239"/>
                  <a:gd name="T63" fmla="*/ 1 h 218"/>
                  <a:gd name="T64" fmla="*/ 0 w 239"/>
                  <a:gd name="T65" fmla="*/ 1 h 218"/>
                  <a:gd name="T66" fmla="*/ 0 w 239"/>
                  <a:gd name="T67" fmla="*/ 1 h 2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9"/>
                  <a:gd name="T103" fmla="*/ 0 h 218"/>
                  <a:gd name="T104" fmla="*/ 239 w 239"/>
                  <a:gd name="T105" fmla="*/ 218 h 2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9" h="218">
                    <a:moveTo>
                      <a:pt x="239" y="132"/>
                    </a:moveTo>
                    <a:lnTo>
                      <a:pt x="224" y="136"/>
                    </a:lnTo>
                    <a:lnTo>
                      <a:pt x="208" y="140"/>
                    </a:lnTo>
                    <a:lnTo>
                      <a:pt x="193" y="144"/>
                    </a:lnTo>
                    <a:lnTo>
                      <a:pt x="176" y="149"/>
                    </a:lnTo>
                    <a:lnTo>
                      <a:pt x="161" y="154"/>
                    </a:lnTo>
                    <a:lnTo>
                      <a:pt x="147" y="158"/>
                    </a:lnTo>
                    <a:lnTo>
                      <a:pt x="132" y="163"/>
                    </a:lnTo>
                    <a:lnTo>
                      <a:pt x="117" y="168"/>
                    </a:lnTo>
                    <a:lnTo>
                      <a:pt x="102" y="173"/>
                    </a:lnTo>
                    <a:lnTo>
                      <a:pt x="87" y="179"/>
                    </a:lnTo>
                    <a:lnTo>
                      <a:pt x="72" y="185"/>
                    </a:lnTo>
                    <a:lnTo>
                      <a:pt x="58" y="191"/>
                    </a:lnTo>
                    <a:lnTo>
                      <a:pt x="43" y="196"/>
                    </a:lnTo>
                    <a:lnTo>
                      <a:pt x="29" y="203"/>
                    </a:lnTo>
                    <a:lnTo>
                      <a:pt x="14" y="210"/>
                    </a:lnTo>
                    <a:lnTo>
                      <a:pt x="0" y="218"/>
                    </a:lnTo>
                    <a:lnTo>
                      <a:pt x="44" y="0"/>
                    </a:lnTo>
                    <a:lnTo>
                      <a:pt x="57" y="6"/>
                    </a:lnTo>
                    <a:lnTo>
                      <a:pt x="70" y="13"/>
                    </a:lnTo>
                    <a:lnTo>
                      <a:pt x="83" y="19"/>
                    </a:lnTo>
                    <a:lnTo>
                      <a:pt x="97" y="25"/>
                    </a:lnTo>
                    <a:lnTo>
                      <a:pt x="111" y="32"/>
                    </a:lnTo>
                    <a:lnTo>
                      <a:pt x="123" y="38"/>
                    </a:lnTo>
                    <a:lnTo>
                      <a:pt x="137" y="45"/>
                    </a:lnTo>
                    <a:lnTo>
                      <a:pt x="150" y="52"/>
                    </a:lnTo>
                    <a:lnTo>
                      <a:pt x="163" y="60"/>
                    </a:lnTo>
                    <a:lnTo>
                      <a:pt x="175" y="68"/>
                    </a:lnTo>
                    <a:lnTo>
                      <a:pt x="187" y="76"/>
                    </a:lnTo>
                    <a:lnTo>
                      <a:pt x="198" y="87"/>
                    </a:lnTo>
                    <a:lnTo>
                      <a:pt x="210" y="96"/>
                    </a:lnTo>
                    <a:lnTo>
                      <a:pt x="220" y="108"/>
                    </a:lnTo>
                    <a:lnTo>
                      <a:pt x="229" y="119"/>
                    </a:lnTo>
                    <a:lnTo>
                      <a:pt x="239" y="132"/>
                    </a:lnTo>
                    <a:close/>
                  </a:path>
                </a:pathLst>
              </a:custGeom>
              <a:solidFill>
                <a:srgbClr val="A5B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96" name="Freeform 57">
                <a:extLst>
                  <a:ext uri="{FF2B5EF4-FFF2-40B4-BE49-F238E27FC236}">
                    <a16:creationId xmlns:a16="http://schemas.microsoft.com/office/drawing/2014/main" id="{0588390D-D2A8-13A3-181F-C98D9D7FFCEE}"/>
                  </a:ext>
                </a:extLst>
              </p:cNvPr>
              <p:cNvSpPr>
                <a:spLocks/>
              </p:cNvSpPr>
              <p:nvPr/>
            </p:nvSpPr>
            <p:spPr bwMode="auto">
              <a:xfrm>
                <a:off x="4024" y="3815"/>
                <a:ext cx="237" cy="203"/>
              </a:xfrm>
              <a:custGeom>
                <a:avLst/>
                <a:gdLst>
                  <a:gd name="T0" fmla="*/ 1 w 474"/>
                  <a:gd name="T1" fmla="*/ 1 h 406"/>
                  <a:gd name="T2" fmla="*/ 1 w 474"/>
                  <a:gd name="T3" fmla="*/ 1 h 406"/>
                  <a:gd name="T4" fmla="*/ 1 w 474"/>
                  <a:gd name="T5" fmla="*/ 1 h 406"/>
                  <a:gd name="T6" fmla="*/ 1 w 474"/>
                  <a:gd name="T7" fmla="*/ 1 h 406"/>
                  <a:gd name="T8" fmla="*/ 1 w 474"/>
                  <a:gd name="T9" fmla="*/ 1 h 406"/>
                  <a:gd name="T10" fmla="*/ 1 w 474"/>
                  <a:gd name="T11" fmla="*/ 1 h 406"/>
                  <a:gd name="T12" fmla="*/ 1 w 474"/>
                  <a:gd name="T13" fmla="*/ 1 h 406"/>
                  <a:gd name="T14" fmla="*/ 1 w 474"/>
                  <a:gd name="T15" fmla="*/ 1 h 406"/>
                  <a:gd name="T16" fmla="*/ 1 w 474"/>
                  <a:gd name="T17" fmla="*/ 1 h 406"/>
                  <a:gd name="T18" fmla="*/ 1 w 474"/>
                  <a:gd name="T19" fmla="*/ 1 h 406"/>
                  <a:gd name="T20" fmla="*/ 1 w 474"/>
                  <a:gd name="T21" fmla="*/ 1 h 406"/>
                  <a:gd name="T22" fmla="*/ 1 w 474"/>
                  <a:gd name="T23" fmla="*/ 0 h 406"/>
                  <a:gd name="T24" fmla="*/ 1 w 474"/>
                  <a:gd name="T25" fmla="*/ 1 h 406"/>
                  <a:gd name="T26" fmla="*/ 1 w 474"/>
                  <a:gd name="T27" fmla="*/ 1 h 406"/>
                  <a:gd name="T28" fmla="*/ 1 w 474"/>
                  <a:gd name="T29" fmla="*/ 1 h 406"/>
                  <a:gd name="T30" fmla="*/ 1 w 474"/>
                  <a:gd name="T31" fmla="*/ 1 h 406"/>
                  <a:gd name="T32" fmla="*/ 1 w 474"/>
                  <a:gd name="T33" fmla="*/ 1 h 406"/>
                  <a:gd name="T34" fmla="*/ 1 w 474"/>
                  <a:gd name="T35" fmla="*/ 1 h 406"/>
                  <a:gd name="T36" fmla="*/ 1 w 474"/>
                  <a:gd name="T37" fmla="*/ 1 h 406"/>
                  <a:gd name="T38" fmla="*/ 1 w 474"/>
                  <a:gd name="T39" fmla="*/ 1 h 406"/>
                  <a:gd name="T40" fmla="*/ 1 w 474"/>
                  <a:gd name="T41" fmla="*/ 1 h 406"/>
                  <a:gd name="T42" fmla="*/ 1 w 474"/>
                  <a:gd name="T43" fmla="*/ 1 h 406"/>
                  <a:gd name="T44" fmla="*/ 1 w 474"/>
                  <a:gd name="T45" fmla="*/ 1 h 406"/>
                  <a:gd name="T46" fmla="*/ 1 w 474"/>
                  <a:gd name="T47" fmla="*/ 1 h 406"/>
                  <a:gd name="T48" fmla="*/ 1 w 474"/>
                  <a:gd name="T49" fmla="*/ 1 h 406"/>
                  <a:gd name="T50" fmla="*/ 1 w 474"/>
                  <a:gd name="T51" fmla="*/ 1 h 406"/>
                  <a:gd name="T52" fmla="*/ 1 w 474"/>
                  <a:gd name="T53" fmla="*/ 1 h 406"/>
                  <a:gd name="T54" fmla="*/ 1 w 474"/>
                  <a:gd name="T55" fmla="*/ 1 h 406"/>
                  <a:gd name="T56" fmla="*/ 1 w 474"/>
                  <a:gd name="T57" fmla="*/ 1 h 406"/>
                  <a:gd name="T58" fmla="*/ 1 w 474"/>
                  <a:gd name="T59" fmla="*/ 1 h 406"/>
                  <a:gd name="T60" fmla="*/ 1 w 474"/>
                  <a:gd name="T61" fmla="*/ 1 h 406"/>
                  <a:gd name="T62" fmla="*/ 1 w 474"/>
                  <a:gd name="T63" fmla="*/ 1 h 406"/>
                  <a:gd name="T64" fmla="*/ 1 w 474"/>
                  <a:gd name="T65" fmla="*/ 1 h 406"/>
                  <a:gd name="T66" fmla="*/ 1 w 474"/>
                  <a:gd name="T67" fmla="*/ 1 h 406"/>
                  <a:gd name="T68" fmla="*/ 0 w 474"/>
                  <a:gd name="T69" fmla="*/ 1 h 406"/>
                  <a:gd name="T70" fmla="*/ 1 w 474"/>
                  <a:gd name="T71" fmla="*/ 1 h 406"/>
                  <a:gd name="T72" fmla="*/ 1 w 474"/>
                  <a:gd name="T73" fmla="*/ 1 h 406"/>
                  <a:gd name="T74" fmla="*/ 1 w 474"/>
                  <a:gd name="T75" fmla="*/ 1 h 406"/>
                  <a:gd name="T76" fmla="*/ 1 w 474"/>
                  <a:gd name="T77" fmla="*/ 1 h 406"/>
                  <a:gd name="T78" fmla="*/ 1 w 474"/>
                  <a:gd name="T79" fmla="*/ 1 h 406"/>
                  <a:gd name="T80" fmla="*/ 1 w 474"/>
                  <a:gd name="T81" fmla="*/ 1 h 406"/>
                  <a:gd name="T82" fmla="*/ 1 w 474"/>
                  <a:gd name="T83" fmla="*/ 1 h 406"/>
                  <a:gd name="T84" fmla="*/ 1 w 474"/>
                  <a:gd name="T85" fmla="*/ 1 h 406"/>
                  <a:gd name="T86" fmla="*/ 1 w 474"/>
                  <a:gd name="T87" fmla="*/ 1 h 4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74"/>
                  <a:gd name="T133" fmla="*/ 0 h 406"/>
                  <a:gd name="T134" fmla="*/ 474 w 474"/>
                  <a:gd name="T135" fmla="*/ 406 h 4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74" h="406">
                    <a:moveTo>
                      <a:pt x="460" y="328"/>
                    </a:moveTo>
                    <a:lnTo>
                      <a:pt x="446" y="320"/>
                    </a:lnTo>
                    <a:lnTo>
                      <a:pt x="433" y="312"/>
                    </a:lnTo>
                    <a:lnTo>
                      <a:pt x="419" y="303"/>
                    </a:lnTo>
                    <a:lnTo>
                      <a:pt x="405" y="297"/>
                    </a:lnTo>
                    <a:lnTo>
                      <a:pt x="390" y="290"/>
                    </a:lnTo>
                    <a:lnTo>
                      <a:pt x="376" y="284"/>
                    </a:lnTo>
                    <a:lnTo>
                      <a:pt x="361" y="277"/>
                    </a:lnTo>
                    <a:lnTo>
                      <a:pt x="346" y="271"/>
                    </a:lnTo>
                    <a:lnTo>
                      <a:pt x="331" y="267"/>
                    </a:lnTo>
                    <a:lnTo>
                      <a:pt x="315" y="261"/>
                    </a:lnTo>
                    <a:lnTo>
                      <a:pt x="300" y="256"/>
                    </a:lnTo>
                    <a:lnTo>
                      <a:pt x="285" y="252"/>
                    </a:lnTo>
                    <a:lnTo>
                      <a:pt x="269" y="247"/>
                    </a:lnTo>
                    <a:lnTo>
                      <a:pt x="254" y="244"/>
                    </a:lnTo>
                    <a:lnTo>
                      <a:pt x="238" y="239"/>
                    </a:lnTo>
                    <a:lnTo>
                      <a:pt x="223" y="235"/>
                    </a:lnTo>
                    <a:lnTo>
                      <a:pt x="218" y="223"/>
                    </a:lnTo>
                    <a:lnTo>
                      <a:pt x="208" y="206"/>
                    </a:lnTo>
                    <a:lnTo>
                      <a:pt x="197" y="189"/>
                    </a:lnTo>
                    <a:lnTo>
                      <a:pt x="192" y="182"/>
                    </a:lnTo>
                    <a:lnTo>
                      <a:pt x="173" y="171"/>
                    </a:lnTo>
                    <a:lnTo>
                      <a:pt x="152" y="158"/>
                    </a:lnTo>
                    <a:lnTo>
                      <a:pt x="127" y="144"/>
                    </a:lnTo>
                    <a:lnTo>
                      <a:pt x="105" y="130"/>
                    </a:lnTo>
                    <a:lnTo>
                      <a:pt x="87" y="113"/>
                    </a:lnTo>
                    <a:lnTo>
                      <a:pt x="77" y="95"/>
                    </a:lnTo>
                    <a:lnTo>
                      <a:pt x="76" y="75"/>
                    </a:lnTo>
                    <a:lnTo>
                      <a:pt x="88" y="53"/>
                    </a:lnTo>
                    <a:lnTo>
                      <a:pt x="94" y="41"/>
                    </a:lnTo>
                    <a:lnTo>
                      <a:pt x="94" y="28"/>
                    </a:lnTo>
                    <a:lnTo>
                      <a:pt x="89" y="15"/>
                    </a:lnTo>
                    <a:lnTo>
                      <a:pt x="80" y="6"/>
                    </a:lnTo>
                    <a:lnTo>
                      <a:pt x="74" y="3"/>
                    </a:lnTo>
                    <a:lnTo>
                      <a:pt x="69" y="2"/>
                    </a:lnTo>
                    <a:lnTo>
                      <a:pt x="62" y="0"/>
                    </a:lnTo>
                    <a:lnTo>
                      <a:pt x="56" y="2"/>
                    </a:lnTo>
                    <a:lnTo>
                      <a:pt x="49" y="3"/>
                    </a:lnTo>
                    <a:lnTo>
                      <a:pt x="43" y="6"/>
                    </a:lnTo>
                    <a:lnTo>
                      <a:pt x="39" y="11"/>
                    </a:lnTo>
                    <a:lnTo>
                      <a:pt x="34" y="15"/>
                    </a:lnTo>
                    <a:lnTo>
                      <a:pt x="16" y="42"/>
                    </a:lnTo>
                    <a:lnTo>
                      <a:pt x="8" y="68"/>
                    </a:lnTo>
                    <a:lnTo>
                      <a:pt x="8" y="95"/>
                    </a:lnTo>
                    <a:lnTo>
                      <a:pt x="17" y="119"/>
                    </a:lnTo>
                    <a:lnTo>
                      <a:pt x="31" y="143"/>
                    </a:lnTo>
                    <a:lnTo>
                      <a:pt x="50" y="165"/>
                    </a:lnTo>
                    <a:lnTo>
                      <a:pt x="72" y="186"/>
                    </a:lnTo>
                    <a:lnTo>
                      <a:pt x="96" y="204"/>
                    </a:lnTo>
                    <a:lnTo>
                      <a:pt x="94" y="204"/>
                    </a:lnTo>
                    <a:lnTo>
                      <a:pt x="89" y="204"/>
                    </a:lnTo>
                    <a:lnTo>
                      <a:pt x="84" y="204"/>
                    </a:lnTo>
                    <a:lnTo>
                      <a:pt x="77" y="204"/>
                    </a:lnTo>
                    <a:lnTo>
                      <a:pt x="70" y="206"/>
                    </a:lnTo>
                    <a:lnTo>
                      <a:pt x="65" y="206"/>
                    </a:lnTo>
                    <a:lnTo>
                      <a:pt x="61" y="206"/>
                    </a:lnTo>
                    <a:lnTo>
                      <a:pt x="59" y="206"/>
                    </a:lnTo>
                    <a:lnTo>
                      <a:pt x="49" y="208"/>
                    </a:lnTo>
                    <a:lnTo>
                      <a:pt x="40" y="214"/>
                    </a:lnTo>
                    <a:lnTo>
                      <a:pt x="33" y="223"/>
                    </a:lnTo>
                    <a:lnTo>
                      <a:pt x="29" y="233"/>
                    </a:lnTo>
                    <a:lnTo>
                      <a:pt x="29" y="246"/>
                    </a:lnTo>
                    <a:lnTo>
                      <a:pt x="34" y="257"/>
                    </a:lnTo>
                    <a:lnTo>
                      <a:pt x="43" y="267"/>
                    </a:lnTo>
                    <a:lnTo>
                      <a:pt x="56" y="271"/>
                    </a:lnTo>
                    <a:lnTo>
                      <a:pt x="58" y="271"/>
                    </a:lnTo>
                    <a:lnTo>
                      <a:pt x="64" y="272"/>
                    </a:lnTo>
                    <a:lnTo>
                      <a:pt x="73" y="275"/>
                    </a:lnTo>
                    <a:lnTo>
                      <a:pt x="85" y="277"/>
                    </a:lnTo>
                    <a:lnTo>
                      <a:pt x="100" y="280"/>
                    </a:lnTo>
                    <a:lnTo>
                      <a:pt x="116" y="284"/>
                    </a:lnTo>
                    <a:lnTo>
                      <a:pt x="134" y="287"/>
                    </a:lnTo>
                    <a:lnTo>
                      <a:pt x="155" y="292"/>
                    </a:lnTo>
                    <a:lnTo>
                      <a:pt x="176" y="297"/>
                    </a:lnTo>
                    <a:lnTo>
                      <a:pt x="197" y="301"/>
                    </a:lnTo>
                    <a:lnTo>
                      <a:pt x="217" y="306"/>
                    </a:lnTo>
                    <a:lnTo>
                      <a:pt x="238" y="312"/>
                    </a:lnTo>
                    <a:lnTo>
                      <a:pt x="259" y="316"/>
                    </a:lnTo>
                    <a:lnTo>
                      <a:pt x="277" y="321"/>
                    </a:lnTo>
                    <a:lnTo>
                      <a:pt x="294" y="326"/>
                    </a:lnTo>
                    <a:lnTo>
                      <a:pt x="309" y="331"/>
                    </a:lnTo>
                    <a:lnTo>
                      <a:pt x="292" y="330"/>
                    </a:lnTo>
                    <a:lnTo>
                      <a:pt x="275" y="330"/>
                    </a:lnTo>
                    <a:lnTo>
                      <a:pt x="258" y="329"/>
                    </a:lnTo>
                    <a:lnTo>
                      <a:pt x="240" y="328"/>
                    </a:lnTo>
                    <a:lnTo>
                      <a:pt x="223" y="328"/>
                    </a:lnTo>
                    <a:lnTo>
                      <a:pt x="206" y="326"/>
                    </a:lnTo>
                    <a:lnTo>
                      <a:pt x="188" y="325"/>
                    </a:lnTo>
                    <a:lnTo>
                      <a:pt x="172" y="324"/>
                    </a:lnTo>
                    <a:lnTo>
                      <a:pt x="155" y="323"/>
                    </a:lnTo>
                    <a:lnTo>
                      <a:pt x="138" y="322"/>
                    </a:lnTo>
                    <a:lnTo>
                      <a:pt x="120" y="320"/>
                    </a:lnTo>
                    <a:lnTo>
                      <a:pt x="103" y="318"/>
                    </a:lnTo>
                    <a:lnTo>
                      <a:pt x="86" y="316"/>
                    </a:lnTo>
                    <a:lnTo>
                      <a:pt x="70" y="314"/>
                    </a:lnTo>
                    <a:lnTo>
                      <a:pt x="52" y="312"/>
                    </a:lnTo>
                    <a:lnTo>
                      <a:pt x="35" y="308"/>
                    </a:lnTo>
                    <a:lnTo>
                      <a:pt x="28" y="308"/>
                    </a:lnTo>
                    <a:lnTo>
                      <a:pt x="23" y="309"/>
                    </a:lnTo>
                    <a:lnTo>
                      <a:pt x="16" y="312"/>
                    </a:lnTo>
                    <a:lnTo>
                      <a:pt x="11" y="315"/>
                    </a:lnTo>
                    <a:lnTo>
                      <a:pt x="6" y="320"/>
                    </a:lnTo>
                    <a:lnTo>
                      <a:pt x="3" y="324"/>
                    </a:lnTo>
                    <a:lnTo>
                      <a:pt x="1" y="331"/>
                    </a:lnTo>
                    <a:lnTo>
                      <a:pt x="0" y="337"/>
                    </a:lnTo>
                    <a:lnTo>
                      <a:pt x="1" y="351"/>
                    </a:lnTo>
                    <a:lnTo>
                      <a:pt x="6" y="362"/>
                    </a:lnTo>
                    <a:lnTo>
                      <a:pt x="17" y="370"/>
                    </a:lnTo>
                    <a:lnTo>
                      <a:pt x="29" y="374"/>
                    </a:lnTo>
                    <a:lnTo>
                      <a:pt x="54" y="378"/>
                    </a:lnTo>
                    <a:lnTo>
                      <a:pt x="78" y="382"/>
                    </a:lnTo>
                    <a:lnTo>
                      <a:pt x="102" y="384"/>
                    </a:lnTo>
                    <a:lnTo>
                      <a:pt x="126" y="388"/>
                    </a:lnTo>
                    <a:lnTo>
                      <a:pt x="150" y="390"/>
                    </a:lnTo>
                    <a:lnTo>
                      <a:pt x="175" y="391"/>
                    </a:lnTo>
                    <a:lnTo>
                      <a:pt x="199" y="393"/>
                    </a:lnTo>
                    <a:lnTo>
                      <a:pt x="223" y="394"/>
                    </a:lnTo>
                    <a:lnTo>
                      <a:pt x="247" y="396"/>
                    </a:lnTo>
                    <a:lnTo>
                      <a:pt x="273" y="397"/>
                    </a:lnTo>
                    <a:lnTo>
                      <a:pt x="297" y="398"/>
                    </a:lnTo>
                    <a:lnTo>
                      <a:pt x="321" y="399"/>
                    </a:lnTo>
                    <a:lnTo>
                      <a:pt x="345" y="400"/>
                    </a:lnTo>
                    <a:lnTo>
                      <a:pt x="370" y="401"/>
                    </a:lnTo>
                    <a:lnTo>
                      <a:pt x="395" y="404"/>
                    </a:lnTo>
                    <a:lnTo>
                      <a:pt x="419" y="406"/>
                    </a:lnTo>
                    <a:lnTo>
                      <a:pt x="442" y="405"/>
                    </a:lnTo>
                    <a:lnTo>
                      <a:pt x="452" y="399"/>
                    </a:lnTo>
                    <a:lnTo>
                      <a:pt x="464" y="388"/>
                    </a:lnTo>
                    <a:lnTo>
                      <a:pt x="471" y="376"/>
                    </a:lnTo>
                    <a:lnTo>
                      <a:pt x="474" y="370"/>
                    </a:lnTo>
                    <a:lnTo>
                      <a:pt x="473" y="360"/>
                    </a:lnTo>
                    <a:lnTo>
                      <a:pt x="468" y="346"/>
                    </a:lnTo>
                    <a:lnTo>
                      <a:pt x="463" y="333"/>
                    </a:lnTo>
                    <a:lnTo>
                      <a:pt x="460" y="32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97" name="Freeform 58">
                <a:extLst>
                  <a:ext uri="{FF2B5EF4-FFF2-40B4-BE49-F238E27FC236}">
                    <a16:creationId xmlns:a16="http://schemas.microsoft.com/office/drawing/2014/main" id="{BC162CD5-6F55-6F34-2688-9CBC28A6F303}"/>
                  </a:ext>
                </a:extLst>
              </p:cNvPr>
              <p:cNvSpPr>
                <a:spLocks/>
              </p:cNvSpPr>
              <p:nvPr/>
            </p:nvSpPr>
            <p:spPr bwMode="auto">
              <a:xfrm>
                <a:off x="4012" y="3297"/>
                <a:ext cx="320" cy="133"/>
              </a:xfrm>
              <a:custGeom>
                <a:avLst/>
                <a:gdLst>
                  <a:gd name="T0" fmla="*/ 1 w 641"/>
                  <a:gd name="T1" fmla="*/ 1 h 266"/>
                  <a:gd name="T2" fmla="*/ 1 w 641"/>
                  <a:gd name="T3" fmla="*/ 1 h 266"/>
                  <a:gd name="T4" fmla="*/ 1 w 641"/>
                  <a:gd name="T5" fmla="*/ 1 h 266"/>
                  <a:gd name="T6" fmla="*/ 1 w 641"/>
                  <a:gd name="T7" fmla="*/ 1 h 266"/>
                  <a:gd name="T8" fmla="*/ 1 w 641"/>
                  <a:gd name="T9" fmla="*/ 1 h 266"/>
                  <a:gd name="T10" fmla="*/ 1 w 641"/>
                  <a:gd name="T11" fmla="*/ 1 h 266"/>
                  <a:gd name="T12" fmla="*/ 1 w 641"/>
                  <a:gd name="T13" fmla="*/ 1 h 266"/>
                  <a:gd name="T14" fmla="*/ 0 w 641"/>
                  <a:gd name="T15" fmla="*/ 1 h 266"/>
                  <a:gd name="T16" fmla="*/ 0 w 641"/>
                  <a:gd name="T17" fmla="*/ 1 h 266"/>
                  <a:gd name="T18" fmla="*/ 0 w 641"/>
                  <a:gd name="T19" fmla="*/ 1 h 266"/>
                  <a:gd name="T20" fmla="*/ 0 w 641"/>
                  <a:gd name="T21" fmla="*/ 1 h 266"/>
                  <a:gd name="T22" fmla="*/ 0 w 641"/>
                  <a:gd name="T23" fmla="*/ 1 h 266"/>
                  <a:gd name="T24" fmla="*/ 0 w 641"/>
                  <a:gd name="T25" fmla="*/ 1 h 266"/>
                  <a:gd name="T26" fmla="*/ 0 w 641"/>
                  <a:gd name="T27" fmla="*/ 1 h 266"/>
                  <a:gd name="T28" fmla="*/ 0 w 641"/>
                  <a:gd name="T29" fmla="*/ 1 h 266"/>
                  <a:gd name="T30" fmla="*/ 0 w 641"/>
                  <a:gd name="T31" fmla="*/ 1 h 266"/>
                  <a:gd name="T32" fmla="*/ 0 w 641"/>
                  <a:gd name="T33" fmla="*/ 1 h 266"/>
                  <a:gd name="T34" fmla="*/ 0 w 641"/>
                  <a:gd name="T35" fmla="*/ 1 h 266"/>
                  <a:gd name="T36" fmla="*/ 0 w 641"/>
                  <a:gd name="T37" fmla="*/ 1 h 266"/>
                  <a:gd name="T38" fmla="*/ 0 w 641"/>
                  <a:gd name="T39" fmla="*/ 1 h 266"/>
                  <a:gd name="T40" fmla="*/ 0 w 641"/>
                  <a:gd name="T41" fmla="*/ 1 h 266"/>
                  <a:gd name="T42" fmla="*/ 0 w 641"/>
                  <a:gd name="T43" fmla="*/ 1 h 266"/>
                  <a:gd name="T44" fmla="*/ 0 w 641"/>
                  <a:gd name="T45" fmla="*/ 1 h 266"/>
                  <a:gd name="T46" fmla="*/ 0 w 641"/>
                  <a:gd name="T47" fmla="*/ 0 h 266"/>
                  <a:gd name="T48" fmla="*/ 0 w 641"/>
                  <a:gd name="T49" fmla="*/ 1 h 266"/>
                  <a:gd name="T50" fmla="*/ 0 w 641"/>
                  <a:gd name="T51" fmla="*/ 1 h 266"/>
                  <a:gd name="T52" fmla="*/ 0 w 641"/>
                  <a:gd name="T53" fmla="*/ 1 h 266"/>
                  <a:gd name="T54" fmla="*/ 0 w 641"/>
                  <a:gd name="T55" fmla="*/ 1 h 266"/>
                  <a:gd name="T56" fmla="*/ 0 w 641"/>
                  <a:gd name="T57" fmla="*/ 1 h 266"/>
                  <a:gd name="T58" fmla="*/ 0 w 641"/>
                  <a:gd name="T59" fmla="*/ 1 h 266"/>
                  <a:gd name="T60" fmla="*/ 0 w 641"/>
                  <a:gd name="T61" fmla="*/ 1 h 266"/>
                  <a:gd name="T62" fmla="*/ 0 w 641"/>
                  <a:gd name="T63" fmla="*/ 1 h 266"/>
                  <a:gd name="T64" fmla="*/ 0 w 641"/>
                  <a:gd name="T65" fmla="*/ 1 h 266"/>
                  <a:gd name="T66" fmla="*/ 0 w 641"/>
                  <a:gd name="T67" fmla="*/ 1 h 266"/>
                  <a:gd name="T68" fmla="*/ 0 w 641"/>
                  <a:gd name="T69" fmla="*/ 1 h 266"/>
                  <a:gd name="T70" fmla="*/ 0 w 641"/>
                  <a:gd name="T71" fmla="*/ 1 h 266"/>
                  <a:gd name="T72" fmla="*/ 0 w 641"/>
                  <a:gd name="T73" fmla="*/ 1 h 266"/>
                  <a:gd name="T74" fmla="*/ 0 w 641"/>
                  <a:gd name="T75" fmla="*/ 1 h 266"/>
                  <a:gd name="T76" fmla="*/ 0 w 641"/>
                  <a:gd name="T77" fmla="*/ 1 h 266"/>
                  <a:gd name="T78" fmla="*/ 0 w 641"/>
                  <a:gd name="T79" fmla="*/ 1 h 266"/>
                  <a:gd name="T80" fmla="*/ 0 w 641"/>
                  <a:gd name="T81" fmla="*/ 1 h 266"/>
                  <a:gd name="T82" fmla="*/ 1 w 641"/>
                  <a:gd name="T83" fmla="*/ 1 h 266"/>
                  <a:gd name="T84" fmla="*/ 1 w 641"/>
                  <a:gd name="T85" fmla="*/ 1 h 266"/>
                  <a:gd name="T86" fmla="*/ 1 w 641"/>
                  <a:gd name="T87" fmla="*/ 1 h 266"/>
                  <a:gd name="T88" fmla="*/ 1 w 641"/>
                  <a:gd name="T89" fmla="*/ 1 h 266"/>
                  <a:gd name="T90" fmla="*/ 1 w 641"/>
                  <a:gd name="T91" fmla="*/ 1 h 266"/>
                  <a:gd name="T92" fmla="*/ 1 w 641"/>
                  <a:gd name="T93" fmla="*/ 1 h 266"/>
                  <a:gd name="T94" fmla="*/ 1 w 641"/>
                  <a:gd name="T95" fmla="*/ 1 h 266"/>
                  <a:gd name="T96" fmla="*/ 1 w 641"/>
                  <a:gd name="T97" fmla="*/ 1 h 266"/>
                  <a:gd name="T98" fmla="*/ 1 w 641"/>
                  <a:gd name="T99" fmla="*/ 1 h 266"/>
                  <a:gd name="T100" fmla="*/ 1 w 641"/>
                  <a:gd name="T101" fmla="*/ 1 h 266"/>
                  <a:gd name="T102" fmla="*/ 1 w 641"/>
                  <a:gd name="T103" fmla="*/ 1 h 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41"/>
                  <a:gd name="T157" fmla="*/ 0 h 266"/>
                  <a:gd name="T158" fmla="*/ 641 w 641"/>
                  <a:gd name="T159" fmla="*/ 266 h 26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41" h="266">
                    <a:moveTo>
                      <a:pt x="621" y="203"/>
                    </a:moveTo>
                    <a:lnTo>
                      <a:pt x="610" y="193"/>
                    </a:lnTo>
                    <a:lnTo>
                      <a:pt x="599" y="178"/>
                    </a:lnTo>
                    <a:lnTo>
                      <a:pt x="590" y="161"/>
                    </a:lnTo>
                    <a:lnTo>
                      <a:pt x="581" y="142"/>
                    </a:lnTo>
                    <a:lnTo>
                      <a:pt x="574" y="124"/>
                    </a:lnTo>
                    <a:lnTo>
                      <a:pt x="568" y="109"/>
                    </a:lnTo>
                    <a:lnTo>
                      <a:pt x="565" y="98"/>
                    </a:lnTo>
                    <a:lnTo>
                      <a:pt x="564" y="94"/>
                    </a:lnTo>
                    <a:lnTo>
                      <a:pt x="558" y="90"/>
                    </a:lnTo>
                    <a:lnTo>
                      <a:pt x="552" y="85"/>
                    </a:lnTo>
                    <a:lnTo>
                      <a:pt x="545" y="83"/>
                    </a:lnTo>
                    <a:lnTo>
                      <a:pt x="537" y="83"/>
                    </a:lnTo>
                    <a:lnTo>
                      <a:pt x="534" y="83"/>
                    </a:lnTo>
                    <a:lnTo>
                      <a:pt x="524" y="84"/>
                    </a:lnTo>
                    <a:lnTo>
                      <a:pt x="510" y="85"/>
                    </a:lnTo>
                    <a:lnTo>
                      <a:pt x="493" y="87"/>
                    </a:lnTo>
                    <a:lnTo>
                      <a:pt x="475" y="89"/>
                    </a:lnTo>
                    <a:lnTo>
                      <a:pt x="457" y="90"/>
                    </a:lnTo>
                    <a:lnTo>
                      <a:pt x="440" y="91"/>
                    </a:lnTo>
                    <a:lnTo>
                      <a:pt x="428" y="91"/>
                    </a:lnTo>
                    <a:lnTo>
                      <a:pt x="417" y="45"/>
                    </a:lnTo>
                    <a:lnTo>
                      <a:pt x="415" y="38"/>
                    </a:lnTo>
                    <a:lnTo>
                      <a:pt x="410" y="33"/>
                    </a:lnTo>
                    <a:lnTo>
                      <a:pt x="406" y="29"/>
                    </a:lnTo>
                    <a:lnTo>
                      <a:pt x="399" y="25"/>
                    </a:lnTo>
                    <a:lnTo>
                      <a:pt x="371" y="15"/>
                    </a:lnTo>
                    <a:lnTo>
                      <a:pt x="372" y="15"/>
                    </a:lnTo>
                    <a:lnTo>
                      <a:pt x="352" y="11"/>
                    </a:lnTo>
                    <a:lnTo>
                      <a:pt x="331" y="10"/>
                    </a:lnTo>
                    <a:lnTo>
                      <a:pt x="310" y="8"/>
                    </a:lnTo>
                    <a:lnTo>
                      <a:pt x="289" y="8"/>
                    </a:lnTo>
                    <a:lnTo>
                      <a:pt x="269" y="8"/>
                    </a:lnTo>
                    <a:lnTo>
                      <a:pt x="248" y="8"/>
                    </a:lnTo>
                    <a:lnTo>
                      <a:pt x="227" y="8"/>
                    </a:lnTo>
                    <a:lnTo>
                      <a:pt x="208" y="8"/>
                    </a:lnTo>
                    <a:lnTo>
                      <a:pt x="187" y="9"/>
                    </a:lnTo>
                    <a:lnTo>
                      <a:pt x="166" y="9"/>
                    </a:lnTo>
                    <a:lnTo>
                      <a:pt x="145" y="9"/>
                    </a:lnTo>
                    <a:lnTo>
                      <a:pt x="125" y="9"/>
                    </a:lnTo>
                    <a:lnTo>
                      <a:pt x="104" y="8"/>
                    </a:lnTo>
                    <a:lnTo>
                      <a:pt x="83" y="7"/>
                    </a:lnTo>
                    <a:lnTo>
                      <a:pt x="63" y="4"/>
                    </a:lnTo>
                    <a:lnTo>
                      <a:pt x="42" y="1"/>
                    </a:lnTo>
                    <a:lnTo>
                      <a:pt x="35" y="0"/>
                    </a:lnTo>
                    <a:lnTo>
                      <a:pt x="29" y="0"/>
                    </a:lnTo>
                    <a:lnTo>
                      <a:pt x="22" y="2"/>
                    </a:lnTo>
                    <a:lnTo>
                      <a:pt x="16" y="4"/>
                    </a:lnTo>
                    <a:lnTo>
                      <a:pt x="12" y="8"/>
                    </a:lnTo>
                    <a:lnTo>
                      <a:pt x="7" y="12"/>
                    </a:lnTo>
                    <a:lnTo>
                      <a:pt x="4" y="18"/>
                    </a:lnTo>
                    <a:lnTo>
                      <a:pt x="1" y="24"/>
                    </a:lnTo>
                    <a:lnTo>
                      <a:pt x="0" y="38"/>
                    </a:lnTo>
                    <a:lnTo>
                      <a:pt x="5" y="49"/>
                    </a:lnTo>
                    <a:lnTo>
                      <a:pt x="14" y="60"/>
                    </a:lnTo>
                    <a:lnTo>
                      <a:pt x="26" y="65"/>
                    </a:lnTo>
                    <a:lnTo>
                      <a:pt x="46" y="69"/>
                    </a:lnTo>
                    <a:lnTo>
                      <a:pt x="66" y="72"/>
                    </a:lnTo>
                    <a:lnTo>
                      <a:pt x="87" y="74"/>
                    </a:lnTo>
                    <a:lnTo>
                      <a:pt x="107" y="75"/>
                    </a:lnTo>
                    <a:lnTo>
                      <a:pt x="128" y="76"/>
                    </a:lnTo>
                    <a:lnTo>
                      <a:pt x="149" y="76"/>
                    </a:lnTo>
                    <a:lnTo>
                      <a:pt x="170" y="75"/>
                    </a:lnTo>
                    <a:lnTo>
                      <a:pt x="190" y="75"/>
                    </a:lnTo>
                    <a:lnTo>
                      <a:pt x="211" y="75"/>
                    </a:lnTo>
                    <a:lnTo>
                      <a:pt x="232" y="74"/>
                    </a:lnTo>
                    <a:lnTo>
                      <a:pt x="253" y="74"/>
                    </a:lnTo>
                    <a:lnTo>
                      <a:pt x="272" y="74"/>
                    </a:lnTo>
                    <a:lnTo>
                      <a:pt x="293" y="75"/>
                    </a:lnTo>
                    <a:lnTo>
                      <a:pt x="314" y="76"/>
                    </a:lnTo>
                    <a:lnTo>
                      <a:pt x="334" y="77"/>
                    </a:lnTo>
                    <a:lnTo>
                      <a:pt x="355" y="80"/>
                    </a:lnTo>
                    <a:lnTo>
                      <a:pt x="354" y="91"/>
                    </a:lnTo>
                    <a:lnTo>
                      <a:pt x="353" y="104"/>
                    </a:lnTo>
                    <a:lnTo>
                      <a:pt x="351" y="115"/>
                    </a:lnTo>
                    <a:lnTo>
                      <a:pt x="351" y="120"/>
                    </a:lnTo>
                    <a:lnTo>
                      <a:pt x="352" y="132"/>
                    </a:lnTo>
                    <a:lnTo>
                      <a:pt x="357" y="144"/>
                    </a:lnTo>
                    <a:lnTo>
                      <a:pt x="367" y="152"/>
                    </a:lnTo>
                    <a:lnTo>
                      <a:pt x="379" y="156"/>
                    </a:lnTo>
                    <a:lnTo>
                      <a:pt x="522" y="151"/>
                    </a:lnTo>
                    <a:lnTo>
                      <a:pt x="528" y="167"/>
                    </a:lnTo>
                    <a:lnTo>
                      <a:pt x="533" y="184"/>
                    </a:lnTo>
                    <a:lnTo>
                      <a:pt x="538" y="200"/>
                    </a:lnTo>
                    <a:lnTo>
                      <a:pt x="545" y="216"/>
                    </a:lnTo>
                    <a:lnTo>
                      <a:pt x="553" y="233"/>
                    </a:lnTo>
                    <a:lnTo>
                      <a:pt x="564" y="245"/>
                    </a:lnTo>
                    <a:lnTo>
                      <a:pt x="576" y="256"/>
                    </a:lnTo>
                    <a:lnTo>
                      <a:pt x="594" y="262"/>
                    </a:lnTo>
                    <a:lnTo>
                      <a:pt x="599" y="265"/>
                    </a:lnTo>
                    <a:lnTo>
                      <a:pt x="606" y="266"/>
                    </a:lnTo>
                    <a:lnTo>
                      <a:pt x="613" y="265"/>
                    </a:lnTo>
                    <a:lnTo>
                      <a:pt x="619" y="264"/>
                    </a:lnTo>
                    <a:lnTo>
                      <a:pt x="625" y="260"/>
                    </a:lnTo>
                    <a:lnTo>
                      <a:pt x="630" y="257"/>
                    </a:lnTo>
                    <a:lnTo>
                      <a:pt x="634" y="252"/>
                    </a:lnTo>
                    <a:lnTo>
                      <a:pt x="637" y="246"/>
                    </a:lnTo>
                    <a:lnTo>
                      <a:pt x="641" y="234"/>
                    </a:lnTo>
                    <a:lnTo>
                      <a:pt x="639" y="221"/>
                    </a:lnTo>
                    <a:lnTo>
                      <a:pt x="632" y="209"/>
                    </a:lnTo>
                    <a:lnTo>
                      <a:pt x="621" y="20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98" name="Freeform 59">
                <a:extLst>
                  <a:ext uri="{FF2B5EF4-FFF2-40B4-BE49-F238E27FC236}">
                    <a16:creationId xmlns:a16="http://schemas.microsoft.com/office/drawing/2014/main" id="{E0967683-512B-0355-2E08-23C816E46A82}"/>
                  </a:ext>
                </a:extLst>
              </p:cNvPr>
              <p:cNvSpPr>
                <a:spLocks/>
              </p:cNvSpPr>
              <p:nvPr/>
            </p:nvSpPr>
            <p:spPr bwMode="auto">
              <a:xfrm>
                <a:off x="4590" y="3545"/>
                <a:ext cx="269" cy="225"/>
              </a:xfrm>
              <a:custGeom>
                <a:avLst/>
                <a:gdLst>
                  <a:gd name="T0" fmla="*/ 1 w 538"/>
                  <a:gd name="T1" fmla="*/ 1 h 450"/>
                  <a:gd name="T2" fmla="*/ 1 w 538"/>
                  <a:gd name="T3" fmla="*/ 1 h 450"/>
                  <a:gd name="T4" fmla="*/ 1 w 538"/>
                  <a:gd name="T5" fmla="*/ 1 h 450"/>
                  <a:gd name="T6" fmla="*/ 1 w 538"/>
                  <a:gd name="T7" fmla="*/ 1 h 450"/>
                  <a:gd name="T8" fmla="*/ 1 w 538"/>
                  <a:gd name="T9" fmla="*/ 1 h 450"/>
                  <a:gd name="T10" fmla="*/ 1 w 538"/>
                  <a:gd name="T11" fmla="*/ 1 h 450"/>
                  <a:gd name="T12" fmla="*/ 1 w 538"/>
                  <a:gd name="T13" fmla="*/ 1 h 450"/>
                  <a:gd name="T14" fmla="*/ 1 w 538"/>
                  <a:gd name="T15" fmla="*/ 1 h 450"/>
                  <a:gd name="T16" fmla="*/ 1 w 538"/>
                  <a:gd name="T17" fmla="*/ 1 h 450"/>
                  <a:gd name="T18" fmla="*/ 1 w 538"/>
                  <a:gd name="T19" fmla="*/ 1 h 450"/>
                  <a:gd name="T20" fmla="*/ 1 w 538"/>
                  <a:gd name="T21" fmla="*/ 1 h 450"/>
                  <a:gd name="T22" fmla="*/ 1 w 538"/>
                  <a:gd name="T23" fmla="*/ 1 h 450"/>
                  <a:gd name="T24" fmla="*/ 1 w 538"/>
                  <a:gd name="T25" fmla="*/ 1 h 450"/>
                  <a:gd name="T26" fmla="*/ 1 w 538"/>
                  <a:gd name="T27" fmla="*/ 1 h 450"/>
                  <a:gd name="T28" fmla="*/ 1 w 538"/>
                  <a:gd name="T29" fmla="*/ 1 h 450"/>
                  <a:gd name="T30" fmla="*/ 1 w 538"/>
                  <a:gd name="T31" fmla="*/ 1 h 450"/>
                  <a:gd name="T32" fmla="*/ 1 w 538"/>
                  <a:gd name="T33" fmla="*/ 1 h 450"/>
                  <a:gd name="T34" fmla="*/ 1 w 538"/>
                  <a:gd name="T35" fmla="*/ 1 h 450"/>
                  <a:gd name="T36" fmla="*/ 1 w 538"/>
                  <a:gd name="T37" fmla="*/ 1 h 450"/>
                  <a:gd name="T38" fmla="*/ 1 w 538"/>
                  <a:gd name="T39" fmla="*/ 1 h 450"/>
                  <a:gd name="T40" fmla="*/ 1 w 538"/>
                  <a:gd name="T41" fmla="*/ 1 h 450"/>
                  <a:gd name="T42" fmla="*/ 1 w 538"/>
                  <a:gd name="T43" fmla="*/ 1 h 450"/>
                  <a:gd name="T44" fmla="*/ 1 w 538"/>
                  <a:gd name="T45" fmla="*/ 1 h 450"/>
                  <a:gd name="T46" fmla="*/ 1 w 538"/>
                  <a:gd name="T47" fmla="*/ 1 h 450"/>
                  <a:gd name="T48" fmla="*/ 1 w 538"/>
                  <a:gd name="T49" fmla="*/ 1 h 450"/>
                  <a:gd name="T50" fmla="*/ 1 w 538"/>
                  <a:gd name="T51" fmla="*/ 1 h 450"/>
                  <a:gd name="T52" fmla="*/ 1 w 538"/>
                  <a:gd name="T53" fmla="*/ 1 h 450"/>
                  <a:gd name="T54" fmla="*/ 1 w 538"/>
                  <a:gd name="T55" fmla="*/ 1 h 450"/>
                  <a:gd name="T56" fmla="*/ 1 w 538"/>
                  <a:gd name="T57" fmla="*/ 1 h 450"/>
                  <a:gd name="T58" fmla="*/ 1 w 538"/>
                  <a:gd name="T59" fmla="*/ 1 h 450"/>
                  <a:gd name="T60" fmla="*/ 1 w 538"/>
                  <a:gd name="T61" fmla="*/ 1 h 450"/>
                  <a:gd name="T62" fmla="*/ 1 w 538"/>
                  <a:gd name="T63" fmla="*/ 1 h 450"/>
                  <a:gd name="T64" fmla="*/ 1 w 538"/>
                  <a:gd name="T65" fmla="*/ 1 h 450"/>
                  <a:gd name="T66" fmla="*/ 1 w 538"/>
                  <a:gd name="T67" fmla="*/ 1 h 450"/>
                  <a:gd name="T68" fmla="*/ 1 w 538"/>
                  <a:gd name="T69" fmla="*/ 1 h 450"/>
                  <a:gd name="T70" fmla="*/ 1 w 538"/>
                  <a:gd name="T71" fmla="*/ 1 h 450"/>
                  <a:gd name="T72" fmla="*/ 1 w 538"/>
                  <a:gd name="T73" fmla="*/ 1 h 450"/>
                  <a:gd name="T74" fmla="*/ 1 w 538"/>
                  <a:gd name="T75" fmla="*/ 1 h 450"/>
                  <a:gd name="T76" fmla="*/ 1 w 538"/>
                  <a:gd name="T77" fmla="*/ 1 h 450"/>
                  <a:gd name="T78" fmla="*/ 1 w 538"/>
                  <a:gd name="T79" fmla="*/ 1 h 450"/>
                  <a:gd name="T80" fmla="*/ 1 w 538"/>
                  <a:gd name="T81" fmla="*/ 1 h 450"/>
                  <a:gd name="T82" fmla="*/ 1 w 538"/>
                  <a:gd name="T83" fmla="*/ 1 h 450"/>
                  <a:gd name="T84" fmla="*/ 1 w 538"/>
                  <a:gd name="T85" fmla="*/ 1 h 450"/>
                  <a:gd name="T86" fmla="*/ 1 w 538"/>
                  <a:gd name="T87" fmla="*/ 1 h 450"/>
                  <a:gd name="T88" fmla="*/ 1 w 538"/>
                  <a:gd name="T89" fmla="*/ 1 h 450"/>
                  <a:gd name="T90" fmla="*/ 1 w 538"/>
                  <a:gd name="T91" fmla="*/ 1 h 450"/>
                  <a:gd name="T92" fmla="*/ 1 w 538"/>
                  <a:gd name="T93" fmla="*/ 1 h 450"/>
                  <a:gd name="T94" fmla="*/ 2 w 538"/>
                  <a:gd name="T95" fmla="*/ 1 h 450"/>
                  <a:gd name="T96" fmla="*/ 2 w 538"/>
                  <a:gd name="T97" fmla="*/ 1 h 450"/>
                  <a:gd name="T98" fmla="*/ 2 w 538"/>
                  <a:gd name="T99" fmla="*/ 1 h 450"/>
                  <a:gd name="T100" fmla="*/ 2 w 538"/>
                  <a:gd name="T101" fmla="*/ 1 h 450"/>
                  <a:gd name="T102" fmla="*/ 1 w 538"/>
                  <a:gd name="T103" fmla="*/ 1 h 450"/>
                  <a:gd name="T104" fmla="*/ 1 w 538"/>
                  <a:gd name="T105" fmla="*/ 1 h 450"/>
                  <a:gd name="T106" fmla="*/ 1 w 538"/>
                  <a:gd name="T107" fmla="*/ 1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8"/>
                  <a:gd name="T163" fmla="*/ 0 h 450"/>
                  <a:gd name="T164" fmla="*/ 538 w 538"/>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8" h="450">
                    <a:moveTo>
                      <a:pt x="486" y="8"/>
                    </a:moveTo>
                    <a:lnTo>
                      <a:pt x="472" y="13"/>
                    </a:lnTo>
                    <a:lnTo>
                      <a:pt x="455" y="14"/>
                    </a:lnTo>
                    <a:lnTo>
                      <a:pt x="434" y="13"/>
                    </a:lnTo>
                    <a:lnTo>
                      <a:pt x="415" y="10"/>
                    </a:lnTo>
                    <a:lnTo>
                      <a:pt x="395" y="7"/>
                    </a:lnTo>
                    <a:lnTo>
                      <a:pt x="380" y="3"/>
                    </a:lnTo>
                    <a:lnTo>
                      <a:pt x="369" y="1"/>
                    </a:lnTo>
                    <a:lnTo>
                      <a:pt x="365" y="0"/>
                    </a:lnTo>
                    <a:lnTo>
                      <a:pt x="357" y="1"/>
                    </a:lnTo>
                    <a:lnTo>
                      <a:pt x="351" y="5"/>
                    </a:lnTo>
                    <a:lnTo>
                      <a:pt x="346" y="10"/>
                    </a:lnTo>
                    <a:lnTo>
                      <a:pt x="341" y="16"/>
                    </a:lnTo>
                    <a:lnTo>
                      <a:pt x="340" y="20"/>
                    </a:lnTo>
                    <a:lnTo>
                      <a:pt x="335" y="28"/>
                    </a:lnTo>
                    <a:lnTo>
                      <a:pt x="329" y="40"/>
                    </a:lnTo>
                    <a:lnTo>
                      <a:pt x="321" y="55"/>
                    </a:lnTo>
                    <a:lnTo>
                      <a:pt x="313" y="73"/>
                    </a:lnTo>
                    <a:lnTo>
                      <a:pt x="304" y="88"/>
                    </a:lnTo>
                    <a:lnTo>
                      <a:pt x="297" y="103"/>
                    </a:lnTo>
                    <a:lnTo>
                      <a:pt x="290" y="113"/>
                    </a:lnTo>
                    <a:lnTo>
                      <a:pt x="246" y="98"/>
                    </a:lnTo>
                    <a:lnTo>
                      <a:pt x="238" y="97"/>
                    </a:lnTo>
                    <a:lnTo>
                      <a:pt x="232" y="97"/>
                    </a:lnTo>
                    <a:lnTo>
                      <a:pt x="225" y="99"/>
                    </a:lnTo>
                    <a:lnTo>
                      <a:pt x="219" y="104"/>
                    </a:lnTo>
                    <a:lnTo>
                      <a:pt x="196" y="121"/>
                    </a:lnTo>
                    <a:lnTo>
                      <a:pt x="182" y="137"/>
                    </a:lnTo>
                    <a:lnTo>
                      <a:pt x="169" y="153"/>
                    </a:lnTo>
                    <a:lnTo>
                      <a:pt x="158" y="169"/>
                    </a:lnTo>
                    <a:lnTo>
                      <a:pt x="146" y="187"/>
                    </a:lnTo>
                    <a:lnTo>
                      <a:pt x="135" y="204"/>
                    </a:lnTo>
                    <a:lnTo>
                      <a:pt x="124" y="222"/>
                    </a:lnTo>
                    <a:lnTo>
                      <a:pt x="114" y="240"/>
                    </a:lnTo>
                    <a:lnTo>
                      <a:pt x="104" y="257"/>
                    </a:lnTo>
                    <a:lnTo>
                      <a:pt x="92" y="275"/>
                    </a:lnTo>
                    <a:lnTo>
                      <a:pt x="82" y="293"/>
                    </a:lnTo>
                    <a:lnTo>
                      <a:pt x="71" y="310"/>
                    </a:lnTo>
                    <a:lnTo>
                      <a:pt x="60" y="327"/>
                    </a:lnTo>
                    <a:lnTo>
                      <a:pt x="48" y="344"/>
                    </a:lnTo>
                    <a:lnTo>
                      <a:pt x="37" y="361"/>
                    </a:lnTo>
                    <a:lnTo>
                      <a:pt x="24" y="377"/>
                    </a:lnTo>
                    <a:lnTo>
                      <a:pt x="10" y="393"/>
                    </a:lnTo>
                    <a:lnTo>
                      <a:pt x="2" y="403"/>
                    </a:lnTo>
                    <a:lnTo>
                      <a:pt x="0" y="416"/>
                    </a:lnTo>
                    <a:lnTo>
                      <a:pt x="2" y="429"/>
                    </a:lnTo>
                    <a:lnTo>
                      <a:pt x="9" y="440"/>
                    </a:lnTo>
                    <a:lnTo>
                      <a:pt x="14" y="445"/>
                    </a:lnTo>
                    <a:lnTo>
                      <a:pt x="20" y="448"/>
                    </a:lnTo>
                    <a:lnTo>
                      <a:pt x="26" y="449"/>
                    </a:lnTo>
                    <a:lnTo>
                      <a:pt x="32" y="450"/>
                    </a:lnTo>
                    <a:lnTo>
                      <a:pt x="39" y="450"/>
                    </a:lnTo>
                    <a:lnTo>
                      <a:pt x="45" y="448"/>
                    </a:lnTo>
                    <a:lnTo>
                      <a:pt x="51" y="446"/>
                    </a:lnTo>
                    <a:lnTo>
                      <a:pt x="56" y="441"/>
                    </a:lnTo>
                    <a:lnTo>
                      <a:pt x="70" y="426"/>
                    </a:lnTo>
                    <a:lnTo>
                      <a:pt x="84" y="410"/>
                    </a:lnTo>
                    <a:lnTo>
                      <a:pt x="96" y="393"/>
                    </a:lnTo>
                    <a:lnTo>
                      <a:pt x="108" y="377"/>
                    </a:lnTo>
                    <a:lnTo>
                      <a:pt x="120" y="359"/>
                    </a:lnTo>
                    <a:lnTo>
                      <a:pt x="130" y="342"/>
                    </a:lnTo>
                    <a:lnTo>
                      <a:pt x="141" y="325"/>
                    </a:lnTo>
                    <a:lnTo>
                      <a:pt x="152" y="306"/>
                    </a:lnTo>
                    <a:lnTo>
                      <a:pt x="162" y="289"/>
                    </a:lnTo>
                    <a:lnTo>
                      <a:pt x="173" y="271"/>
                    </a:lnTo>
                    <a:lnTo>
                      <a:pt x="183" y="253"/>
                    </a:lnTo>
                    <a:lnTo>
                      <a:pt x="195" y="236"/>
                    </a:lnTo>
                    <a:lnTo>
                      <a:pt x="205" y="219"/>
                    </a:lnTo>
                    <a:lnTo>
                      <a:pt x="218" y="202"/>
                    </a:lnTo>
                    <a:lnTo>
                      <a:pt x="230" y="186"/>
                    </a:lnTo>
                    <a:lnTo>
                      <a:pt x="243" y="169"/>
                    </a:lnTo>
                    <a:lnTo>
                      <a:pt x="251" y="176"/>
                    </a:lnTo>
                    <a:lnTo>
                      <a:pt x="260" y="184"/>
                    </a:lnTo>
                    <a:lnTo>
                      <a:pt x="270" y="191"/>
                    </a:lnTo>
                    <a:lnTo>
                      <a:pt x="273" y="195"/>
                    </a:lnTo>
                    <a:lnTo>
                      <a:pt x="279" y="198"/>
                    </a:lnTo>
                    <a:lnTo>
                      <a:pt x="285" y="200"/>
                    </a:lnTo>
                    <a:lnTo>
                      <a:pt x="291" y="202"/>
                    </a:lnTo>
                    <a:lnTo>
                      <a:pt x="298" y="200"/>
                    </a:lnTo>
                    <a:lnTo>
                      <a:pt x="304" y="199"/>
                    </a:lnTo>
                    <a:lnTo>
                      <a:pt x="310" y="197"/>
                    </a:lnTo>
                    <a:lnTo>
                      <a:pt x="316" y="194"/>
                    </a:lnTo>
                    <a:lnTo>
                      <a:pt x="320" y="189"/>
                    </a:lnTo>
                    <a:lnTo>
                      <a:pt x="390" y="65"/>
                    </a:lnTo>
                    <a:lnTo>
                      <a:pt x="407" y="68"/>
                    </a:lnTo>
                    <a:lnTo>
                      <a:pt x="424" y="73"/>
                    </a:lnTo>
                    <a:lnTo>
                      <a:pt x="441" y="77"/>
                    </a:lnTo>
                    <a:lnTo>
                      <a:pt x="458" y="80"/>
                    </a:lnTo>
                    <a:lnTo>
                      <a:pt x="476" y="81"/>
                    </a:lnTo>
                    <a:lnTo>
                      <a:pt x="492" y="80"/>
                    </a:lnTo>
                    <a:lnTo>
                      <a:pt x="508" y="74"/>
                    </a:lnTo>
                    <a:lnTo>
                      <a:pt x="523" y="63"/>
                    </a:lnTo>
                    <a:lnTo>
                      <a:pt x="532" y="54"/>
                    </a:lnTo>
                    <a:lnTo>
                      <a:pt x="538" y="42"/>
                    </a:lnTo>
                    <a:lnTo>
                      <a:pt x="538" y="29"/>
                    </a:lnTo>
                    <a:lnTo>
                      <a:pt x="532" y="16"/>
                    </a:lnTo>
                    <a:lnTo>
                      <a:pt x="528" y="12"/>
                    </a:lnTo>
                    <a:lnTo>
                      <a:pt x="523" y="7"/>
                    </a:lnTo>
                    <a:lnTo>
                      <a:pt x="517" y="5"/>
                    </a:lnTo>
                    <a:lnTo>
                      <a:pt x="511" y="2"/>
                    </a:lnTo>
                    <a:lnTo>
                      <a:pt x="505" y="2"/>
                    </a:lnTo>
                    <a:lnTo>
                      <a:pt x="498" y="2"/>
                    </a:lnTo>
                    <a:lnTo>
                      <a:pt x="492" y="5"/>
                    </a:lnTo>
                    <a:lnTo>
                      <a:pt x="486" y="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99" name="Freeform 60">
                <a:extLst>
                  <a:ext uri="{FF2B5EF4-FFF2-40B4-BE49-F238E27FC236}">
                    <a16:creationId xmlns:a16="http://schemas.microsoft.com/office/drawing/2014/main" id="{1DCECC57-080A-E9C0-F373-FCEA1E5601B5}"/>
                  </a:ext>
                </a:extLst>
              </p:cNvPr>
              <p:cNvSpPr>
                <a:spLocks/>
              </p:cNvSpPr>
              <p:nvPr/>
            </p:nvSpPr>
            <p:spPr bwMode="auto">
              <a:xfrm>
                <a:off x="4655" y="3197"/>
                <a:ext cx="185" cy="133"/>
              </a:xfrm>
              <a:custGeom>
                <a:avLst/>
                <a:gdLst>
                  <a:gd name="T0" fmla="*/ 1 w 370"/>
                  <a:gd name="T1" fmla="*/ 1 h 266"/>
                  <a:gd name="T2" fmla="*/ 1 w 370"/>
                  <a:gd name="T3" fmla="*/ 1 h 266"/>
                  <a:gd name="T4" fmla="*/ 1 w 370"/>
                  <a:gd name="T5" fmla="*/ 0 h 266"/>
                  <a:gd name="T6" fmla="*/ 1 w 370"/>
                  <a:gd name="T7" fmla="*/ 1 h 266"/>
                  <a:gd name="T8" fmla="*/ 1 w 370"/>
                  <a:gd name="T9" fmla="*/ 1 h 266"/>
                  <a:gd name="T10" fmla="*/ 1 w 370"/>
                  <a:gd name="T11" fmla="*/ 1 h 266"/>
                  <a:gd name="T12" fmla="*/ 1 w 370"/>
                  <a:gd name="T13" fmla="*/ 1 h 266"/>
                  <a:gd name="T14" fmla="*/ 1 w 370"/>
                  <a:gd name="T15" fmla="*/ 1 h 266"/>
                  <a:gd name="T16" fmla="*/ 1 w 370"/>
                  <a:gd name="T17" fmla="*/ 1 h 266"/>
                  <a:gd name="T18" fmla="*/ 1 w 370"/>
                  <a:gd name="T19" fmla="*/ 1 h 266"/>
                  <a:gd name="T20" fmla="*/ 1 w 370"/>
                  <a:gd name="T21" fmla="*/ 1 h 266"/>
                  <a:gd name="T22" fmla="*/ 1 w 370"/>
                  <a:gd name="T23" fmla="*/ 1 h 266"/>
                  <a:gd name="T24" fmla="*/ 1 w 370"/>
                  <a:gd name="T25" fmla="*/ 1 h 266"/>
                  <a:gd name="T26" fmla="*/ 1 w 370"/>
                  <a:gd name="T27" fmla="*/ 1 h 266"/>
                  <a:gd name="T28" fmla="*/ 1 w 370"/>
                  <a:gd name="T29" fmla="*/ 1 h 266"/>
                  <a:gd name="T30" fmla="*/ 1 w 370"/>
                  <a:gd name="T31" fmla="*/ 1 h 266"/>
                  <a:gd name="T32" fmla="*/ 1 w 370"/>
                  <a:gd name="T33" fmla="*/ 1 h 266"/>
                  <a:gd name="T34" fmla="*/ 1 w 370"/>
                  <a:gd name="T35" fmla="*/ 1 h 266"/>
                  <a:gd name="T36" fmla="*/ 1 w 370"/>
                  <a:gd name="T37" fmla="*/ 1 h 266"/>
                  <a:gd name="T38" fmla="*/ 1 w 370"/>
                  <a:gd name="T39" fmla="*/ 1 h 266"/>
                  <a:gd name="T40" fmla="*/ 1 w 370"/>
                  <a:gd name="T41" fmla="*/ 1 h 266"/>
                  <a:gd name="T42" fmla="*/ 1 w 370"/>
                  <a:gd name="T43" fmla="*/ 1 h 266"/>
                  <a:gd name="T44" fmla="*/ 0 w 370"/>
                  <a:gd name="T45" fmla="*/ 1 h 266"/>
                  <a:gd name="T46" fmla="*/ 1 w 370"/>
                  <a:gd name="T47" fmla="*/ 1 h 266"/>
                  <a:gd name="T48" fmla="*/ 1 w 370"/>
                  <a:gd name="T49" fmla="*/ 1 h 266"/>
                  <a:gd name="T50" fmla="*/ 1 w 370"/>
                  <a:gd name="T51" fmla="*/ 1 h 266"/>
                  <a:gd name="T52" fmla="*/ 1 w 370"/>
                  <a:gd name="T53" fmla="*/ 1 h 266"/>
                  <a:gd name="T54" fmla="*/ 1 w 370"/>
                  <a:gd name="T55" fmla="*/ 1 h 266"/>
                  <a:gd name="T56" fmla="*/ 1 w 370"/>
                  <a:gd name="T57" fmla="*/ 1 h 266"/>
                  <a:gd name="T58" fmla="*/ 1 w 370"/>
                  <a:gd name="T59" fmla="*/ 1 h 266"/>
                  <a:gd name="T60" fmla="*/ 1 w 370"/>
                  <a:gd name="T61" fmla="*/ 1 h 266"/>
                  <a:gd name="T62" fmla="*/ 1 w 370"/>
                  <a:gd name="T63" fmla="*/ 1 h 266"/>
                  <a:gd name="T64" fmla="*/ 1 w 370"/>
                  <a:gd name="T65" fmla="*/ 1 h 266"/>
                  <a:gd name="T66" fmla="*/ 1 w 370"/>
                  <a:gd name="T67" fmla="*/ 1 h 266"/>
                  <a:gd name="T68" fmla="*/ 1 w 370"/>
                  <a:gd name="T69" fmla="*/ 1 h 266"/>
                  <a:gd name="T70" fmla="*/ 1 w 370"/>
                  <a:gd name="T71" fmla="*/ 1 h 266"/>
                  <a:gd name="T72" fmla="*/ 1 w 370"/>
                  <a:gd name="T73" fmla="*/ 1 h 266"/>
                  <a:gd name="T74" fmla="*/ 1 w 370"/>
                  <a:gd name="T75" fmla="*/ 1 h 266"/>
                  <a:gd name="T76" fmla="*/ 1 w 370"/>
                  <a:gd name="T77" fmla="*/ 1 h 266"/>
                  <a:gd name="T78" fmla="*/ 1 w 370"/>
                  <a:gd name="T79" fmla="*/ 1 h 266"/>
                  <a:gd name="T80" fmla="*/ 1 w 370"/>
                  <a:gd name="T81" fmla="*/ 1 h 2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0"/>
                  <a:gd name="T124" fmla="*/ 0 h 266"/>
                  <a:gd name="T125" fmla="*/ 370 w 370"/>
                  <a:gd name="T126" fmla="*/ 266 h 2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0" h="266">
                    <a:moveTo>
                      <a:pt x="366" y="13"/>
                    </a:moveTo>
                    <a:lnTo>
                      <a:pt x="363" y="8"/>
                    </a:lnTo>
                    <a:lnTo>
                      <a:pt x="358" y="5"/>
                    </a:lnTo>
                    <a:lnTo>
                      <a:pt x="354" y="3"/>
                    </a:lnTo>
                    <a:lnTo>
                      <a:pt x="349" y="1"/>
                    </a:lnTo>
                    <a:lnTo>
                      <a:pt x="343" y="0"/>
                    </a:lnTo>
                    <a:lnTo>
                      <a:pt x="339" y="1"/>
                    </a:lnTo>
                    <a:lnTo>
                      <a:pt x="333" y="3"/>
                    </a:lnTo>
                    <a:lnTo>
                      <a:pt x="328" y="5"/>
                    </a:lnTo>
                    <a:lnTo>
                      <a:pt x="316" y="12"/>
                    </a:lnTo>
                    <a:lnTo>
                      <a:pt x="304" y="17"/>
                    </a:lnTo>
                    <a:lnTo>
                      <a:pt x="292" y="23"/>
                    </a:lnTo>
                    <a:lnTo>
                      <a:pt x="279" y="29"/>
                    </a:lnTo>
                    <a:lnTo>
                      <a:pt x="266" y="35"/>
                    </a:lnTo>
                    <a:lnTo>
                      <a:pt x="254" y="39"/>
                    </a:lnTo>
                    <a:lnTo>
                      <a:pt x="241" y="43"/>
                    </a:lnTo>
                    <a:lnTo>
                      <a:pt x="227" y="47"/>
                    </a:lnTo>
                    <a:lnTo>
                      <a:pt x="210" y="52"/>
                    </a:lnTo>
                    <a:lnTo>
                      <a:pt x="193" y="56"/>
                    </a:lnTo>
                    <a:lnTo>
                      <a:pt x="176" y="60"/>
                    </a:lnTo>
                    <a:lnTo>
                      <a:pt x="160" y="65"/>
                    </a:lnTo>
                    <a:lnTo>
                      <a:pt x="144" y="72"/>
                    </a:lnTo>
                    <a:lnTo>
                      <a:pt x="129" y="80"/>
                    </a:lnTo>
                    <a:lnTo>
                      <a:pt x="115" y="90"/>
                    </a:lnTo>
                    <a:lnTo>
                      <a:pt x="103" y="103"/>
                    </a:lnTo>
                    <a:lnTo>
                      <a:pt x="95" y="113"/>
                    </a:lnTo>
                    <a:lnTo>
                      <a:pt x="88" y="125"/>
                    </a:lnTo>
                    <a:lnTo>
                      <a:pt x="82" y="135"/>
                    </a:lnTo>
                    <a:lnTo>
                      <a:pt x="76" y="147"/>
                    </a:lnTo>
                    <a:lnTo>
                      <a:pt x="70" y="158"/>
                    </a:lnTo>
                    <a:lnTo>
                      <a:pt x="65" y="170"/>
                    </a:lnTo>
                    <a:lnTo>
                      <a:pt x="60" y="181"/>
                    </a:lnTo>
                    <a:lnTo>
                      <a:pt x="55" y="193"/>
                    </a:lnTo>
                    <a:lnTo>
                      <a:pt x="53" y="188"/>
                    </a:lnTo>
                    <a:lnTo>
                      <a:pt x="50" y="185"/>
                    </a:lnTo>
                    <a:lnTo>
                      <a:pt x="46" y="181"/>
                    </a:lnTo>
                    <a:lnTo>
                      <a:pt x="40" y="178"/>
                    </a:lnTo>
                    <a:lnTo>
                      <a:pt x="36" y="174"/>
                    </a:lnTo>
                    <a:lnTo>
                      <a:pt x="31" y="173"/>
                    </a:lnTo>
                    <a:lnTo>
                      <a:pt x="25" y="172"/>
                    </a:lnTo>
                    <a:lnTo>
                      <a:pt x="21" y="172"/>
                    </a:lnTo>
                    <a:lnTo>
                      <a:pt x="15" y="173"/>
                    </a:lnTo>
                    <a:lnTo>
                      <a:pt x="11" y="174"/>
                    </a:lnTo>
                    <a:lnTo>
                      <a:pt x="6" y="178"/>
                    </a:lnTo>
                    <a:lnTo>
                      <a:pt x="2" y="181"/>
                    </a:lnTo>
                    <a:lnTo>
                      <a:pt x="0" y="188"/>
                    </a:lnTo>
                    <a:lnTo>
                      <a:pt x="2" y="198"/>
                    </a:lnTo>
                    <a:lnTo>
                      <a:pt x="7" y="211"/>
                    </a:lnTo>
                    <a:lnTo>
                      <a:pt x="15" y="225"/>
                    </a:lnTo>
                    <a:lnTo>
                      <a:pt x="24" y="240"/>
                    </a:lnTo>
                    <a:lnTo>
                      <a:pt x="37" y="251"/>
                    </a:lnTo>
                    <a:lnTo>
                      <a:pt x="51" y="262"/>
                    </a:lnTo>
                    <a:lnTo>
                      <a:pt x="66" y="266"/>
                    </a:lnTo>
                    <a:lnTo>
                      <a:pt x="85" y="257"/>
                    </a:lnTo>
                    <a:lnTo>
                      <a:pt x="95" y="240"/>
                    </a:lnTo>
                    <a:lnTo>
                      <a:pt x="103" y="221"/>
                    </a:lnTo>
                    <a:lnTo>
                      <a:pt x="111" y="203"/>
                    </a:lnTo>
                    <a:lnTo>
                      <a:pt x="119" y="183"/>
                    </a:lnTo>
                    <a:lnTo>
                      <a:pt x="127" y="166"/>
                    </a:lnTo>
                    <a:lnTo>
                      <a:pt x="137" y="149"/>
                    </a:lnTo>
                    <a:lnTo>
                      <a:pt x="150" y="134"/>
                    </a:lnTo>
                    <a:lnTo>
                      <a:pt x="165" y="120"/>
                    </a:lnTo>
                    <a:lnTo>
                      <a:pt x="178" y="117"/>
                    </a:lnTo>
                    <a:lnTo>
                      <a:pt x="190" y="113"/>
                    </a:lnTo>
                    <a:lnTo>
                      <a:pt x="203" y="110"/>
                    </a:lnTo>
                    <a:lnTo>
                      <a:pt x="216" y="106"/>
                    </a:lnTo>
                    <a:lnTo>
                      <a:pt x="227" y="103"/>
                    </a:lnTo>
                    <a:lnTo>
                      <a:pt x="240" y="99"/>
                    </a:lnTo>
                    <a:lnTo>
                      <a:pt x="252" y="96"/>
                    </a:lnTo>
                    <a:lnTo>
                      <a:pt x="265" y="92"/>
                    </a:lnTo>
                    <a:lnTo>
                      <a:pt x="277" y="88"/>
                    </a:lnTo>
                    <a:lnTo>
                      <a:pt x="289" y="83"/>
                    </a:lnTo>
                    <a:lnTo>
                      <a:pt x="301" y="79"/>
                    </a:lnTo>
                    <a:lnTo>
                      <a:pt x="313" y="74"/>
                    </a:lnTo>
                    <a:lnTo>
                      <a:pt x="325" y="69"/>
                    </a:lnTo>
                    <a:lnTo>
                      <a:pt x="337" y="64"/>
                    </a:lnTo>
                    <a:lnTo>
                      <a:pt x="348" y="58"/>
                    </a:lnTo>
                    <a:lnTo>
                      <a:pt x="360" y="51"/>
                    </a:lnTo>
                    <a:lnTo>
                      <a:pt x="366" y="43"/>
                    </a:lnTo>
                    <a:lnTo>
                      <a:pt x="370" y="34"/>
                    </a:lnTo>
                    <a:lnTo>
                      <a:pt x="370" y="23"/>
                    </a:lnTo>
                    <a:lnTo>
                      <a:pt x="366" y="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104464" name="Slide Number Placeholder 111">
            <a:extLst>
              <a:ext uri="{FF2B5EF4-FFF2-40B4-BE49-F238E27FC236}">
                <a16:creationId xmlns:a16="http://schemas.microsoft.com/office/drawing/2014/main" id="{3BCD6B9B-7234-BD36-A722-B203B12142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AD94907F-D10E-40E5-9470-36B323A7F8F7}" type="slidenum">
              <a:rPr lang="en-US" altLang="en-US" sz="1200">
                <a:solidFill>
                  <a:srgbClr val="3F3F3F"/>
                </a:solidFill>
                <a:latin typeface="Times New Roman" panose="02020603050405020304" pitchFamily="18" charset="0"/>
              </a:rPr>
              <a:pPr>
                <a:buClrTx/>
                <a:buSzTx/>
                <a:buFontTx/>
                <a:buNone/>
              </a:pPr>
              <a:t>25</a:t>
            </a:fld>
            <a:endParaRPr lang="en-US" altLang="en-US" sz="1200">
              <a:solidFill>
                <a:srgbClr val="3F3F3F"/>
              </a:solidFill>
              <a:latin typeface="Times New Roman" panose="02020603050405020304" pitchFamily="18" charset="0"/>
            </a:endParaRPr>
          </a:p>
        </p:txBody>
      </p:sp>
      <p:sp>
        <p:nvSpPr>
          <p:cNvPr id="4" name="Date Placeholder 3">
            <a:extLst>
              <a:ext uri="{FF2B5EF4-FFF2-40B4-BE49-F238E27FC236}">
                <a16:creationId xmlns:a16="http://schemas.microsoft.com/office/drawing/2014/main" id="{8EC310DD-A544-9B1A-8E58-F845183207F5}"/>
              </a:ext>
            </a:extLst>
          </p:cNvPr>
          <p:cNvSpPr>
            <a:spLocks noGrp="1"/>
          </p:cNvSpPr>
          <p:nvPr>
            <p:ph type="dt" sz="quarter" idx="10"/>
          </p:nvPr>
        </p:nvSpPr>
        <p:spPr/>
        <p:txBody>
          <a:bodyPr/>
          <a:lstStyle/>
          <a:p>
            <a:pPr>
              <a:defRPr/>
            </a:pPr>
            <a:r>
              <a:rPr lang="en-US"/>
              <a:t>IT2090</a:t>
            </a:r>
            <a:endParaRPr lang="en-US" dirty="0"/>
          </a:p>
        </p:txBody>
      </p:sp>
      <p:sp>
        <p:nvSpPr>
          <p:cNvPr id="5" name="Footer Placeholder 4">
            <a:extLst>
              <a:ext uri="{FF2B5EF4-FFF2-40B4-BE49-F238E27FC236}">
                <a16:creationId xmlns:a16="http://schemas.microsoft.com/office/drawing/2014/main" id="{2BABA7EB-9668-554C-EC74-11477C928C06}"/>
              </a:ext>
            </a:extLst>
          </p:cNvPr>
          <p:cNvSpPr>
            <a:spLocks noGrp="1"/>
          </p:cNvSpPr>
          <p:nvPr>
            <p:ph type="ftr" sz="quarter" idx="11"/>
          </p:nvPr>
        </p:nvSpPr>
        <p:spPr/>
        <p:txBody>
          <a:bodyPr/>
          <a:lstStyle/>
          <a:p>
            <a:pPr>
              <a:defRPr/>
            </a:pPr>
            <a:r>
              <a:rPr lang="fr-FR"/>
              <a:t>Lecture 2 - Cognitive Style &amp; Cognitive Processes</a:t>
            </a:r>
            <a:endParaRPr lang="en-US"/>
          </a:p>
        </p:txBody>
      </p:sp>
    </p:spTree>
    <p:extLst>
      <p:ext uri="{BB962C8B-B14F-4D97-AF65-F5344CB8AC3E}">
        <p14:creationId xmlns:p14="http://schemas.microsoft.com/office/powerpoint/2010/main" val="2659139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1" name="Rectangle 21">
            <a:extLst>
              <a:ext uri="{FF2B5EF4-FFF2-40B4-BE49-F238E27FC236}">
                <a16:creationId xmlns:a16="http://schemas.microsoft.com/office/drawing/2014/main" id="{8FA1C750-C0D0-AC94-92E2-C174A40D0F35}"/>
              </a:ext>
            </a:extLst>
          </p:cNvPr>
          <p:cNvSpPr>
            <a:spLocks noChangeArrowheads="1"/>
          </p:cNvSpPr>
          <p:nvPr/>
        </p:nvSpPr>
        <p:spPr bwMode="auto">
          <a:xfrm>
            <a:off x="3505200" y="1600200"/>
            <a:ext cx="4303743" cy="643766"/>
          </a:xfrm>
          <a:prstGeom prst="rect">
            <a:avLst/>
          </a:prstGeom>
          <a:noFill/>
          <a:ln w="12700">
            <a:noFill/>
            <a:miter lim="800000"/>
            <a:headEnd/>
            <a:tailEnd/>
          </a:ln>
        </p:spPr>
        <p:txBody>
          <a:bodyPr wrap="none" lIns="90488" tIns="44450" rIns="90488" bIns="44450">
            <a:spAutoFit/>
          </a:bodyPr>
          <a:lstStyle/>
          <a:p>
            <a:pPr>
              <a:defRPr/>
            </a:pPr>
            <a:r>
              <a:rPr lang="en-US" sz="3600" b="1" dirty="0">
                <a:solidFill>
                  <a:schemeClr val="accent2">
                    <a:lumMod val="75000"/>
                  </a:schemeClr>
                </a:solidFill>
                <a:latin typeface="+mn-lt"/>
                <a:cs typeface="+mn-cs"/>
              </a:rPr>
              <a:t>Locus of Control Test</a:t>
            </a:r>
          </a:p>
        </p:txBody>
      </p:sp>
      <p:sp>
        <p:nvSpPr>
          <p:cNvPr id="104464" name="Slide Number Placeholder 111">
            <a:extLst>
              <a:ext uri="{FF2B5EF4-FFF2-40B4-BE49-F238E27FC236}">
                <a16:creationId xmlns:a16="http://schemas.microsoft.com/office/drawing/2014/main" id="{3BCD6B9B-7234-BD36-A722-B203B12142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AD94907F-D10E-40E5-9470-36B323A7F8F7}" type="slidenum">
              <a:rPr lang="en-US" altLang="en-US" sz="1200">
                <a:solidFill>
                  <a:srgbClr val="3F3F3F"/>
                </a:solidFill>
                <a:latin typeface="Times New Roman" panose="02020603050405020304" pitchFamily="18" charset="0"/>
              </a:rPr>
              <a:pPr>
                <a:buClrTx/>
                <a:buSzTx/>
                <a:buFontTx/>
                <a:buNone/>
              </a:pPr>
              <a:t>26</a:t>
            </a:fld>
            <a:endParaRPr lang="en-US" altLang="en-US" sz="1200">
              <a:solidFill>
                <a:srgbClr val="3F3F3F"/>
              </a:solidFill>
              <a:latin typeface="Times New Roman" panose="02020603050405020304" pitchFamily="18" charset="0"/>
            </a:endParaRPr>
          </a:p>
        </p:txBody>
      </p:sp>
      <p:sp>
        <p:nvSpPr>
          <p:cNvPr id="4" name="Date Placeholder 3">
            <a:extLst>
              <a:ext uri="{FF2B5EF4-FFF2-40B4-BE49-F238E27FC236}">
                <a16:creationId xmlns:a16="http://schemas.microsoft.com/office/drawing/2014/main" id="{8EC310DD-A544-9B1A-8E58-F845183207F5}"/>
              </a:ext>
            </a:extLst>
          </p:cNvPr>
          <p:cNvSpPr>
            <a:spLocks noGrp="1"/>
          </p:cNvSpPr>
          <p:nvPr>
            <p:ph type="dt" sz="quarter" idx="10"/>
          </p:nvPr>
        </p:nvSpPr>
        <p:spPr/>
        <p:txBody>
          <a:bodyPr/>
          <a:lstStyle/>
          <a:p>
            <a:pPr>
              <a:defRPr/>
            </a:pPr>
            <a:r>
              <a:rPr lang="en-US"/>
              <a:t>IT2090</a:t>
            </a:r>
            <a:endParaRPr lang="en-US" dirty="0"/>
          </a:p>
        </p:txBody>
      </p:sp>
      <p:sp>
        <p:nvSpPr>
          <p:cNvPr id="5" name="Footer Placeholder 4">
            <a:extLst>
              <a:ext uri="{FF2B5EF4-FFF2-40B4-BE49-F238E27FC236}">
                <a16:creationId xmlns:a16="http://schemas.microsoft.com/office/drawing/2014/main" id="{2BABA7EB-9668-554C-EC74-11477C928C06}"/>
              </a:ext>
            </a:extLst>
          </p:cNvPr>
          <p:cNvSpPr>
            <a:spLocks noGrp="1"/>
          </p:cNvSpPr>
          <p:nvPr>
            <p:ph type="ftr" sz="quarter" idx="11"/>
          </p:nvPr>
        </p:nvSpPr>
        <p:spPr/>
        <p:txBody>
          <a:bodyPr/>
          <a:lstStyle/>
          <a:p>
            <a:pPr>
              <a:defRPr/>
            </a:pPr>
            <a:r>
              <a:rPr lang="fr-FR"/>
              <a:t>Lecture 2 - Cognitive Style &amp; Cognitive Processes</a:t>
            </a:r>
            <a:endParaRPr lang="en-US"/>
          </a:p>
        </p:txBody>
      </p:sp>
      <p:sp>
        <p:nvSpPr>
          <p:cNvPr id="9" name="TextBox 8">
            <a:extLst>
              <a:ext uri="{FF2B5EF4-FFF2-40B4-BE49-F238E27FC236}">
                <a16:creationId xmlns:a16="http://schemas.microsoft.com/office/drawing/2014/main" id="{3A26DA95-28BF-4826-794F-B92A00EB66F0}"/>
              </a:ext>
            </a:extLst>
          </p:cNvPr>
          <p:cNvSpPr txBox="1"/>
          <p:nvPr/>
        </p:nvSpPr>
        <p:spPr>
          <a:xfrm>
            <a:off x="1361049" y="4478913"/>
            <a:ext cx="10058400" cy="1231106"/>
          </a:xfrm>
          <a:prstGeom prst="rect">
            <a:avLst/>
          </a:prstGeom>
          <a:noFill/>
        </p:spPr>
        <p:txBody>
          <a:bodyPr wrap="square">
            <a:spAutoFit/>
          </a:bodyPr>
          <a:lstStyle/>
          <a:p>
            <a:r>
              <a:rPr lang="en-US" sz="1800" dirty="0"/>
              <a:t>Source: </a:t>
            </a:r>
            <a:r>
              <a:rPr lang="en-US" sz="1800" dirty="0" err="1"/>
              <a:t>Whetton</a:t>
            </a:r>
            <a:r>
              <a:rPr lang="en-US" sz="1800" dirty="0"/>
              <a:t>, D. and Cameron, K.(2007) Developing Management Skills  (edition 8, 2011, is now available).			</a:t>
            </a:r>
          </a:p>
          <a:p>
            <a:r>
              <a:rPr lang="en-US" sz="1800" dirty="0"/>
              <a:t>This is adapted from the  original test designed by Julian Rotter in the 1960s. </a:t>
            </a:r>
            <a:r>
              <a:rPr lang="en-US" dirty="0"/>
              <a:t>			</a:t>
            </a:r>
          </a:p>
        </p:txBody>
      </p:sp>
      <p:sp>
        <p:nvSpPr>
          <p:cNvPr id="11" name="TextBox 10">
            <a:extLst>
              <a:ext uri="{FF2B5EF4-FFF2-40B4-BE49-F238E27FC236}">
                <a16:creationId xmlns:a16="http://schemas.microsoft.com/office/drawing/2014/main" id="{5DC6FA34-98E7-25E1-6412-86652B39DCF9}"/>
              </a:ext>
            </a:extLst>
          </p:cNvPr>
          <p:cNvSpPr txBox="1"/>
          <p:nvPr/>
        </p:nvSpPr>
        <p:spPr>
          <a:xfrm>
            <a:off x="1361049" y="2571081"/>
            <a:ext cx="9372600" cy="830997"/>
          </a:xfrm>
          <a:prstGeom prst="rect">
            <a:avLst/>
          </a:prstGeom>
          <a:noFill/>
        </p:spPr>
        <p:txBody>
          <a:bodyPr wrap="square">
            <a:spAutoFit/>
          </a:bodyPr>
          <a:lstStyle/>
          <a:p>
            <a:r>
              <a:rPr lang="en-US" sz="2400" dirty="0"/>
              <a:t>Locus_of_Control_-_</a:t>
            </a:r>
            <a:r>
              <a:rPr lang="en-US" sz="2400" dirty="0" err="1"/>
              <a:t>Test_and_Scoring</a:t>
            </a:r>
            <a:endParaRPr lang="en-US" sz="2400" dirty="0"/>
          </a:p>
          <a:p>
            <a:r>
              <a:rPr lang="en-US" sz="2400" dirty="0"/>
              <a:t>XLS file attached to course web</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D241E3E9-2A61-10F4-4946-A70211F9D0D1}"/>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8547" name="Rectangle 3">
            <a:extLst>
              <a:ext uri="{FF2B5EF4-FFF2-40B4-BE49-F238E27FC236}">
                <a16:creationId xmlns:a16="http://schemas.microsoft.com/office/drawing/2014/main" id="{B5632B8B-AB42-E30D-FC7E-6C3BAC70EEBD}"/>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8548" name="Rectangle 4">
            <a:extLst>
              <a:ext uri="{FF2B5EF4-FFF2-40B4-BE49-F238E27FC236}">
                <a16:creationId xmlns:a16="http://schemas.microsoft.com/office/drawing/2014/main" id="{BE0D8EA8-0283-36B0-E6D0-4103283EC533}"/>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8549" name="Rectangle 5">
            <a:extLst>
              <a:ext uri="{FF2B5EF4-FFF2-40B4-BE49-F238E27FC236}">
                <a16:creationId xmlns:a16="http://schemas.microsoft.com/office/drawing/2014/main" id="{2FC40E8C-D056-7920-064F-E0471C1BFC7D}"/>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8550" name="Rectangle 6">
            <a:extLst>
              <a:ext uri="{FF2B5EF4-FFF2-40B4-BE49-F238E27FC236}">
                <a16:creationId xmlns:a16="http://schemas.microsoft.com/office/drawing/2014/main" id="{C3E79F86-33B3-83D4-2322-05596189281B}"/>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8551" name="Rectangle 7">
            <a:extLst>
              <a:ext uri="{FF2B5EF4-FFF2-40B4-BE49-F238E27FC236}">
                <a16:creationId xmlns:a16="http://schemas.microsoft.com/office/drawing/2014/main" id="{FCCDE8CD-3A06-3888-AC0F-F2977CA609F1}"/>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8552" name="Rectangle 8">
            <a:extLst>
              <a:ext uri="{FF2B5EF4-FFF2-40B4-BE49-F238E27FC236}">
                <a16:creationId xmlns:a16="http://schemas.microsoft.com/office/drawing/2014/main" id="{47F64A31-50F5-161E-15DD-A4D642733DFE}"/>
              </a:ext>
            </a:extLst>
          </p:cNvPr>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108553" name="Rectangle 9">
            <a:extLst>
              <a:ext uri="{FF2B5EF4-FFF2-40B4-BE49-F238E27FC236}">
                <a16:creationId xmlns:a16="http://schemas.microsoft.com/office/drawing/2014/main" id="{686911A1-078B-75F4-C6FA-E4F64A8AB429}"/>
              </a:ext>
            </a:extLst>
          </p:cNvPr>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60426" name="Rectangle 10">
            <a:extLst>
              <a:ext uri="{FF2B5EF4-FFF2-40B4-BE49-F238E27FC236}">
                <a16:creationId xmlns:a16="http://schemas.microsoft.com/office/drawing/2014/main" id="{B8FFA288-F807-F592-D23C-80009B6442AD}"/>
              </a:ext>
            </a:extLst>
          </p:cNvPr>
          <p:cNvSpPr>
            <a:spLocks noGrp="1" noChangeArrowheads="1"/>
          </p:cNvSpPr>
          <p:nvPr>
            <p:ph type="title"/>
          </p:nvPr>
        </p:nvSpPr>
        <p:spPr>
          <a:xfrm>
            <a:off x="3124200" y="228600"/>
            <a:ext cx="6781800" cy="1143000"/>
          </a:xfrm>
        </p:spPr>
        <p:txBody>
          <a:bodyPr vert="horz" lIns="90488" tIns="44450" rIns="90488" bIns="44450" rtlCol="0" anchor="ctr">
            <a:normAutofit/>
          </a:bodyPr>
          <a:lstStyle/>
          <a:p>
            <a:pPr>
              <a:defRPr/>
            </a:pPr>
            <a:r>
              <a:rPr lang="en-US" i="1" dirty="0">
                <a:solidFill>
                  <a:schemeClr val="accent2">
                    <a:lumMod val="75000"/>
                  </a:schemeClr>
                </a:solidFill>
              </a:rPr>
              <a:t>Personality Characteristics </a:t>
            </a:r>
            <a:br>
              <a:rPr lang="en-US" i="1" dirty="0">
                <a:solidFill>
                  <a:schemeClr val="accent2">
                    <a:lumMod val="75000"/>
                  </a:schemeClr>
                </a:solidFill>
              </a:rPr>
            </a:br>
            <a:endParaRPr lang="en-US" i="1" dirty="0">
              <a:solidFill>
                <a:schemeClr val="accent2">
                  <a:lumMod val="75000"/>
                </a:schemeClr>
              </a:solidFill>
            </a:endParaRPr>
          </a:p>
        </p:txBody>
      </p:sp>
      <p:sp>
        <p:nvSpPr>
          <p:cNvPr id="60427" name="Rectangle 11">
            <a:extLst>
              <a:ext uri="{FF2B5EF4-FFF2-40B4-BE49-F238E27FC236}">
                <a16:creationId xmlns:a16="http://schemas.microsoft.com/office/drawing/2014/main" id="{5EE3930A-B466-6267-D74F-AF68D9316354}"/>
              </a:ext>
            </a:extLst>
          </p:cNvPr>
          <p:cNvSpPr>
            <a:spLocks noGrp="1" noChangeArrowheads="1"/>
          </p:cNvSpPr>
          <p:nvPr>
            <p:ph idx="1"/>
          </p:nvPr>
        </p:nvSpPr>
        <p:spPr/>
        <p:txBody>
          <a:bodyPr vert="horz" lIns="90488" tIns="44450" rIns="90488" bIns="44450" rtlCol="0">
            <a:normAutofit/>
          </a:bodyPr>
          <a:lstStyle/>
          <a:p>
            <a:pPr>
              <a:buNone/>
              <a:defRPr/>
            </a:pPr>
            <a:r>
              <a:rPr lang="en-US" sz="2400" b="1" dirty="0">
                <a:solidFill>
                  <a:schemeClr val="accent2">
                    <a:lumMod val="75000"/>
                  </a:schemeClr>
                </a:solidFill>
              </a:rPr>
              <a:t>Generalized Self-Efficacy -</a:t>
            </a:r>
            <a:r>
              <a:rPr lang="en-US" sz="2400" dirty="0">
                <a:solidFill>
                  <a:schemeClr val="accent2">
                    <a:lumMod val="75000"/>
                  </a:schemeClr>
                </a:solidFill>
              </a:rPr>
              <a:t> </a:t>
            </a:r>
            <a:r>
              <a:rPr lang="en-US" sz="2400" dirty="0"/>
              <a:t>beliefs and expectations about one’s ability to accomplish a specific task effectively</a:t>
            </a:r>
            <a:br>
              <a:rPr lang="en-US" sz="2400" dirty="0"/>
            </a:br>
            <a:endParaRPr lang="en-US" sz="2400" dirty="0"/>
          </a:p>
          <a:p>
            <a:pPr>
              <a:buNone/>
              <a:defRPr/>
            </a:pPr>
            <a:r>
              <a:rPr lang="en-US" sz="2400" dirty="0"/>
              <a:t>Sources of self-efficacy</a:t>
            </a:r>
          </a:p>
          <a:p>
            <a:pPr marL="914400" lvl="1" indent="-342900">
              <a:defRPr/>
            </a:pPr>
            <a:r>
              <a:rPr lang="en-US" dirty="0"/>
              <a:t>Prior experiences and prior success</a:t>
            </a:r>
          </a:p>
          <a:p>
            <a:pPr marL="914400" lvl="1" indent="-342900">
              <a:defRPr/>
            </a:pPr>
            <a:r>
              <a:rPr lang="en-US" dirty="0"/>
              <a:t>Behavior models (observing success)</a:t>
            </a:r>
          </a:p>
          <a:p>
            <a:pPr marL="914400" lvl="1" indent="-342900">
              <a:defRPr/>
            </a:pPr>
            <a:r>
              <a:rPr lang="en-US" dirty="0"/>
              <a:t>Persuasion</a:t>
            </a:r>
          </a:p>
          <a:p>
            <a:pPr marL="914400" lvl="1" indent="-342900">
              <a:defRPr/>
            </a:pPr>
            <a:r>
              <a:rPr lang="en-US" dirty="0"/>
              <a:t>Assessment of current physical &amp; emotional capabilities</a:t>
            </a:r>
          </a:p>
          <a:p>
            <a:pPr>
              <a:buFontTx/>
              <a:buChar char="–"/>
              <a:defRPr/>
            </a:pPr>
            <a:endParaRPr lang="en-US" sz="2400" dirty="0"/>
          </a:p>
        </p:txBody>
      </p:sp>
      <p:sp>
        <p:nvSpPr>
          <p:cNvPr id="108556" name="Rectangle 12">
            <a:extLst>
              <a:ext uri="{FF2B5EF4-FFF2-40B4-BE49-F238E27FC236}">
                <a16:creationId xmlns:a16="http://schemas.microsoft.com/office/drawing/2014/main" id="{2340EB8E-1C08-6AA5-B4B1-FD2E247A16C8}"/>
              </a:ext>
            </a:extLst>
          </p:cNvPr>
          <p:cNvSpPr>
            <a:spLocks noChangeArrowheads="1"/>
          </p:cNvSpPr>
          <p:nvPr/>
        </p:nvSpPr>
        <p:spPr bwMode="auto">
          <a:xfrm>
            <a:off x="9906000" y="3962400"/>
            <a:ext cx="4114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spcBef>
                <a:spcPct val="20000"/>
              </a:spcBef>
              <a:buClrTx/>
              <a:buSzTx/>
              <a:buFontTx/>
              <a:buNone/>
            </a:pPr>
            <a:endParaRPr lang="en-US" altLang="en-US">
              <a:latin typeface="Times New Roman" panose="02020603050405020304" pitchFamily="18" charset="0"/>
            </a:endParaRPr>
          </a:p>
          <a:p>
            <a:pPr latinLnBrk="1">
              <a:spcBef>
                <a:spcPct val="20000"/>
              </a:spcBef>
              <a:buClrTx/>
              <a:buSzTx/>
              <a:buFontTx/>
              <a:buNone/>
            </a:pPr>
            <a:endParaRPr lang="en-US" altLang="en-US">
              <a:latin typeface="Times New Roman" panose="02020603050405020304" pitchFamily="18" charset="0"/>
            </a:endParaRPr>
          </a:p>
        </p:txBody>
      </p:sp>
      <p:sp>
        <p:nvSpPr>
          <p:cNvPr id="108557" name="Slide Number Placeholder 12">
            <a:extLst>
              <a:ext uri="{FF2B5EF4-FFF2-40B4-BE49-F238E27FC236}">
                <a16:creationId xmlns:a16="http://schemas.microsoft.com/office/drawing/2014/main" id="{BADC9357-C232-DB75-1708-B85DA22D82F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37B10B11-6DBA-4360-A376-7B1F95416D51}" type="slidenum">
              <a:rPr lang="en-US" altLang="en-US" sz="1200">
                <a:solidFill>
                  <a:srgbClr val="3F3F3F"/>
                </a:solidFill>
                <a:latin typeface="Times New Roman" panose="02020603050405020304" pitchFamily="18" charset="0"/>
              </a:rPr>
              <a:pPr>
                <a:buClrTx/>
                <a:buSzTx/>
                <a:buFontTx/>
                <a:buNone/>
              </a:pPr>
              <a:t>27</a:t>
            </a:fld>
            <a:endParaRPr lang="en-US" altLang="en-US" sz="1200">
              <a:solidFill>
                <a:srgbClr val="3F3F3F"/>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DE7E9D92-73A6-01EB-7461-55315FDB9A23}"/>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19468F8F-8080-7E18-76AA-1A3ED6CA9005}"/>
              </a:ext>
            </a:extLst>
          </p:cNvPr>
          <p:cNvSpPr>
            <a:spLocks noGrp="1"/>
          </p:cNvSpPr>
          <p:nvPr>
            <p:ph type="ftr" sz="quarter" idx="11"/>
          </p:nvPr>
        </p:nvSpPr>
        <p:spPr/>
        <p:txBody>
          <a:bodyPr/>
          <a:lstStyle/>
          <a:p>
            <a:pPr>
              <a:defRPr/>
            </a:pPr>
            <a:r>
              <a:rPr lang="fr-FR"/>
              <a:t>Lecture 2 - Cognitive Style &amp; Cognitive Processes</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954AE819-CA74-0098-5851-D419032AE5BF}"/>
              </a:ext>
            </a:extLst>
          </p:cNvPr>
          <p:cNvSpPr>
            <a:spLocks noGrp="1" noChangeArrowheads="1"/>
          </p:cNvSpPr>
          <p:nvPr>
            <p:ph type="title"/>
          </p:nvPr>
        </p:nvSpPr>
        <p:spPr>
          <a:xfrm>
            <a:off x="609600" y="335280"/>
            <a:ext cx="10515600" cy="640080"/>
          </a:xfrm>
        </p:spPr>
        <p:txBody>
          <a:bodyPr>
            <a:normAutofit fontScale="90000"/>
          </a:bodyPr>
          <a:lstStyle/>
          <a:p>
            <a:pPr marL="54864">
              <a:defRPr/>
            </a:pPr>
            <a:r>
              <a:rPr lang="en-US" i="1" dirty="0">
                <a:solidFill>
                  <a:schemeClr val="accent2">
                    <a:lumMod val="75000"/>
                  </a:schemeClr>
                </a:solidFill>
              </a:rPr>
              <a:t>Attitude Model</a:t>
            </a:r>
          </a:p>
        </p:txBody>
      </p:sp>
      <p:sp>
        <p:nvSpPr>
          <p:cNvPr id="2" name="Date Placeholder 1">
            <a:extLst>
              <a:ext uri="{FF2B5EF4-FFF2-40B4-BE49-F238E27FC236}">
                <a16:creationId xmlns:a16="http://schemas.microsoft.com/office/drawing/2014/main" id="{75D9654E-8675-84C4-525A-43A8BC50090D}"/>
              </a:ext>
            </a:extLst>
          </p:cNvPr>
          <p:cNvSpPr>
            <a:spLocks noGrp="1"/>
          </p:cNvSpPr>
          <p:nvPr>
            <p:ph type="dt" sz="half"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58EFF68F-EAB7-2666-DA02-AB9BBB19FB4F}"/>
              </a:ext>
            </a:extLst>
          </p:cNvPr>
          <p:cNvSpPr>
            <a:spLocks noGrp="1"/>
          </p:cNvSpPr>
          <p:nvPr>
            <p:ph type="ftr" sz="quarter" idx="11"/>
          </p:nvPr>
        </p:nvSpPr>
        <p:spPr/>
        <p:txBody>
          <a:bodyPr/>
          <a:lstStyle/>
          <a:p>
            <a:pPr>
              <a:defRPr/>
            </a:pPr>
            <a:r>
              <a:rPr lang="fr-FR"/>
              <a:t>Lecture 2 - Cognitive Style &amp; Cognitive Processes</a:t>
            </a:r>
            <a:endParaRPr lang="en-US"/>
          </a:p>
        </p:txBody>
      </p:sp>
      <p:sp>
        <p:nvSpPr>
          <p:cNvPr id="131089" name="Slide Number Placeholder 16">
            <a:extLst>
              <a:ext uri="{FF2B5EF4-FFF2-40B4-BE49-F238E27FC236}">
                <a16:creationId xmlns:a16="http://schemas.microsoft.com/office/drawing/2014/main" id="{17641F24-FDC9-DC33-B230-2D8A3DF6E01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fld id="{9A40B913-F7A0-4853-8946-31F1C6C82178}" type="slidenum">
              <a:rPr lang="en-US" altLang="en-US" sz="1200">
                <a:solidFill>
                  <a:srgbClr val="3F3F3F"/>
                </a:solidFill>
                <a:latin typeface="Times New Roman" panose="02020603050405020304" pitchFamily="18" charset="0"/>
              </a:rPr>
              <a:pPr>
                <a:buClrTx/>
                <a:buSzTx/>
                <a:buFontTx/>
                <a:buNone/>
              </a:pPr>
              <a:t>28</a:t>
            </a:fld>
            <a:endParaRPr lang="en-US" altLang="en-US" sz="1200">
              <a:solidFill>
                <a:srgbClr val="3F3F3F"/>
              </a:solidFill>
              <a:latin typeface="Times New Roman" panose="02020603050405020304" pitchFamily="18" charset="0"/>
            </a:endParaRPr>
          </a:p>
        </p:txBody>
      </p:sp>
      <p:sp>
        <p:nvSpPr>
          <p:cNvPr id="40963" name="Rectangle 3">
            <a:extLst>
              <a:ext uri="{FF2B5EF4-FFF2-40B4-BE49-F238E27FC236}">
                <a16:creationId xmlns:a16="http://schemas.microsoft.com/office/drawing/2014/main" id="{14C2A455-5463-2AC3-3055-0AE903CBC544}"/>
              </a:ext>
            </a:extLst>
          </p:cNvPr>
          <p:cNvSpPr>
            <a:spLocks noChangeArrowheads="1"/>
          </p:cNvSpPr>
          <p:nvPr/>
        </p:nvSpPr>
        <p:spPr bwMode="auto">
          <a:xfrm>
            <a:off x="3352800" y="2514600"/>
            <a:ext cx="1981200" cy="914400"/>
          </a:xfrm>
          <a:prstGeom prst="rect">
            <a:avLst/>
          </a:prstGeom>
          <a:solidFill>
            <a:schemeClr val="accent1"/>
          </a:solidFill>
          <a:ln w="9525">
            <a:solidFill>
              <a:schemeClr val="tx1"/>
            </a:solidFill>
            <a:miter lim="800000"/>
            <a:headEnd/>
            <a:tailEnd/>
          </a:ln>
        </p:spPr>
        <p:txBody>
          <a:bodyPr wrap="none" anchor="ctr"/>
          <a:lstStyle/>
          <a:p>
            <a:pPr algn="ctr" eaLnBrk="1" hangingPunct="1">
              <a:defRPr/>
            </a:pPr>
            <a:r>
              <a:rPr lang="en-US" sz="2000" dirty="0">
                <a:latin typeface="+mn-lt"/>
                <a:cs typeface="+mn-cs"/>
              </a:rPr>
              <a:t>Informational/</a:t>
            </a:r>
          </a:p>
          <a:p>
            <a:pPr algn="ctr" eaLnBrk="1" hangingPunct="1">
              <a:defRPr/>
            </a:pPr>
            <a:r>
              <a:rPr lang="en-US" sz="2000" dirty="0">
                <a:latin typeface="+mn-lt"/>
                <a:cs typeface="+mn-cs"/>
              </a:rPr>
              <a:t>Cognitive </a:t>
            </a:r>
          </a:p>
          <a:p>
            <a:pPr algn="ctr" eaLnBrk="1" hangingPunct="1">
              <a:defRPr/>
            </a:pPr>
            <a:r>
              <a:rPr lang="en-US" sz="2000" dirty="0">
                <a:latin typeface="+mn-lt"/>
                <a:cs typeface="+mn-cs"/>
              </a:rPr>
              <a:t>(i.e. beliefs)</a:t>
            </a:r>
          </a:p>
        </p:txBody>
      </p:sp>
      <p:sp>
        <p:nvSpPr>
          <p:cNvPr id="40964" name="Rectangle 4">
            <a:extLst>
              <a:ext uri="{FF2B5EF4-FFF2-40B4-BE49-F238E27FC236}">
                <a16:creationId xmlns:a16="http://schemas.microsoft.com/office/drawing/2014/main" id="{9FB50ACB-973E-3B95-D0D6-7EB73E19DF91}"/>
              </a:ext>
            </a:extLst>
          </p:cNvPr>
          <p:cNvSpPr>
            <a:spLocks noChangeArrowheads="1"/>
          </p:cNvSpPr>
          <p:nvPr/>
        </p:nvSpPr>
        <p:spPr bwMode="auto">
          <a:xfrm>
            <a:off x="3429000" y="4343400"/>
            <a:ext cx="1981200" cy="914400"/>
          </a:xfrm>
          <a:prstGeom prst="rect">
            <a:avLst/>
          </a:prstGeom>
          <a:solidFill>
            <a:schemeClr val="accent1"/>
          </a:solidFill>
          <a:ln w="9525">
            <a:solidFill>
              <a:schemeClr val="tx1"/>
            </a:solidFill>
            <a:miter lim="800000"/>
            <a:headEnd/>
            <a:tailEnd/>
          </a:ln>
        </p:spPr>
        <p:txBody>
          <a:bodyPr wrap="none" anchor="ctr"/>
          <a:lstStyle/>
          <a:p>
            <a:pPr algn="ctr" eaLnBrk="1" hangingPunct="1">
              <a:defRPr/>
            </a:pPr>
            <a:r>
              <a:rPr lang="en-US" sz="2000" dirty="0">
                <a:latin typeface="+mn-lt"/>
                <a:cs typeface="+mn-cs"/>
              </a:rPr>
              <a:t>Affective</a:t>
            </a:r>
          </a:p>
          <a:p>
            <a:pPr algn="ctr" eaLnBrk="1" hangingPunct="1">
              <a:defRPr/>
            </a:pPr>
            <a:r>
              <a:rPr lang="en-US" sz="2000" dirty="0">
                <a:latin typeface="+mn-lt"/>
                <a:cs typeface="+mn-cs"/>
              </a:rPr>
              <a:t>(i.e. emotions)</a:t>
            </a:r>
          </a:p>
        </p:txBody>
      </p:sp>
      <p:sp>
        <p:nvSpPr>
          <p:cNvPr id="40965" name="Rectangle 5">
            <a:extLst>
              <a:ext uri="{FF2B5EF4-FFF2-40B4-BE49-F238E27FC236}">
                <a16:creationId xmlns:a16="http://schemas.microsoft.com/office/drawing/2014/main" id="{F5A1E0D6-4D06-DD81-CE71-FA0C4E3FA353}"/>
              </a:ext>
            </a:extLst>
          </p:cNvPr>
          <p:cNvSpPr>
            <a:spLocks noChangeArrowheads="1"/>
          </p:cNvSpPr>
          <p:nvPr/>
        </p:nvSpPr>
        <p:spPr bwMode="auto">
          <a:xfrm>
            <a:off x="6096000" y="3429000"/>
            <a:ext cx="1981200" cy="914400"/>
          </a:xfrm>
          <a:prstGeom prst="rect">
            <a:avLst/>
          </a:prstGeom>
          <a:solidFill>
            <a:schemeClr val="accent1"/>
          </a:solidFill>
          <a:ln w="9525">
            <a:solidFill>
              <a:schemeClr val="tx1"/>
            </a:solidFill>
            <a:miter lim="800000"/>
            <a:headEnd/>
            <a:tailEnd/>
          </a:ln>
        </p:spPr>
        <p:txBody>
          <a:bodyPr wrap="none" anchor="ctr"/>
          <a:lstStyle/>
          <a:p>
            <a:pPr algn="ctr" eaLnBrk="1" hangingPunct="1">
              <a:defRPr/>
            </a:pPr>
            <a:r>
              <a:rPr lang="en-US" sz="2000" dirty="0">
                <a:latin typeface="+mn-lt"/>
                <a:cs typeface="+mn-cs"/>
              </a:rPr>
              <a:t>Attitude</a:t>
            </a:r>
          </a:p>
        </p:txBody>
      </p:sp>
      <p:sp>
        <p:nvSpPr>
          <p:cNvPr id="40966" name="Rectangle 6">
            <a:extLst>
              <a:ext uri="{FF2B5EF4-FFF2-40B4-BE49-F238E27FC236}">
                <a16:creationId xmlns:a16="http://schemas.microsoft.com/office/drawing/2014/main" id="{AADB6E0A-0A66-079B-739E-43462F5507AD}"/>
              </a:ext>
            </a:extLst>
          </p:cNvPr>
          <p:cNvSpPr>
            <a:spLocks noChangeArrowheads="1"/>
          </p:cNvSpPr>
          <p:nvPr/>
        </p:nvSpPr>
        <p:spPr bwMode="auto">
          <a:xfrm>
            <a:off x="8458200" y="3429000"/>
            <a:ext cx="1981200" cy="914400"/>
          </a:xfrm>
          <a:prstGeom prst="rect">
            <a:avLst/>
          </a:prstGeom>
          <a:solidFill>
            <a:schemeClr val="accent1"/>
          </a:solidFill>
          <a:ln w="9525">
            <a:solidFill>
              <a:schemeClr val="tx1"/>
            </a:solidFill>
            <a:miter lim="800000"/>
            <a:headEnd/>
            <a:tailEnd/>
          </a:ln>
        </p:spPr>
        <p:txBody>
          <a:bodyPr wrap="none" anchor="ctr"/>
          <a:lstStyle/>
          <a:p>
            <a:pPr algn="ctr" eaLnBrk="1" hangingPunct="1">
              <a:defRPr/>
            </a:pPr>
            <a:r>
              <a:rPr lang="en-US" sz="2000" dirty="0">
                <a:latin typeface="+mn-lt"/>
                <a:cs typeface="+mn-cs"/>
              </a:rPr>
              <a:t>Behavior</a:t>
            </a:r>
          </a:p>
        </p:txBody>
      </p:sp>
      <p:sp>
        <p:nvSpPr>
          <p:cNvPr id="131079" name="Line 7">
            <a:extLst>
              <a:ext uri="{FF2B5EF4-FFF2-40B4-BE49-F238E27FC236}">
                <a16:creationId xmlns:a16="http://schemas.microsoft.com/office/drawing/2014/main" id="{A5BF9C24-B7B6-C94D-F7DF-35FCA464B9FA}"/>
              </a:ext>
            </a:extLst>
          </p:cNvPr>
          <p:cNvSpPr>
            <a:spLocks noChangeShapeType="1"/>
          </p:cNvSpPr>
          <p:nvPr/>
        </p:nvSpPr>
        <p:spPr bwMode="auto">
          <a:xfrm>
            <a:off x="5334000" y="2895600"/>
            <a:ext cx="7620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1080" name="Line 8">
            <a:extLst>
              <a:ext uri="{FF2B5EF4-FFF2-40B4-BE49-F238E27FC236}">
                <a16:creationId xmlns:a16="http://schemas.microsoft.com/office/drawing/2014/main" id="{44214418-D886-DA5E-33AA-A23DC335D19A}"/>
              </a:ext>
            </a:extLst>
          </p:cNvPr>
          <p:cNvSpPr>
            <a:spLocks noChangeShapeType="1"/>
          </p:cNvSpPr>
          <p:nvPr/>
        </p:nvSpPr>
        <p:spPr bwMode="auto">
          <a:xfrm flipV="1">
            <a:off x="5410200" y="3886200"/>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1081" name="Line 9">
            <a:extLst>
              <a:ext uri="{FF2B5EF4-FFF2-40B4-BE49-F238E27FC236}">
                <a16:creationId xmlns:a16="http://schemas.microsoft.com/office/drawing/2014/main" id="{0A341F12-AE6E-70B0-38F2-934A5523531A}"/>
              </a:ext>
            </a:extLst>
          </p:cNvPr>
          <p:cNvSpPr>
            <a:spLocks noChangeShapeType="1"/>
          </p:cNvSpPr>
          <p:nvPr/>
        </p:nvSpPr>
        <p:spPr bwMode="auto">
          <a:xfrm>
            <a:off x="8077200" y="38862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70" name="Oval 10">
            <a:extLst>
              <a:ext uri="{FF2B5EF4-FFF2-40B4-BE49-F238E27FC236}">
                <a16:creationId xmlns:a16="http://schemas.microsoft.com/office/drawing/2014/main" id="{90D2B75C-484C-0347-8B6E-2FB63D06BEB0}"/>
              </a:ext>
            </a:extLst>
          </p:cNvPr>
          <p:cNvSpPr>
            <a:spLocks noChangeArrowheads="1"/>
          </p:cNvSpPr>
          <p:nvPr/>
        </p:nvSpPr>
        <p:spPr bwMode="auto">
          <a:xfrm>
            <a:off x="1752600" y="1524000"/>
            <a:ext cx="1676400" cy="914400"/>
          </a:xfrm>
          <a:prstGeom prst="ellipse">
            <a:avLst/>
          </a:prstGeom>
          <a:solidFill>
            <a:schemeClr val="accent1"/>
          </a:solidFill>
          <a:ln w="9525">
            <a:solidFill>
              <a:schemeClr val="tx1"/>
            </a:solidFill>
            <a:round/>
            <a:headEnd/>
            <a:tailEnd/>
          </a:ln>
        </p:spPr>
        <p:txBody>
          <a:bodyPr wrap="none" anchor="ctr"/>
          <a:lstStyle/>
          <a:p>
            <a:pPr algn="ctr">
              <a:defRPr/>
            </a:pPr>
            <a:r>
              <a:rPr lang="en-US" sz="2000" dirty="0">
                <a:latin typeface="+mn-lt"/>
                <a:cs typeface="+mn-cs"/>
              </a:rPr>
              <a:t>genetics</a:t>
            </a:r>
          </a:p>
        </p:txBody>
      </p:sp>
      <p:sp>
        <p:nvSpPr>
          <p:cNvPr id="40971" name="Oval 11">
            <a:extLst>
              <a:ext uri="{FF2B5EF4-FFF2-40B4-BE49-F238E27FC236}">
                <a16:creationId xmlns:a16="http://schemas.microsoft.com/office/drawing/2014/main" id="{65E6F93B-E59D-8FCB-4E7A-907EEBD70895}"/>
              </a:ext>
            </a:extLst>
          </p:cNvPr>
          <p:cNvSpPr>
            <a:spLocks noChangeArrowheads="1"/>
          </p:cNvSpPr>
          <p:nvPr/>
        </p:nvSpPr>
        <p:spPr bwMode="auto">
          <a:xfrm>
            <a:off x="1752600" y="3657600"/>
            <a:ext cx="1676400" cy="914400"/>
          </a:xfrm>
          <a:prstGeom prst="ellipse">
            <a:avLst/>
          </a:prstGeom>
          <a:solidFill>
            <a:schemeClr val="accent1"/>
          </a:solidFill>
          <a:ln w="9525">
            <a:solidFill>
              <a:schemeClr val="tx1"/>
            </a:solidFill>
            <a:round/>
            <a:headEnd/>
            <a:tailEnd/>
          </a:ln>
        </p:spPr>
        <p:txBody>
          <a:bodyPr wrap="none" anchor="ctr"/>
          <a:lstStyle/>
          <a:p>
            <a:pPr algn="ctr">
              <a:defRPr/>
            </a:pPr>
            <a:r>
              <a:rPr lang="en-US" sz="2000" dirty="0">
                <a:latin typeface="+mn-lt"/>
                <a:cs typeface="+mn-cs"/>
              </a:rPr>
              <a:t>socialization</a:t>
            </a:r>
          </a:p>
        </p:txBody>
      </p:sp>
      <p:sp>
        <p:nvSpPr>
          <p:cNvPr id="40972" name="Text Box 12">
            <a:extLst>
              <a:ext uri="{FF2B5EF4-FFF2-40B4-BE49-F238E27FC236}">
                <a16:creationId xmlns:a16="http://schemas.microsoft.com/office/drawing/2014/main" id="{D2FEB55D-8A75-A968-D0FE-02CCF64C591F}"/>
              </a:ext>
            </a:extLst>
          </p:cNvPr>
          <p:cNvSpPr txBox="1">
            <a:spLocks noChangeArrowheads="1"/>
          </p:cNvSpPr>
          <p:nvPr/>
        </p:nvSpPr>
        <p:spPr bwMode="auto">
          <a:xfrm>
            <a:off x="8747126" y="5218113"/>
            <a:ext cx="1380827" cy="400110"/>
          </a:xfrm>
          <a:prstGeom prst="rect">
            <a:avLst/>
          </a:prstGeom>
          <a:noFill/>
          <a:ln w="9525">
            <a:noFill/>
            <a:miter lim="800000"/>
            <a:headEnd/>
            <a:tailEnd/>
          </a:ln>
        </p:spPr>
        <p:txBody>
          <a:bodyPr wrap="none">
            <a:spAutoFit/>
          </a:bodyPr>
          <a:lstStyle/>
          <a:p>
            <a:pPr>
              <a:defRPr/>
            </a:pPr>
            <a:r>
              <a:rPr lang="en-US" sz="2000" dirty="0">
                <a:latin typeface="+mn-lt"/>
                <a:cs typeface="+mn-cs"/>
              </a:rPr>
              <a:t>observable</a:t>
            </a:r>
          </a:p>
        </p:txBody>
      </p:sp>
      <p:sp>
        <p:nvSpPr>
          <p:cNvPr id="131085" name="AutoShape 13">
            <a:extLst>
              <a:ext uri="{FF2B5EF4-FFF2-40B4-BE49-F238E27FC236}">
                <a16:creationId xmlns:a16="http://schemas.microsoft.com/office/drawing/2014/main" id="{15559C20-6B5D-B397-70B8-3417388DBA99}"/>
              </a:ext>
            </a:extLst>
          </p:cNvPr>
          <p:cNvSpPr>
            <a:spLocks noChangeArrowheads="1"/>
          </p:cNvSpPr>
          <p:nvPr/>
        </p:nvSpPr>
        <p:spPr bwMode="auto">
          <a:xfrm>
            <a:off x="9296400" y="4572000"/>
            <a:ext cx="228600" cy="533400"/>
          </a:xfrm>
          <a:prstGeom prst="upArrow">
            <a:avLst>
              <a:gd name="adj1" fmla="val 50000"/>
              <a:gd name="adj2" fmla="val 5833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
        <p:nvSpPr>
          <p:cNvPr id="40974" name="Oval 14">
            <a:extLst>
              <a:ext uri="{FF2B5EF4-FFF2-40B4-BE49-F238E27FC236}">
                <a16:creationId xmlns:a16="http://schemas.microsoft.com/office/drawing/2014/main" id="{BE2402F1-94A5-AD7C-952D-D8010EE34C8A}"/>
              </a:ext>
            </a:extLst>
          </p:cNvPr>
          <p:cNvSpPr>
            <a:spLocks noChangeArrowheads="1"/>
          </p:cNvSpPr>
          <p:nvPr/>
        </p:nvSpPr>
        <p:spPr bwMode="auto">
          <a:xfrm>
            <a:off x="1752600" y="5486400"/>
            <a:ext cx="1676400" cy="914400"/>
          </a:xfrm>
          <a:prstGeom prst="ellipse">
            <a:avLst/>
          </a:prstGeom>
          <a:solidFill>
            <a:schemeClr val="accent1"/>
          </a:solidFill>
          <a:ln w="9525">
            <a:solidFill>
              <a:schemeClr val="tx1"/>
            </a:solidFill>
            <a:round/>
            <a:headEnd/>
            <a:tailEnd/>
          </a:ln>
        </p:spPr>
        <p:txBody>
          <a:bodyPr wrap="none" anchor="ctr"/>
          <a:lstStyle/>
          <a:p>
            <a:pPr algn="ctr">
              <a:defRPr/>
            </a:pPr>
            <a:r>
              <a:rPr lang="en-US" sz="2000" dirty="0">
                <a:latin typeface="+mn-lt"/>
                <a:cs typeface="+mn-cs"/>
              </a:rPr>
              <a:t>learning</a:t>
            </a:r>
          </a:p>
        </p:txBody>
      </p:sp>
      <p:sp>
        <p:nvSpPr>
          <p:cNvPr id="40975" name="Text Box 12">
            <a:extLst>
              <a:ext uri="{FF2B5EF4-FFF2-40B4-BE49-F238E27FC236}">
                <a16:creationId xmlns:a16="http://schemas.microsoft.com/office/drawing/2014/main" id="{435BECDD-E8C0-373F-FC2C-8105FE0F21F1}"/>
              </a:ext>
            </a:extLst>
          </p:cNvPr>
          <p:cNvSpPr txBox="1">
            <a:spLocks noChangeArrowheads="1"/>
          </p:cNvSpPr>
          <p:nvPr/>
        </p:nvSpPr>
        <p:spPr bwMode="auto">
          <a:xfrm>
            <a:off x="6248400" y="5195889"/>
            <a:ext cx="2425700" cy="1323975"/>
          </a:xfrm>
          <a:prstGeom prst="rect">
            <a:avLst/>
          </a:prstGeom>
          <a:noFill/>
          <a:ln w="9525">
            <a:noFill/>
            <a:miter lim="800000"/>
            <a:headEnd/>
            <a:tailEnd/>
          </a:ln>
        </p:spPr>
        <p:txBody>
          <a:bodyPr wrap="none">
            <a:spAutoFit/>
          </a:bodyPr>
          <a:lstStyle/>
          <a:p>
            <a:pPr>
              <a:defRPr/>
            </a:pPr>
            <a:r>
              <a:rPr lang="en-US" sz="2000" dirty="0">
                <a:latin typeface="+mn-lt"/>
                <a:cs typeface="+mn-cs"/>
              </a:rPr>
              <a:t>Measurable in </a:t>
            </a:r>
          </a:p>
          <a:p>
            <a:pPr>
              <a:defRPr/>
            </a:pPr>
            <a:r>
              <a:rPr lang="en-US" sz="2000" dirty="0">
                <a:latin typeface="+mn-lt"/>
                <a:cs typeface="+mn-cs"/>
              </a:rPr>
              <a:t>the brain with </a:t>
            </a:r>
            <a:r>
              <a:rPr lang="en-US" sz="2000" dirty="0" err="1">
                <a:latin typeface="+mn-lt"/>
                <a:cs typeface="+mn-cs"/>
              </a:rPr>
              <a:t>fMRI</a:t>
            </a:r>
            <a:endParaRPr lang="en-US" sz="2000" dirty="0">
              <a:latin typeface="+mn-lt"/>
              <a:cs typeface="+mn-cs"/>
            </a:endParaRPr>
          </a:p>
          <a:p>
            <a:pPr>
              <a:defRPr/>
            </a:pPr>
            <a:r>
              <a:rPr lang="en-US" sz="2000" dirty="0">
                <a:latin typeface="+mn-lt"/>
                <a:cs typeface="+mn-cs"/>
              </a:rPr>
              <a:t>(functional Magnetic </a:t>
            </a:r>
          </a:p>
          <a:p>
            <a:pPr>
              <a:defRPr/>
            </a:pPr>
            <a:r>
              <a:rPr lang="en-US" sz="2000" dirty="0">
                <a:latin typeface="+mn-lt"/>
                <a:cs typeface="+mn-cs"/>
              </a:rPr>
              <a:t>Resonance Imaging)</a:t>
            </a:r>
          </a:p>
        </p:txBody>
      </p:sp>
      <p:sp>
        <p:nvSpPr>
          <p:cNvPr id="131088" name="AutoShape 13">
            <a:extLst>
              <a:ext uri="{FF2B5EF4-FFF2-40B4-BE49-F238E27FC236}">
                <a16:creationId xmlns:a16="http://schemas.microsoft.com/office/drawing/2014/main" id="{6F990F25-F56B-4E49-E7D8-38382D671E87}"/>
              </a:ext>
            </a:extLst>
          </p:cNvPr>
          <p:cNvSpPr>
            <a:spLocks noChangeArrowheads="1"/>
          </p:cNvSpPr>
          <p:nvPr/>
        </p:nvSpPr>
        <p:spPr bwMode="auto">
          <a:xfrm>
            <a:off x="7010400" y="4572000"/>
            <a:ext cx="228600" cy="533400"/>
          </a:xfrm>
          <a:prstGeom prst="upArrow">
            <a:avLst>
              <a:gd name="adj1" fmla="val 50000"/>
              <a:gd name="adj2" fmla="val 5833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a:buClrTx/>
              <a:buSzTx/>
              <a:buFontTx/>
              <a:buNone/>
            </a:pPr>
            <a:endParaRPr lang="en-US" altLang="en-US" sz="3800">
              <a:latin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838200" y="419877"/>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Motivation</a:t>
            </a:r>
          </a:p>
        </p:txBody>
      </p:sp>
      <p:sp>
        <p:nvSpPr>
          <p:cNvPr id="2" name="Date Placeholder 1">
            <a:extLst>
              <a:ext uri="{FF2B5EF4-FFF2-40B4-BE49-F238E27FC236}">
                <a16:creationId xmlns:a16="http://schemas.microsoft.com/office/drawing/2014/main" id="{9EF6C4EE-A19E-1472-3A02-39451B21B75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endParaRPr lang="en-US" dirty="0"/>
          </a:p>
        </p:txBody>
      </p:sp>
      <p:sp>
        <p:nvSpPr>
          <p:cNvPr id="4" name="Slide Number Placeholder 3"/>
          <p:cNvSpPr>
            <a:spLocks noGrp="1"/>
          </p:cNvSpPr>
          <p:nvPr>
            <p:ph type="sldNum" sz="quarter" idx="12"/>
          </p:nvPr>
        </p:nvSpPr>
        <p:spPr/>
        <p:txBody>
          <a:bodyPr/>
          <a:lstStyle/>
          <a:p>
            <a:pPr>
              <a:defRPr/>
            </a:pPr>
            <a:fld id="{75BC075B-D6A5-4974-B862-70487E184796}" type="slidenum">
              <a:rPr lang="en-US" smtClean="0"/>
              <a:pPr>
                <a:defRPr/>
              </a:pPr>
              <a:t>29</a:t>
            </a:fld>
            <a:endParaRPr lang="en-US" dirty="0"/>
          </a:p>
        </p:txBody>
      </p:sp>
      <p:sp>
        <p:nvSpPr>
          <p:cNvPr id="12291" name="Rectangle 3"/>
          <p:cNvSpPr>
            <a:spLocks noGrp="1" noChangeArrowheads="1"/>
          </p:cNvSpPr>
          <p:nvPr>
            <p:ph idx="4294967295"/>
          </p:nvPr>
        </p:nvSpPr>
        <p:spPr>
          <a:xfrm>
            <a:off x="685800" y="1059958"/>
            <a:ext cx="10896599" cy="5188442"/>
          </a:xfrm>
        </p:spPr>
        <p:txBody>
          <a:bodyPr>
            <a:normAutofit/>
          </a:bodyPr>
          <a:lstStyle/>
          <a:p>
            <a:pPr marL="119062" indent="0">
              <a:buNone/>
            </a:pPr>
            <a:r>
              <a:rPr lang="en-US" sz="1800" dirty="0">
                <a:solidFill>
                  <a:srgbClr val="000000"/>
                </a:solidFill>
                <a:latin typeface="Candara" panose="020E0502030303020204" pitchFamily="34" charset="0"/>
              </a:rPr>
              <a:t>Motivation is a Latin word Motive …..&gt; English “Mover”</a:t>
            </a:r>
          </a:p>
          <a:p>
            <a:pPr marL="119062" indent="0">
              <a:buNone/>
            </a:pPr>
            <a:endParaRPr lang="en-US" sz="1800" dirty="0">
              <a:solidFill>
                <a:srgbClr val="000000"/>
              </a:solidFill>
              <a:latin typeface="Candara" panose="020E0502030303020204" pitchFamily="34" charset="0"/>
            </a:endParaRPr>
          </a:p>
          <a:p>
            <a:pPr marL="119062" indent="0">
              <a:buNone/>
            </a:pPr>
            <a:r>
              <a:rPr lang="en-US" sz="1800" dirty="0">
                <a:solidFill>
                  <a:schemeClr val="accent6">
                    <a:lumMod val="90000"/>
                    <a:lumOff val="10000"/>
                  </a:schemeClr>
                </a:solidFill>
                <a:latin typeface="Candara" panose="020E0502030303020204" pitchFamily="34" charset="0"/>
              </a:rPr>
              <a:t>Motivation is a process that start with a physiological or psychological deficiency or need that activates a behavior or a drive that is aimed at a goal or incentive.</a:t>
            </a:r>
          </a:p>
          <a:p>
            <a:pPr marL="119062" indent="0">
              <a:buNone/>
            </a:pPr>
            <a:endParaRPr lang="en-US" sz="1800" dirty="0">
              <a:solidFill>
                <a:schemeClr val="accent6">
                  <a:lumMod val="90000"/>
                  <a:lumOff val="10000"/>
                </a:schemeClr>
              </a:solidFill>
              <a:latin typeface="Candara" panose="020E0502030303020204" pitchFamily="34" charset="0"/>
            </a:endParaRPr>
          </a:p>
          <a:p>
            <a:pPr marL="119062" indent="0">
              <a:buNone/>
            </a:pPr>
            <a:r>
              <a:rPr lang="en-US" sz="1800" b="1" dirty="0">
                <a:solidFill>
                  <a:srgbClr val="000000"/>
                </a:solidFill>
                <a:latin typeface="Candara" panose="020E0502030303020204" pitchFamily="34" charset="0"/>
              </a:rPr>
              <a:t>       </a:t>
            </a:r>
            <a:r>
              <a:rPr lang="en-US" sz="1800" b="1" dirty="0">
                <a:solidFill>
                  <a:srgbClr val="002060"/>
                </a:solidFill>
                <a:latin typeface="Candara" panose="020E0502030303020204" pitchFamily="34" charset="0"/>
              </a:rPr>
              <a:t>NEEDS ------------------------------------------------&gt; DRIVES ------------------------------------------------&gt; INCENTIVE</a:t>
            </a:r>
          </a:p>
          <a:p>
            <a:pPr marL="119062" indent="0">
              <a:buNone/>
            </a:pPr>
            <a:r>
              <a:rPr lang="en-US" sz="1800" b="1" dirty="0">
                <a:solidFill>
                  <a:srgbClr val="002060"/>
                </a:solidFill>
                <a:latin typeface="Candara" panose="020E0502030303020204" pitchFamily="34" charset="0"/>
              </a:rPr>
              <a:t>OR DEFICIENCY</a:t>
            </a:r>
          </a:p>
          <a:p>
            <a:pPr marL="119062" indent="0">
              <a:buNone/>
            </a:pPr>
            <a:endParaRPr lang="en-US" sz="1800" dirty="0">
              <a:solidFill>
                <a:srgbClr val="000000"/>
              </a:solidFill>
              <a:latin typeface="Candara" panose="020E0502030303020204" pitchFamily="34" charset="0"/>
            </a:endParaRPr>
          </a:p>
          <a:p>
            <a:pPr eaLnBrk="1" hangingPunct="1">
              <a:buFont typeface="Wingdings" pitchFamily="2" charset="2"/>
              <a:buChar char="Ø"/>
            </a:pPr>
            <a:r>
              <a:rPr lang="en-US" sz="1800" dirty="0"/>
              <a:t>Needs : e.g. when body deprived of food and water</a:t>
            </a:r>
          </a:p>
          <a:p>
            <a:pPr eaLnBrk="1" hangingPunct="1">
              <a:buFont typeface="Wingdings" pitchFamily="2" charset="2"/>
              <a:buChar char="Ø"/>
            </a:pPr>
            <a:r>
              <a:rPr lang="en-US" sz="1800" dirty="0"/>
              <a:t>Drives (motives) :  e.g. hunger and thirst drives</a:t>
            </a:r>
          </a:p>
          <a:p>
            <a:pPr eaLnBrk="1" hangingPunct="1">
              <a:buFont typeface="Wingdings" pitchFamily="2" charset="2"/>
              <a:buChar char="Ø"/>
            </a:pPr>
            <a:r>
              <a:rPr lang="en-US" sz="1800" dirty="0"/>
              <a:t>Incentives : e.g. Eating food and drinking water</a:t>
            </a:r>
          </a:p>
          <a:p>
            <a:pPr marL="119062" indent="0">
              <a:buNone/>
            </a:pPr>
            <a:endParaRPr lang="en-US" sz="1800" dirty="0">
              <a:solidFill>
                <a:srgbClr val="000000"/>
              </a:solidFill>
              <a:latin typeface="Candara" panose="020E0502030303020204" pitchFamily="34" charset="0"/>
            </a:endParaRPr>
          </a:p>
          <a:p>
            <a:pPr eaLnBrk="1" hangingPunct="1">
              <a:buFont typeface="Wingdings 2" pitchFamily="18" charset="2"/>
              <a:buNone/>
            </a:pPr>
            <a:r>
              <a:rPr lang="en-US" sz="1800" dirty="0">
                <a:hlinkClick r:id="" action="ppaction://hlinkfile"/>
              </a:rPr>
              <a:t>Why are people motivated to do those things? VIDEO (TV </a:t>
            </a:r>
          </a:p>
          <a:p>
            <a:pPr eaLnBrk="1" hangingPunct="1">
              <a:buFont typeface="Wingdings 2" pitchFamily="18" charset="2"/>
              <a:buNone/>
            </a:pPr>
            <a:r>
              <a:rPr lang="en-US" sz="1800" dirty="0">
                <a:hlinkClick r:id="" action="ppaction://hlinkfile"/>
              </a:rPr>
              <a:t>Commercials Anti boredom)</a:t>
            </a:r>
            <a:endParaRPr lang="en-US" sz="1800" dirty="0"/>
          </a:p>
          <a:p>
            <a:pPr marL="119062" indent="0">
              <a:buNone/>
            </a:pPr>
            <a:endParaRPr lang="en-US" sz="1800" dirty="0">
              <a:solidFill>
                <a:srgbClr val="000000"/>
              </a:solidFill>
              <a:latin typeface="Candara" panose="020E0502030303020204" pitchFamily="34" charset="0"/>
            </a:endParaRPr>
          </a:p>
          <a:p>
            <a:endParaRPr lang="en-US" sz="2400" dirty="0"/>
          </a:p>
        </p:txBody>
      </p:sp>
      <p:pic>
        <p:nvPicPr>
          <p:cNvPr id="7" name="Picture 6">
            <a:extLst>
              <a:ext uri="{FF2B5EF4-FFF2-40B4-BE49-F238E27FC236}">
                <a16:creationId xmlns:a16="http://schemas.microsoft.com/office/drawing/2014/main" id="{E7015EB2-E72A-1D6B-EECD-4E27697C4788}"/>
              </a:ext>
            </a:extLst>
          </p:cNvPr>
          <p:cNvPicPr>
            <a:picLocks noChangeAspect="1"/>
          </p:cNvPicPr>
          <p:nvPr/>
        </p:nvPicPr>
        <p:blipFill>
          <a:blip r:embed="rId3"/>
          <a:stretch>
            <a:fillRect/>
          </a:stretch>
        </p:blipFill>
        <p:spPr>
          <a:xfrm>
            <a:off x="7086600" y="3130465"/>
            <a:ext cx="4952999" cy="3303941"/>
          </a:xfrm>
          <a:prstGeom prst="rect">
            <a:avLst/>
          </a:prstGeom>
        </p:spPr>
      </p:pic>
    </p:spTree>
    <p:extLst>
      <p:ext uri="{BB962C8B-B14F-4D97-AF65-F5344CB8AC3E}">
        <p14:creationId xmlns:p14="http://schemas.microsoft.com/office/powerpoint/2010/main" val="419978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1463" y="7620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4850296" y="347870"/>
            <a:ext cx="6818244" cy="5446643"/>
          </a:xfrm>
        </p:spPr>
        <p:txBody>
          <a:bodyPr/>
          <a:lstStyle/>
          <a:p>
            <a:r>
              <a:rPr lang="en-US" dirty="0"/>
              <a:t>In this Lecture you will learn:</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5211418" y="2362201"/>
            <a:ext cx="6142382" cy="3200399"/>
          </a:xfrm>
        </p:spPr>
        <p:txBody>
          <a:bodyPr vert="horz" lIns="91440" tIns="45720" rIns="91440" bIns="45720" rtlCol="0" anchor="t">
            <a:normAutofit/>
          </a:bodyPr>
          <a:lstStyle/>
          <a:p>
            <a:pPr marL="285750" indent="-285750">
              <a:buFont typeface="Arial" panose="020B0604020202020204" pitchFamily="34" charset="0"/>
              <a:buChar char="•"/>
            </a:pPr>
            <a:r>
              <a:rPr lang="en-US" sz="2000" dirty="0"/>
              <a:t>Cognitive Style</a:t>
            </a:r>
          </a:p>
          <a:p>
            <a:pPr marL="742950" lvl="1" indent="-285750">
              <a:buFont typeface="Arial" panose="020B0604020202020204" pitchFamily="34" charset="0"/>
              <a:buChar char="•"/>
            </a:pPr>
            <a:r>
              <a:rPr lang="en-US" sz="2200" dirty="0"/>
              <a:t>Cognitive Style Test</a:t>
            </a:r>
          </a:p>
          <a:p>
            <a:pPr marL="285750" indent="-285750">
              <a:buFont typeface="Arial" panose="020B0604020202020204" pitchFamily="34" charset="0"/>
              <a:buChar char="•"/>
            </a:pPr>
            <a:r>
              <a:rPr lang="en-US" sz="2000" dirty="0"/>
              <a:t>Cognitive Processes</a:t>
            </a:r>
          </a:p>
          <a:p>
            <a:pPr marL="742950" lvl="1" indent="-285750">
              <a:buFont typeface="Arial" panose="020B0604020202020204" pitchFamily="34" charset="0"/>
              <a:buChar char="•"/>
            </a:pPr>
            <a:r>
              <a:rPr lang="en-US" sz="2200" dirty="0"/>
              <a:t>Perception and Attribution</a:t>
            </a:r>
          </a:p>
          <a:p>
            <a:pPr marL="742950" lvl="1" indent="-285750">
              <a:buFont typeface="Arial" panose="020B0604020202020204" pitchFamily="34" charset="0"/>
              <a:buChar char="•"/>
            </a:pPr>
            <a:r>
              <a:rPr lang="en-US" sz="2200" dirty="0"/>
              <a:t>Personality and attitudes</a:t>
            </a:r>
          </a:p>
          <a:p>
            <a:pPr marL="1200150" lvl="2" indent="-285750">
              <a:buFont typeface="Arial" panose="020B0604020202020204" pitchFamily="34" charset="0"/>
              <a:buChar char="•"/>
            </a:pPr>
            <a:r>
              <a:rPr lang="en-US" sz="2200" dirty="0"/>
              <a:t>Big Five Personality Test</a:t>
            </a:r>
          </a:p>
          <a:p>
            <a:pPr marL="1200150" lvl="2" indent="-285750">
              <a:buFont typeface="Arial" panose="020B0604020202020204" pitchFamily="34" charset="0"/>
              <a:buChar char="•"/>
            </a:pPr>
            <a:r>
              <a:rPr lang="en-US" sz="2200" dirty="0"/>
              <a:t>Locus of Control Test</a:t>
            </a:r>
          </a:p>
          <a:p>
            <a:pPr marL="800100" lvl="1" indent="-342900">
              <a:buFont typeface="Arial" panose="020B0604020202020204" pitchFamily="34" charset="0"/>
              <a:buChar char="•"/>
            </a:pPr>
            <a:r>
              <a:rPr lang="en-US" sz="2200" dirty="0"/>
              <a:t>Motivation</a:t>
            </a:r>
          </a:p>
          <a:p>
            <a:pPr marL="800100" lvl="1" indent="-342900">
              <a:buFont typeface="Arial" panose="020B0604020202020204" pitchFamily="34" charset="0"/>
              <a:buChar char="•"/>
            </a:pPr>
            <a:r>
              <a:rPr lang="en-US" sz="2200" dirty="0"/>
              <a:t>Positive Psychology</a:t>
            </a:r>
            <a:endParaRPr lang="en-US" sz="2000" dirty="0"/>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IT2090</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Quire Sans Pro Light"/>
                <a:ea typeface="+mn-ea"/>
                <a:cs typeface="+mn-cs"/>
              </a:rPr>
              <a:t>Lecture 2 - Cognitive Style &amp; Cognitive Processes</a:t>
            </a:r>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white"/>
                </a:solidFill>
                <a:effectLst/>
                <a:uLnTx/>
                <a:uFillTx/>
                <a:latin typeface="Quir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prstClr val="white"/>
              </a:solidFill>
              <a:effectLst/>
              <a:uLnTx/>
              <a:uFillTx/>
              <a:latin typeface="Quire Sans Pro Light"/>
              <a:ea typeface="+mn-ea"/>
              <a:cs typeface="+mn-cs"/>
            </a:endParaRPr>
          </a:p>
        </p:txBody>
      </p:sp>
    </p:spTree>
    <p:extLst>
      <p:ext uri="{BB962C8B-B14F-4D97-AF65-F5344CB8AC3E}">
        <p14:creationId xmlns:p14="http://schemas.microsoft.com/office/powerpoint/2010/main" val="1520646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i="1" dirty="0">
                <a:solidFill>
                  <a:schemeClr val="accent2">
                    <a:lumMod val="75000"/>
                  </a:schemeClr>
                </a:solidFill>
              </a:rPr>
              <a:t>The Art of Possibility</a:t>
            </a:r>
          </a:p>
        </p:txBody>
      </p:sp>
      <p:sp>
        <p:nvSpPr>
          <p:cNvPr id="3" name="Date Placeholder 2">
            <a:extLst>
              <a:ext uri="{FF2B5EF4-FFF2-40B4-BE49-F238E27FC236}">
                <a16:creationId xmlns:a16="http://schemas.microsoft.com/office/drawing/2014/main" id="{BA0FC03F-C9FB-E95B-D352-AA135DFFA2D8}"/>
              </a:ext>
            </a:extLst>
          </p:cNvPr>
          <p:cNvSpPr>
            <a:spLocks noGrp="1"/>
          </p:cNvSpPr>
          <p:nvPr>
            <p:ph type="dt" sz="half" idx="10"/>
          </p:nvPr>
        </p:nvSpPr>
        <p:spPr/>
        <p:txBody>
          <a:bodyPr/>
          <a:lstStyle/>
          <a:p>
            <a:pPr>
              <a:defRPr/>
            </a:pPr>
            <a:r>
              <a:rPr lang="en-US"/>
              <a:t>IT2090</a:t>
            </a:r>
            <a:endParaRPr lang="en-US" dirty="0"/>
          </a:p>
        </p:txBody>
      </p:sp>
      <p:sp>
        <p:nvSpPr>
          <p:cNvPr id="5" name="Footer Placeholder 4"/>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31208A46-76E5-40C5-ABF6-1245F6FDF30F}" type="slidenum">
              <a:rPr lang="en-US" smtClean="0"/>
              <a:pPr>
                <a:defRPr/>
              </a:pPr>
              <a:t>30</a:t>
            </a:fld>
            <a:endParaRPr lang="en-US" dirty="0"/>
          </a:p>
        </p:txBody>
      </p:sp>
      <p:sp>
        <p:nvSpPr>
          <p:cNvPr id="14339" name="Content Placeholder 2"/>
          <p:cNvSpPr>
            <a:spLocks noGrp="1"/>
          </p:cNvSpPr>
          <p:nvPr>
            <p:ph idx="4294967295"/>
          </p:nvPr>
        </p:nvSpPr>
        <p:spPr>
          <a:xfrm>
            <a:off x="815163" y="1730375"/>
            <a:ext cx="6844446" cy="4625975"/>
          </a:xfrm>
        </p:spPr>
        <p:txBody>
          <a:bodyPr/>
          <a:lstStyle/>
          <a:p>
            <a:pPr marL="0" indent="0">
              <a:buNone/>
            </a:pPr>
            <a:r>
              <a:rPr lang="en-US" sz="2800" b="1" dirty="0"/>
              <a:t>Zander and Zander (2002)</a:t>
            </a:r>
          </a:p>
          <a:p>
            <a:r>
              <a:rPr lang="en-US" sz="2800" dirty="0"/>
              <a:t>A shoe factory sent two marketing scouts to a region in Africa to study the prospects for expanding business. One sends back a telegram saying, SITUATION HOPELESS STOP NO ONE WEARS SHOES</a:t>
            </a:r>
          </a:p>
          <a:p>
            <a:endParaRPr lang="en-US" sz="2800" dirty="0"/>
          </a:p>
          <a:p>
            <a:r>
              <a:rPr lang="en-US" sz="2800" dirty="0"/>
              <a:t>The other writes back victoriously, GLORIOUS BUSINESS OPPOTURNITY STOP THEY HAVE NO SHOES”.</a:t>
            </a:r>
          </a:p>
          <a:p>
            <a:endParaRPr lang="en-US" dirty="0"/>
          </a:p>
        </p:txBody>
      </p:sp>
      <p:pic>
        <p:nvPicPr>
          <p:cNvPr id="9" name="Picture 8">
            <a:extLst>
              <a:ext uri="{FF2B5EF4-FFF2-40B4-BE49-F238E27FC236}">
                <a16:creationId xmlns:a16="http://schemas.microsoft.com/office/drawing/2014/main" id="{CEE8D82B-06E8-4B2E-997D-CD03BC1FB186}"/>
              </a:ext>
            </a:extLst>
          </p:cNvPr>
          <p:cNvPicPr>
            <a:picLocks noChangeAspect="1"/>
          </p:cNvPicPr>
          <p:nvPr/>
        </p:nvPicPr>
        <p:blipFill>
          <a:blip r:embed="rId2"/>
          <a:stretch>
            <a:fillRect/>
          </a:stretch>
        </p:blipFill>
        <p:spPr>
          <a:xfrm>
            <a:off x="7659609" y="-14177"/>
            <a:ext cx="4521758" cy="685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fontScale="90000"/>
          </a:bodyPr>
          <a:lstStyle/>
          <a:p>
            <a:pPr eaLnBrk="1" fontAlgn="auto" hangingPunct="1">
              <a:spcAft>
                <a:spcPts val="0"/>
              </a:spcAft>
              <a:defRPr/>
            </a:pPr>
            <a:r>
              <a:rPr lang="en-US" i="1" dirty="0">
                <a:solidFill>
                  <a:schemeClr val="accent2">
                    <a:lumMod val="75000"/>
                  </a:schemeClr>
                </a:solidFill>
              </a:rPr>
              <a:t>Positive Psychology</a:t>
            </a:r>
          </a:p>
        </p:txBody>
      </p:sp>
      <p:sp>
        <p:nvSpPr>
          <p:cNvPr id="2" name="Date Placeholder 1">
            <a:extLst>
              <a:ext uri="{FF2B5EF4-FFF2-40B4-BE49-F238E27FC236}">
                <a16:creationId xmlns:a16="http://schemas.microsoft.com/office/drawing/2014/main" id="{CA66ED9B-AA8E-8E55-7DF6-65268938FE7E}"/>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endParaRPr lang="en-US" dirty="0"/>
          </a:p>
        </p:txBody>
      </p:sp>
      <p:sp>
        <p:nvSpPr>
          <p:cNvPr id="4" name="Slide Number Placeholder 3"/>
          <p:cNvSpPr>
            <a:spLocks noGrp="1"/>
          </p:cNvSpPr>
          <p:nvPr>
            <p:ph type="sldNum" sz="quarter" idx="12"/>
          </p:nvPr>
        </p:nvSpPr>
        <p:spPr/>
        <p:txBody>
          <a:bodyPr/>
          <a:lstStyle/>
          <a:p>
            <a:pPr>
              <a:defRPr/>
            </a:pPr>
            <a:fld id="{FFBAA34F-0296-40F1-9B09-126CD80C114F}" type="slidenum">
              <a:rPr lang="en-US" smtClean="0"/>
              <a:pPr>
                <a:defRPr/>
              </a:pPr>
              <a:t>31</a:t>
            </a:fld>
            <a:endParaRPr lang="en-US" dirty="0"/>
          </a:p>
        </p:txBody>
      </p:sp>
      <p:sp>
        <p:nvSpPr>
          <p:cNvPr id="64515" name="Rectangle 3"/>
          <p:cNvSpPr>
            <a:spLocks noGrp="1" noChangeArrowheads="1"/>
          </p:cNvSpPr>
          <p:nvPr>
            <p:ph idx="4294967295"/>
          </p:nvPr>
        </p:nvSpPr>
        <p:spPr>
          <a:xfrm>
            <a:off x="571500" y="1615348"/>
            <a:ext cx="11049000" cy="4419600"/>
          </a:xfrm>
        </p:spPr>
        <p:txBody>
          <a:bodyPr vert="horz" wrap="square" lIns="80984" tIns="40492" rIns="80984" bIns="40492" numCol="1" anchor="t" anchorCtr="0" compatLnSpc="1">
            <a:prstTxWarp prst="textNoShape">
              <a:avLst/>
            </a:prstTxWarp>
            <a:noAutofit/>
          </a:bodyPr>
          <a:lstStyle/>
          <a:p>
            <a:pPr marL="0" indent="460375" algn="just" eaLnBrk="1" fontAlgn="auto" hangingPunct="1">
              <a:spcBef>
                <a:spcPct val="50000"/>
              </a:spcBef>
              <a:spcAft>
                <a:spcPts val="0"/>
              </a:spcAft>
              <a:buNone/>
              <a:defRPr/>
            </a:pPr>
            <a:r>
              <a:rPr lang="en-US" sz="2400" b="1" dirty="0">
                <a:solidFill>
                  <a:schemeClr val="accent5">
                    <a:lumMod val="50000"/>
                  </a:schemeClr>
                </a:solidFill>
              </a:rPr>
              <a:t>“Positive psychology is the scientific study of what makes life most worth living” </a:t>
            </a:r>
            <a:r>
              <a:rPr lang="en-US" sz="2400" dirty="0"/>
              <a:t>(Peterson, 2008). It is different to other approaches in the field as it has a focus on the strengths of a individual and what could make them function at a greater level, as opposed to focusing on repairing someone so they can function at a ‘normal’ level. Positive Psychology can help to change your outlook, and small shifts in perspectives can help to facilitate bigger changes. </a:t>
            </a:r>
          </a:p>
          <a:p>
            <a:pPr marL="0" indent="460375" algn="just" eaLnBrk="1" fontAlgn="auto" hangingPunct="1">
              <a:spcBef>
                <a:spcPct val="50000"/>
              </a:spcBef>
              <a:spcAft>
                <a:spcPts val="0"/>
              </a:spcAft>
              <a:buNone/>
              <a:defRPr/>
            </a:pPr>
            <a:endParaRPr lang="en-US" sz="2400" dirty="0"/>
          </a:p>
          <a:p>
            <a:pPr marL="0" indent="460375" eaLnBrk="1" fontAlgn="auto" hangingPunct="1">
              <a:spcBef>
                <a:spcPct val="50000"/>
              </a:spcBef>
              <a:spcAft>
                <a:spcPts val="0"/>
              </a:spcAft>
              <a:buNone/>
              <a:defRPr/>
            </a:pPr>
            <a:endParaRPr lang="en-US" sz="2000" dirty="0">
              <a:solidFill>
                <a:schemeClr val="accent2">
                  <a:lumMod val="75000"/>
                </a:schemeClr>
              </a:solidFill>
              <a:hlinkClick r:id="rId3" action="ppaction://hlinkfile"/>
            </a:endParaRPr>
          </a:p>
          <a:p>
            <a:pPr marL="0" indent="460375" eaLnBrk="1" fontAlgn="auto" hangingPunct="1">
              <a:spcBef>
                <a:spcPct val="50000"/>
              </a:spcBef>
              <a:spcAft>
                <a:spcPts val="0"/>
              </a:spcAft>
              <a:buNone/>
              <a:defRPr/>
            </a:pPr>
            <a:endParaRPr lang="en-US" sz="2000" dirty="0">
              <a:solidFill>
                <a:schemeClr val="accent2">
                  <a:lumMod val="75000"/>
                </a:schemeClr>
              </a:solidFill>
              <a:hlinkClick r:id="rId3" action="ppaction://hlinkfile"/>
            </a:endParaRPr>
          </a:p>
          <a:p>
            <a:pPr marL="0" indent="460375" eaLnBrk="1" fontAlgn="auto" hangingPunct="1">
              <a:spcBef>
                <a:spcPct val="50000"/>
              </a:spcBef>
              <a:spcAft>
                <a:spcPts val="0"/>
              </a:spcAft>
              <a:buNone/>
              <a:defRPr/>
            </a:pPr>
            <a:r>
              <a:rPr lang="en-US" sz="2000" dirty="0">
                <a:solidFill>
                  <a:schemeClr val="accent2">
                    <a:lumMod val="75000"/>
                  </a:schemeClr>
                </a:solidFill>
                <a:hlinkClick r:id="rId3" action="ppaction://hlinkfile"/>
              </a:rPr>
              <a:t>Video - ‪Prof. Fred Luthans on Psychological Capital</a:t>
            </a:r>
            <a:r>
              <a:rPr lang="en-US" sz="2000" b="1" u="sng" dirty="0">
                <a:solidFill>
                  <a:schemeClr val="accent2">
                    <a:lumMod val="75000"/>
                  </a:schemeClr>
                </a:solidFill>
                <a:hlinkClick r:id="rId3" action="ppaction://hlinkfile"/>
              </a:rPr>
              <a:t>‬‏</a:t>
            </a:r>
            <a:endParaRPr lang="en-US" sz="2000" b="1" u="sng" dirty="0">
              <a:solidFill>
                <a:schemeClr val="accent2">
                  <a:lumMod val="75000"/>
                </a:schemeClr>
              </a:solidFill>
              <a:hlinkClick r:id="rId4" action="ppaction://hlinkfil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04800" y="330608"/>
            <a:ext cx="4047460" cy="640080"/>
          </a:xfrm>
        </p:spPr>
        <p:txBody>
          <a:bodyPr>
            <a:normAutofit fontScale="90000"/>
          </a:bodyPr>
          <a:lstStyle/>
          <a:p>
            <a:pPr eaLnBrk="1" fontAlgn="auto" hangingPunct="1">
              <a:spcAft>
                <a:spcPts val="0"/>
              </a:spcAft>
              <a:defRPr/>
            </a:pPr>
            <a:r>
              <a:rPr lang="en-US" i="1" dirty="0">
                <a:solidFill>
                  <a:schemeClr val="accent2">
                    <a:lumMod val="75000"/>
                  </a:schemeClr>
                </a:solidFill>
              </a:rPr>
              <a:t>Positive Psychology</a:t>
            </a:r>
            <a:br>
              <a:rPr lang="en-US" i="1" dirty="0">
                <a:solidFill>
                  <a:schemeClr val="accent2">
                    <a:lumMod val="75000"/>
                  </a:schemeClr>
                </a:solidFill>
              </a:rPr>
            </a:br>
            <a:r>
              <a:rPr kumimoji="0" lang="en-US" sz="2000" b="0" i="1" u="none" strike="noStrike" kern="1200" cap="none" spc="0" normalizeH="0" baseline="0" noProof="0" dirty="0">
                <a:ln>
                  <a:noFill/>
                </a:ln>
                <a:solidFill>
                  <a:srgbClr val="8C3A27">
                    <a:lumMod val="75000"/>
                  </a:srgbClr>
                </a:solidFill>
                <a:effectLst/>
                <a:uLnTx/>
                <a:uFillTx/>
                <a:latin typeface="Tisa Offc Serif Pro"/>
                <a:ea typeface="+mj-ea"/>
                <a:cs typeface="+mj-cs"/>
              </a:rPr>
              <a:t>(application of Positive Phycology)</a:t>
            </a:r>
            <a:endParaRPr lang="en-US" i="1" dirty="0">
              <a:solidFill>
                <a:schemeClr val="accent2">
                  <a:lumMod val="75000"/>
                </a:schemeClr>
              </a:solidFill>
            </a:endParaRPr>
          </a:p>
        </p:txBody>
      </p:sp>
      <p:sp>
        <p:nvSpPr>
          <p:cNvPr id="2" name="Date Placeholder 1">
            <a:extLst>
              <a:ext uri="{FF2B5EF4-FFF2-40B4-BE49-F238E27FC236}">
                <a16:creationId xmlns:a16="http://schemas.microsoft.com/office/drawing/2014/main" id="{03C36D0A-ED94-CCA5-7950-BDD9BFB5F49B}"/>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1B14E6CD-AF6F-4AE8-8EF9-4A6E0497F4BD}" type="slidenum">
              <a:rPr lang="en-US" smtClean="0"/>
              <a:pPr>
                <a:defRPr/>
              </a:pPr>
              <a:t>32</a:t>
            </a:fld>
            <a:endParaRPr lang="en-US" dirty="0"/>
          </a:p>
        </p:txBody>
      </p:sp>
      <p:sp>
        <p:nvSpPr>
          <p:cNvPr id="7" name="TextBox 6"/>
          <p:cNvSpPr txBox="1"/>
          <p:nvPr/>
        </p:nvSpPr>
        <p:spPr>
          <a:xfrm>
            <a:off x="152400" y="1145334"/>
            <a:ext cx="4764851" cy="1569660"/>
          </a:xfrm>
          <a:prstGeom prst="rect">
            <a:avLst/>
          </a:prstGeom>
          <a:noFill/>
        </p:spPr>
        <p:txBody>
          <a:bodyPr wrap="square">
            <a:spAutoFit/>
          </a:bodyPr>
          <a:lstStyle/>
          <a:p>
            <a:pPr eaLnBrk="0" hangingPunct="0">
              <a:defRPr/>
            </a:pPr>
            <a:r>
              <a:rPr lang="en-US" sz="2400" b="1" dirty="0" err="1">
                <a:latin typeface="+mn-lt"/>
                <a:cs typeface="+mn-cs"/>
              </a:rPr>
              <a:t>Sigiriya</a:t>
            </a:r>
            <a:r>
              <a:rPr lang="en-US" sz="2400" b="1" dirty="0">
                <a:latin typeface="+mn-lt"/>
                <a:cs typeface="+mn-cs"/>
              </a:rPr>
              <a:t> rock, </a:t>
            </a:r>
          </a:p>
          <a:p>
            <a:pPr eaLnBrk="0" hangingPunct="0">
              <a:defRPr/>
            </a:pPr>
            <a:r>
              <a:rPr lang="en-US" sz="2400" b="1" dirty="0">
                <a:latin typeface="+mn-lt"/>
                <a:cs typeface="+mn-cs"/>
              </a:rPr>
              <a:t>Sri Lanka</a:t>
            </a:r>
          </a:p>
          <a:p>
            <a:pPr eaLnBrk="0" hangingPunct="0">
              <a:defRPr/>
            </a:pPr>
            <a:r>
              <a:rPr lang="en-US" sz="2400" dirty="0">
                <a:latin typeface="+mn-lt"/>
                <a:cs typeface="+mn-cs"/>
              </a:rPr>
              <a:t>A Wonder work of King </a:t>
            </a:r>
            <a:r>
              <a:rPr lang="en-US" sz="2400" dirty="0" err="1">
                <a:latin typeface="+mn-lt"/>
                <a:cs typeface="+mn-cs"/>
              </a:rPr>
              <a:t>Kasiyappa</a:t>
            </a:r>
            <a:endParaRPr lang="en-US" sz="2400" dirty="0">
              <a:latin typeface="+mn-lt"/>
              <a:cs typeface="+mn-cs"/>
            </a:endParaRPr>
          </a:p>
          <a:p>
            <a:pPr eaLnBrk="0" hangingPunct="0">
              <a:defRPr/>
            </a:pPr>
            <a:r>
              <a:rPr lang="en-US" sz="2400" dirty="0">
                <a:latin typeface="+mn-lt"/>
                <a:cs typeface="+mn-cs"/>
              </a:rPr>
              <a:t>(fortress built during 477 - 495 AD). </a:t>
            </a:r>
          </a:p>
        </p:txBody>
      </p:sp>
      <p:pic>
        <p:nvPicPr>
          <p:cNvPr id="163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251" y="598948"/>
            <a:ext cx="7274749" cy="563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63" y="3519271"/>
            <a:ext cx="3280144" cy="2734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04800" y="176524"/>
            <a:ext cx="4267200" cy="640080"/>
          </a:xfrm>
        </p:spPr>
        <p:txBody>
          <a:bodyPr>
            <a:normAutofit fontScale="90000"/>
          </a:bodyPr>
          <a:lstStyle/>
          <a:p>
            <a:pPr eaLnBrk="1" fontAlgn="auto" hangingPunct="1">
              <a:spcAft>
                <a:spcPts val="0"/>
              </a:spcAft>
              <a:defRPr/>
            </a:pPr>
            <a:r>
              <a:rPr lang="en-US" i="1" dirty="0">
                <a:solidFill>
                  <a:schemeClr val="accent2">
                    <a:lumMod val="75000"/>
                  </a:schemeClr>
                </a:solidFill>
              </a:rPr>
              <a:t>Positive Psychology</a:t>
            </a:r>
            <a:br>
              <a:rPr lang="en-US" i="1" dirty="0">
                <a:solidFill>
                  <a:schemeClr val="accent2">
                    <a:lumMod val="75000"/>
                  </a:schemeClr>
                </a:solidFill>
              </a:rPr>
            </a:br>
            <a:r>
              <a:rPr kumimoji="0" lang="en-US" sz="2000" b="0" i="1" u="none" strike="noStrike" kern="1200" cap="none" spc="0" normalizeH="0" baseline="0" noProof="0" dirty="0">
                <a:ln>
                  <a:noFill/>
                </a:ln>
                <a:solidFill>
                  <a:srgbClr val="8C3A27">
                    <a:lumMod val="75000"/>
                  </a:srgbClr>
                </a:solidFill>
                <a:effectLst/>
                <a:uLnTx/>
                <a:uFillTx/>
                <a:latin typeface="Tisa Offc Serif Pro"/>
                <a:ea typeface="+mj-ea"/>
                <a:cs typeface="+mj-cs"/>
              </a:rPr>
              <a:t>(application of Positive Phycology)</a:t>
            </a:r>
            <a:endParaRPr lang="en-US" i="1" dirty="0">
              <a:solidFill>
                <a:schemeClr val="accent2">
                  <a:lumMod val="75000"/>
                </a:schemeClr>
              </a:solidFill>
            </a:endParaRPr>
          </a:p>
        </p:txBody>
      </p:sp>
      <p:sp>
        <p:nvSpPr>
          <p:cNvPr id="2" name="Date Placeholder 1">
            <a:extLst>
              <a:ext uri="{FF2B5EF4-FFF2-40B4-BE49-F238E27FC236}">
                <a16:creationId xmlns:a16="http://schemas.microsoft.com/office/drawing/2014/main" id="{0948F0D1-C43D-4976-050A-F3706DA63761}"/>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1B14E6CD-AF6F-4AE8-8EF9-4A6E0497F4BD}" type="slidenum">
              <a:rPr lang="en-US" smtClean="0"/>
              <a:pPr>
                <a:defRPr/>
              </a:pPr>
              <a:t>33</a:t>
            </a:fld>
            <a:endParaRPr lang="en-US" dirty="0"/>
          </a:p>
        </p:txBody>
      </p:sp>
      <p:sp>
        <p:nvSpPr>
          <p:cNvPr id="7" name="TextBox 6"/>
          <p:cNvSpPr txBox="1"/>
          <p:nvPr/>
        </p:nvSpPr>
        <p:spPr>
          <a:xfrm>
            <a:off x="152398" y="1012309"/>
            <a:ext cx="4979970" cy="1631216"/>
          </a:xfrm>
          <a:prstGeom prst="rect">
            <a:avLst/>
          </a:prstGeom>
          <a:noFill/>
        </p:spPr>
        <p:txBody>
          <a:bodyPr wrap="square">
            <a:spAutoFit/>
          </a:bodyPr>
          <a:lstStyle/>
          <a:p>
            <a:pPr eaLnBrk="0" hangingPunct="0">
              <a:defRPr/>
            </a:pPr>
            <a:r>
              <a:rPr lang="en-US" sz="2000" b="1" dirty="0">
                <a:latin typeface="+mn-lt"/>
                <a:cs typeface="+mn-cs"/>
              </a:rPr>
              <a:t>The Sea of </a:t>
            </a:r>
            <a:r>
              <a:rPr lang="en-US" sz="2000" b="1" dirty="0" err="1">
                <a:latin typeface="+mn-lt"/>
                <a:cs typeface="+mn-cs"/>
              </a:rPr>
              <a:t>Parakrama</a:t>
            </a:r>
            <a:r>
              <a:rPr lang="en-US" sz="2000" b="1" dirty="0">
                <a:latin typeface="+mn-lt"/>
                <a:cs typeface="+mn-cs"/>
              </a:rPr>
              <a:t> (</a:t>
            </a:r>
            <a:r>
              <a:rPr lang="en-US" sz="2000" b="1" dirty="0" err="1">
                <a:latin typeface="+mn-lt"/>
                <a:cs typeface="+mn-cs"/>
              </a:rPr>
              <a:t>Parakrama</a:t>
            </a:r>
            <a:r>
              <a:rPr lang="en-US" sz="2000" b="1" dirty="0">
                <a:latin typeface="+mn-lt"/>
                <a:cs typeface="+mn-cs"/>
              </a:rPr>
              <a:t> </a:t>
            </a:r>
            <a:r>
              <a:rPr lang="en-US" sz="2000" b="1" dirty="0" err="1">
                <a:latin typeface="+mn-lt"/>
                <a:cs typeface="+mn-cs"/>
              </a:rPr>
              <a:t>Samudraya</a:t>
            </a:r>
            <a:r>
              <a:rPr lang="en-US" sz="2000" b="1" dirty="0">
                <a:latin typeface="+mn-lt"/>
                <a:cs typeface="+mn-cs"/>
              </a:rPr>
              <a:t>)</a:t>
            </a:r>
          </a:p>
          <a:p>
            <a:pPr eaLnBrk="0" hangingPunct="0">
              <a:defRPr/>
            </a:pPr>
            <a:r>
              <a:rPr lang="en-US" sz="2000" dirty="0" err="1">
                <a:latin typeface="+mn-lt"/>
                <a:cs typeface="+mn-cs"/>
              </a:rPr>
              <a:t>Mahā</a:t>
            </a:r>
            <a:r>
              <a:rPr lang="en-US" sz="2000" dirty="0">
                <a:latin typeface="+mn-lt"/>
                <a:cs typeface="+mn-cs"/>
              </a:rPr>
              <a:t> </a:t>
            </a:r>
            <a:r>
              <a:rPr lang="en-US" sz="2000" dirty="0" err="1">
                <a:latin typeface="+mn-lt"/>
                <a:cs typeface="+mn-cs"/>
              </a:rPr>
              <a:t>Parākaramabāhu</a:t>
            </a:r>
            <a:r>
              <a:rPr lang="en-US" sz="2000" dirty="0">
                <a:latin typeface="+mn-lt"/>
                <a:cs typeface="+mn-cs"/>
              </a:rPr>
              <a:t> constructed extensive irrigation systems (from 1153 to 1186 – 12</a:t>
            </a:r>
            <a:r>
              <a:rPr lang="en-US" sz="2000" baseline="30000" dirty="0">
                <a:latin typeface="+mn-lt"/>
                <a:cs typeface="+mn-cs"/>
              </a:rPr>
              <a:t>th</a:t>
            </a:r>
            <a:r>
              <a:rPr lang="en-US" sz="2000" dirty="0">
                <a:latin typeface="+mn-lt"/>
                <a:cs typeface="+mn-cs"/>
              </a:rPr>
              <a:t> Century)</a:t>
            </a:r>
          </a:p>
        </p:txBody>
      </p:sp>
      <p:pic>
        <p:nvPicPr>
          <p:cNvPr id="5" name="Picture 4">
            <a:extLst>
              <a:ext uri="{FF2B5EF4-FFF2-40B4-BE49-F238E27FC236}">
                <a16:creationId xmlns:a16="http://schemas.microsoft.com/office/drawing/2014/main" id="{193FA7B6-CBC0-43DF-B3D2-FF6CE6578080}"/>
              </a:ext>
            </a:extLst>
          </p:cNvPr>
          <p:cNvPicPr>
            <a:picLocks noChangeAspect="1"/>
          </p:cNvPicPr>
          <p:nvPr/>
        </p:nvPicPr>
        <p:blipFill>
          <a:blip r:embed="rId3"/>
          <a:stretch>
            <a:fillRect/>
          </a:stretch>
        </p:blipFill>
        <p:spPr>
          <a:xfrm>
            <a:off x="2581394" y="2839230"/>
            <a:ext cx="2457212" cy="3909608"/>
          </a:xfrm>
          <a:prstGeom prst="rect">
            <a:avLst/>
          </a:prstGeom>
        </p:spPr>
      </p:pic>
      <p:pic>
        <p:nvPicPr>
          <p:cNvPr id="6" name="Picture 5">
            <a:extLst>
              <a:ext uri="{FF2B5EF4-FFF2-40B4-BE49-F238E27FC236}">
                <a16:creationId xmlns:a16="http://schemas.microsoft.com/office/drawing/2014/main" id="{F671D74D-F251-4CF4-AD0A-01CD0EDD5CC0}"/>
              </a:ext>
            </a:extLst>
          </p:cNvPr>
          <p:cNvPicPr>
            <a:picLocks noChangeAspect="1"/>
          </p:cNvPicPr>
          <p:nvPr/>
        </p:nvPicPr>
        <p:blipFill>
          <a:blip r:embed="rId4"/>
          <a:stretch>
            <a:fillRect/>
          </a:stretch>
        </p:blipFill>
        <p:spPr>
          <a:xfrm>
            <a:off x="5132368" y="464830"/>
            <a:ext cx="6907233" cy="5631170"/>
          </a:xfrm>
          <a:prstGeom prst="rect">
            <a:avLst/>
          </a:prstGeom>
        </p:spPr>
      </p:pic>
    </p:spTree>
    <p:extLst>
      <p:ext uri="{BB962C8B-B14F-4D97-AF65-F5344CB8AC3E}">
        <p14:creationId xmlns:p14="http://schemas.microsoft.com/office/powerpoint/2010/main" val="461778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normAutofit fontScale="90000"/>
          </a:bodyPr>
          <a:lstStyle/>
          <a:p>
            <a:pPr eaLnBrk="1" fontAlgn="auto" hangingPunct="1">
              <a:spcAft>
                <a:spcPts val="0"/>
              </a:spcAft>
              <a:defRPr/>
            </a:pPr>
            <a:r>
              <a:rPr lang="en-US" sz="4000" i="1" dirty="0">
                <a:solidFill>
                  <a:schemeClr val="accent2">
                    <a:lumMod val="75000"/>
                  </a:schemeClr>
                </a:solidFill>
              </a:rPr>
              <a:t>Positive  psychology States</a:t>
            </a:r>
          </a:p>
        </p:txBody>
      </p:sp>
      <p:sp>
        <p:nvSpPr>
          <p:cNvPr id="2" name="Date Placeholder 1">
            <a:extLst>
              <a:ext uri="{FF2B5EF4-FFF2-40B4-BE49-F238E27FC236}">
                <a16:creationId xmlns:a16="http://schemas.microsoft.com/office/drawing/2014/main" id="{5D76567B-8EEF-0D17-6AF1-BFE60B7E95DD}"/>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B116B3D3-07AF-4031-8DAE-4914D6B2F819}" type="slidenum">
              <a:rPr lang="en-US" smtClean="0"/>
              <a:pPr>
                <a:defRPr/>
              </a:pPr>
              <a:t>34</a:t>
            </a:fld>
            <a:endParaRPr lang="en-US" dirty="0"/>
          </a:p>
        </p:txBody>
      </p:sp>
      <p:sp>
        <p:nvSpPr>
          <p:cNvPr id="16387" name="Rectangle 3"/>
          <p:cNvSpPr>
            <a:spLocks noGrp="1" noChangeArrowheads="1"/>
          </p:cNvSpPr>
          <p:nvPr>
            <p:ph idx="4294967295"/>
          </p:nvPr>
        </p:nvSpPr>
        <p:spPr>
          <a:xfrm>
            <a:off x="838200" y="1676400"/>
            <a:ext cx="10515600" cy="4800600"/>
          </a:xfrm>
        </p:spPr>
        <p:txBody>
          <a:bodyPr>
            <a:normAutofit lnSpcReduction="10000"/>
          </a:bodyPr>
          <a:lstStyle/>
          <a:p>
            <a:pPr marL="0" indent="0" eaLnBrk="1" hangingPunct="1">
              <a:buNone/>
              <a:defRPr/>
            </a:pPr>
            <a:r>
              <a:rPr lang="en-US" sz="3000" dirty="0"/>
              <a:t>Several important positive psychology </a:t>
            </a:r>
            <a:r>
              <a:rPr lang="en-US" sz="3000" u="sng" dirty="0"/>
              <a:t>states</a:t>
            </a:r>
            <a:r>
              <a:rPr lang="en-US" sz="3000" dirty="0"/>
              <a:t> are emerging to help in both the better understanding and effective application of positive psychology</a:t>
            </a:r>
          </a:p>
          <a:p>
            <a:pPr marL="0" indent="0" eaLnBrk="1" hangingPunct="1">
              <a:buNone/>
              <a:defRPr/>
            </a:pPr>
            <a:endParaRPr lang="en-US" sz="3000" dirty="0"/>
          </a:p>
          <a:p>
            <a:pPr lvl="2" eaLnBrk="1" hangingPunct="1">
              <a:defRPr/>
            </a:pPr>
            <a:r>
              <a:rPr lang="en-US" sz="2800" b="1" dirty="0">
                <a:solidFill>
                  <a:srgbClr val="7030A0"/>
                </a:solidFill>
              </a:rPr>
              <a:t>Optimism </a:t>
            </a:r>
          </a:p>
          <a:p>
            <a:pPr lvl="2" eaLnBrk="1" hangingPunct="1">
              <a:defRPr/>
            </a:pPr>
            <a:r>
              <a:rPr lang="en-US" sz="2800" b="1" dirty="0">
                <a:solidFill>
                  <a:srgbClr val="7030A0"/>
                </a:solidFill>
              </a:rPr>
              <a:t>Resilience</a:t>
            </a:r>
          </a:p>
          <a:p>
            <a:pPr lvl="2" eaLnBrk="1" hangingPunct="1">
              <a:defRPr/>
            </a:pPr>
            <a:r>
              <a:rPr lang="en-US" sz="2800" b="1" dirty="0">
                <a:solidFill>
                  <a:srgbClr val="7030A0"/>
                </a:solidFill>
              </a:rPr>
              <a:t>Hope</a:t>
            </a:r>
          </a:p>
          <a:p>
            <a:pPr lvl="2" eaLnBrk="1" hangingPunct="1">
              <a:defRPr/>
            </a:pPr>
            <a:r>
              <a:rPr lang="en-US" sz="2800" b="1" dirty="0">
                <a:solidFill>
                  <a:srgbClr val="7030A0"/>
                </a:solidFill>
              </a:rPr>
              <a:t>Confidence</a:t>
            </a:r>
          </a:p>
          <a:p>
            <a:pPr lvl="2" eaLnBrk="1" hangingPunct="1">
              <a:defRPr/>
            </a:pPr>
            <a:endParaRPr lang="en-US" sz="2800" b="1" dirty="0"/>
          </a:p>
          <a:p>
            <a:pPr lvl="2" eaLnBrk="1" hangingPunct="1">
              <a:defRPr/>
            </a:pPr>
            <a:r>
              <a:rPr lang="en-US" sz="2800" dirty="0"/>
              <a:t>Psychological Well-Being (Happiness)</a:t>
            </a:r>
          </a:p>
          <a:p>
            <a:pPr lvl="2" eaLnBrk="1" hangingPunct="1">
              <a:defRPr/>
            </a:pPr>
            <a:r>
              <a:rPr lang="en-US" sz="2800" dirty="0"/>
              <a:t>Emotional Intelligence</a:t>
            </a:r>
          </a:p>
          <a:p>
            <a:pPr marL="914400" lvl="2" indent="0" eaLnBrk="1" hangingPunct="1">
              <a:buNone/>
              <a:defRPr/>
            </a:pPr>
            <a:endParaRPr lang="en-US" sz="2800" dirty="0"/>
          </a:p>
        </p:txBody>
      </p:sp>
      <p:sp>
        <p:nvSpPr>
          <p:cNvPr id="5" name="Right Brace 4">
            <a:extLst>
              <a:ext uri="{FF2B5EF4-FFF2-40B4-BE49-F238E27FC236}">
                <a16:creationId xmlns:a16="http://schemas.microsoft.com/office/drawing/2014/main" id="{6CE76E7D-1974-4A9D-B458-75D2CEEA6012}"/>
              </a:ext>
            </a:extLst>
          </p:cNvPr>
          <p:cNvSpPr/>
          <p:nvPr/>
        </p:nvSpPr>
        <p:spPr>
          <a:xfrm>
            <a:off x="7300949" y="3423723"/>
            <a:ext cx="212725" cy="151030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74FD9A6A-4C24-41D7-8E14-574D53C1C9A1}"/>
              </a:ext>
            </a:extLst>
          </p:cNvPr>
          <p:cNvSpPr txBox="1"/>
          <p:nvPr/>
        </p:nvSpPr>
        <p:spPr>
          <a:xfrm>
            <a:off x="7620000" y="3763374"/>
            <a:ext cx="2865634" cy="830997"/>
          </a:xfrm>
          <a:prstGeom prst="rect">
            <a:avLst/>
          </a:prstGeom>
          <a:noFill/>
        </p:spPr>
        <p:txBody>
          <a:bodyPr wrap="square" rtlCol="0">
            <a:spAutoFit/>
          </a:bodyPr>
          <a:lstStyle/>
          <a:p>
            <a:r>
              <a:rPr lang="en-US" sz="2400" b="1" dirty="0">
                <a:solidFill>
                  <a:srgbClr val="7030A0"/>
                </a:solidFill>
              </a:rPr>
              <a:t>Positive  psychology States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fontScale="90000"/>
          </a:bodyPr>
          <a:lstStyle/>
          <a:p>
            <a:pPr eaLnBrk="1" fontAlgn="auto" hangingPunct="1">
              <a:spcAft>
                <a:spcPts val="0"/>
              </a:spcAft>
              <a:defRPr/>
            </a:pPr>
            <a:r>
              <a:rPr lang="en-US" i="1" dirty="0">
                <a:solidFill>
                  <a:schemeClr val="accent2">
                    <a:lumMod val="75000"/>
                  </a:schemeClr>
                </a:solidFill>
              </a:rPr>
              <a:t>Optimism- Prof. Martin Seligman:</a:t>
            </a:r>
            <a:br>
              <a:rPr lang="en-US" i="1" dirty="0">
                <a:solidFill>
                  <a:schemeClr val="accent2">
                    <a:lumMod val="75000"/>
                  </a:schemeClr>
                </a:solidFill>
              </a:rPr>
            </a:br>
            <a:r>
              <a:rPr lang="en-US" i="1" dirty="0">
                <a:solidFill>
                  <a:schemeClr val="accent2">
                    <a:lumMod val="75000"/>
                  </a:schemeClr>
                </a:solidFill>
              </a:rPr>
              <a:t>attribution of failures</a:t>
            </a:r>
          </a:p>
        </p:txBody>
      </p:sp>
      <p:sp>
        <p:nvSpPr>
          <p:cNvPr id="2" name="Date Placeholder 1">
            <a:extLst>
              <a:ext uri="{FF2B5EF4-FFF2-40B4-BE49-F238E27FC236}">
                <a16:creationId xmlns:a16="http://schemas.microsoft.com/office/drawing/2014/main" id="{0E4AAE89-FB82-1D2C-454C-A3430660AAF9}"/>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67FAB89D-8C72-4A05-9798-DFEB533FD5EF}" type="slidenum">
              <a:rPr lang="en-US" smtClean="0"/>
              <a:pPr>
                <a:defRPr/>
              </a:pPr>
              <a:t>35</a:t>
            </a:fld>
            <a:endParaRPr lang="en-US" dirty="0"/>
          </a:p>
        </p:txBody>
      </p:sp>
      <p:sp>
        <p:nvSpPr>
          <p:cNvPr id="22531" name="Rectangle 3"/>
          <p:cNvSpPr>
            <a:spLocks noGrp="1" noChangeArrowheads="1"/>
          </p:cNvSpPr>
          <p:nvPr>
            <p:ph idx="4294967295"/>
          </p:nvPr>
        </p:nvSpPr>
        <p:spPr>
          <a:xfrm>
            <a:off x="855921" y="1730375"/>
            <a:ext cx="7772400" cy="4625975"/>
          </a:xfrm>
        </p:spPr>
        <p:txBody>
          <a:bodyPr vert="horz" wrap="square" lIns="80984" tIns="40492" rIns="80984" bIns="40492" numCol="1" anchor="t" anchorCtr="0" compatLnSpc="1">
            <a:prstTxWarp prst="textNoShape">
              <a:avLst/>
            </a:prstTxWarp>
          </a:bodyPr>
          <a:lstStyle/>
          <a:p>
            <a:pPr eaLnBrk="1" hangingPunct="1"/>
            <a:r>
              <a:rPr lang="en-US" dirty="0">
                <a:solidFill>
                  <a:srgbClr val="0070C0"/>
                </a:solidFill>
              </a:rPr>
              <a:t>Optimistic </a:t>
            </a:r>
            <a:r>
              <a:rPr lang="en-US" dirty="0"/>
              <a:t>- Cognition </a:t>
            </a:r>
            <a:r>
              <a:rPr lang="en-US" u="sng" dirty="0"/>
              <a:t>and</a:t>
            </a:r>
            <a:r>
              <a:rPr lang="en-US" dirty="0"/>
              <a:t> Emotion</a:t>
            </a:r>
          </a:p>
          <a:p>
            <a:pPr lvl="1" eaLnBrk="1" hangingPunct="1"/>
            <a:r>
              <a:rPr lang="en-US" dirty="0"/>
              <a:t>External (not their fault), Unstable (temporary setback), Specific(problem only in this situation) attributions</a:t>
            </a:r>
          </a:p>
          <a:p>
            <a:pPr marL="457200" lvl="1" indent="0" eaLnBrk="1" hangingPunct="1">
              <a:buNone/>
            </a:pPr>
            <a:endParaRPr lang="en-US" dirty="0"/>
          </a:p>
          <a:p>
            <a:pPr eaLnBrk="1" hangingPunct="1"/>
            <a:r>
              <a:rPr lang="en-US" dirty="0">
                <a:solidFill>
                  <a:srgbClr val="0070C0"/>
                </a:solidFill>
              </a:rPr>
              <a:t>Pessimistic</a:t>
            </a:r>
          </a:p>
          <a:p>
            <a:pPr lvl="1" eaLnBrk="1" hangingPunct="1"/>
            <a:r>
              <a:rPr lang="en-US" dirty="0"/>
              <a:t>Internal (their own fault), Stable (will last long time) and Global (it happens every time) attributions</a:t>
            </a:r>
          </a:p>
          <a:p>
            <a:pPr lvl="1" eaLnBrk="1" hangingPunct="1"/>
            <a:endParaRPr lang="en-US" dirty="0"/>
          </a:p>
        </p:txBody>
      </p:sp>
      <p:pic>
        <p:nvPicPr>
          <p:cNvPr id="6" name="Picture 5">
            <a:extLst>
              <a:ext uri="{FF2B5EF4-FFF2-40B4-BE49-F238E27FC236}">
                <a16:creationId xmlns:a16="http://schemas.microsoft.com/office/drawing/2014/main" id="{828BB8BB-6E6C-3DDE-4595-D7968276AB73}"/>
              </a:ext>
            </a:extLst>
          </p:cNvPr>
          <p:cNvPicPr>
            <a:picLocks noChangeAspect="1"/>
          </p:cNvPicPr>
          <p:nvPr/>
        </p:nvPicPr>
        <p:blipFill>
          <a:blip r:embed="rId3"/>
          <a:stretch>
            <a:fillRect/>
          </a:stretch>
        </p:blipFill>
        <p:spPr>
          <a:xfrm>
            <a:off x="8362706" y="1027069"/>
            <a:ext cx="3829294" cy="441559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6858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Resilience</a:t>
            </a:r>
          </a:p>
        </p:txBody>
      </p:sp>
      <p:sp>
        <p:nvSpPr>
          <p:cNvPr id="2" name="Date Placeholder 1">
            <a:extLst>
              <a:ext uri="{FF2B5EF4-FFF2-40B4-BE49-F238E27FC236}">
                <a16:creationId xmlns:a16="http://schemas.microsoft.com/office/drawing/2014/main" id="{035904A9-B52B-D86E-A07B-5A4B3A536D1F}"/>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2 - Cognitive Style &amp; Cognitive Processes</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9D18E6-F0EB-4214-96D9-E7C1FF61D3E2}" type="slidenum">
              <a:rPr kumimoji="0" lang="en-US" sz="1000" b="0" i="0" u="none" strike="noStrike" kern="1200" cap="none" spc="0" normalizeH="0" baseline="0" noProof="0" smtClean="0">
                <a:ln>
                  <a:noFill/>
                </a:ln>
                <a:solidFill>
                  <a:prstClr val="black">
                    <a:lumMod val="50000"/>
                    <a:lumOff val="50000"/>
                  </a:prstClr>
                </a:solidFill>
                <a:effectLst/>
                <a:uLnTx/>
                <a:uFillTx/>
                <a:latin typeface="Times New Roman"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8915" name="Rectangle 3"/>
          <p:cNvSpPr>
            <a:spLocks noGrp="1" noChangeArrowheads="1"/>
          </p:cNvSpPr>
          <p:nvPr>
            <p:ph idx="4294967295"/>
          </p:nvPr>
        </p:nvSpPr>
        <p:spPr>
          <a:xfrm>
            <a:off x="838200" y="1600200"/>
            <a:ext cx="10820400" cy="4800600"/>
          </a:xfrm>
        </p:spPr>
        <p:txBody>
          <a:bodyPr>
            <a:normAutofit/>
          </a:bodyPr>
          <a:lstStyle/>
          <a:p>
            <a:pPr eaLnBrk="1" hangingPunct="1">
              <a:lnSpc>
                <a:spcPct val="80000"/>
              </a:lnSpc>
            </a:pPr>
            <a:r>
              <a:rPr lang="en-US" sz="2800" b="1" dirty="0"/>
              <a:t>“a class of phenomena characterized by patterns of positive adaptation in the context of significant adversity or risk”</a:t>
            </a:r>
          </a:p>
          <a:p>
            <a:pPr eaLnBrk="1" hangingPunct="1">
              <a:lnSpc>
                <a:spcPct val="80000"/>
              </a:lnSpc>
            </a:pPr>
            <a:endParaRPr lang="en-US" sz="2800" dirty="0"/>
          </a:p>
          <a:p>
            <a:pPr eaLnBrk="1" hangingPunct="1">
              <a:lnSpc>
                <a:spcPct val="80000"/>
              </a:lnSpc>
            </a:pPr>
            <a:r>
              <a:rPr lang="en-US" sz="2800" dirty="0"/>
              <a:t>Beyond simple adaptation and coping, it is the ability to rebound and bounce back from adversity (e.g. Tsunami in Sri Lanka)</a:t>
            </a:r>
          </a:p>
          <a:p>
            <a:pPr eaLnBrk="1" hangingPunct="1">
              <a:lnSpc>
                <a:spcPct val="80000"/>
              </a:lnSpc>
            </a:pPr>
            <a:endParaRPr lang="en-US" sz="2800" dirty="0"/>
          </a:p>
          <a:p>
            <a:pPr eaLnBrk="1" hangingPunct="1">
              <a:lnSpc>
                <a:spcPct val="80000"/>
              </a:lnSpc>
            </a:pPr>
            <a:r>
              <a:rPr lang="en-US" sz="2800" dirty="0"/>
              <a:t>In the beginning scientists thought it was for a select few gifted children. Now we know otherwise, that it can be enabled. </a:t>
            </a:r>
          </a:p>
          <a:p>
            <a:pPr eaLnBrk="1" hangingPunct="1">
              <a:lnSpc>
                <a:spcPct val="80000"/>
              </a:lnSpc>
            </a:pPr>
            <a:endParaRPr lang="en-US" sz="2800" dirty="0"/>
          </a:p>
          <a:p>
            <a:pPr eaLnBrk="1" hangingPunct="1">
              <a:lnSpc>
                <a:spcPct val="80000"/>
              </a:lnSpc>
            </a:pPr>
            <a:r>
              <a:rPr lang="en-US" sz="2800" dirty="0"/>
              <a:t>In the beginning scientists thought it was fixed, now we know it can be developed. </a:t>
            </a:r>
          </a:p>
        </p:txBody>
      </p:sp>
    </p:spTree>
    <p:extLst>
      <p:ext uri="{BB962C8B-B14F-4D97-AF65-F5344CB8AC3E}">
        <p14:creationId xmlns:p14="http://schemas.microsoft.com/office/powerpoint/2010/main" val="1603997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914400" y="19812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Think about how you can use your strengths to build resilience to challenges.</a:t>
            </a:r>
          </a:p>
        </p:txBody>
      </p:sp>
      <p:sp>
        <p:nvSpPr>
          <p:cNvPr id="2" name="Date Placeholder 1">
            <a:extLst>
              <a:ext uri="{FF2B5EF4-FFF2-40B4-BE49-F238E27FC236}">
                <a16:creationId xmlns:a16="http://schemas.microsoft.com/office/drawing/2014/main" id="{035904A9-B52B-D86E-A07B-5A4B3A536D1F}"/>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2 - Cognitive Style &amp; Cognitive Processes</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9D18E6-F0EB-4214-96D9-E7C1FF61D3E2}" type="slidenum">
              <a:rPr kumimoji="0" lang="en-US" sz="1000" b="0" i="0" u="none" strike="noStrike" kern="1200" cap="none" spc="0" normalizeH="0" baseline="0" noProof="0" smtClean="0">
                <a:ln>
                  <a:noFill/>
                </a:ln>
                <a:solidFill>
                  <a:prstClr val="black">
                    <a:lumMod val="50000"/>
                    <a:lumOff val="50000"/>
                  </a:prstClr>
                </a:solidFill>
                <a:effectLst/>
                <a:uLnTx/>
                <a:uFillTx/>
                <a:latin typeface="Times New Roman"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Tree>
    <p:extLst>
      <p:ext uri="{BB962C8B-B14F-4D97-AF65-F5344CB8AC3E}">
        <p14:creationId xmlns:p14="http://schemas.microsoft.com/office/powerpoint/2010/main" val="4248014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304800" y="255181"/>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Hope and Happiness</a:t>
            </a:r>
          </a:p>
        </p:txBody>
      </p:sp>
      <p:sp>
        <p:nvSpPr>
          <p:cNvPr id="2" name="Date Placeholder 1">
            <a:extLst>
              <a:ext uri="{FF2B5EF4-FFF2-40B4-BE49-F238E27FC236}">
                <a16:creationId xmlns:a16="http://schemas.microsoft.com/office/drawing/2014/main" id="{269D3011-7705-CD84-01DF-7F8C016A6698}"/>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6" name="Slide Number Placeholder 5"/>
          <p:cNvSpPr>
            <a:spLocks noGrp="1"/>
          </p:cNvSpPr>
          <p:nvPr>
            <p:ph type="sldNum" sz="quarter" idx="12"/>
          </p:nvPr>
        </p:nvSpPr>
        <p:spPr/>
        <p:txBody>
          <a:bodyPr/>
          <a:lstStyle/>
          <a:p>
            <a:pPr>
              <a:defRPr/>
            </a:pPr>
            <a:fld id="{ED2C2ACA-0F16-4D7C-9C18-DEEC5B4F9D5A}" type="slidenum">
              <a:rPr lang="en-US" smtClean="0"/>
              <a:pPr>
                <a:defRPr/>
              </a:pPr>
              <a:t>38</a:t>
            </a:fld>
            <a:endParaRPr lang="en-US" dirty="0"/>
          </a:p>
        </p:txBody>
      </p:sp>
      <p:sp>
        <p:nvSpPr>
          <p:cNvPr id="24579" name="Rectangle 3"/>
          <p:cNvSpPr>
            <a:spLocks noGrp="1" noChangeArrowheads="1"/>
          </p:cNvSpPr>
          <p:nvPr>
            <p:ph idx="4294967295"/>
          </p:nvPr>
        </p:nvSpPr>
        <p:spPr>
          <a:xfrm>
            <a:off x="304800" y="1143000"/>
            <a:ext cx="5688419" cy="5213350"/>
          </a:xfrm>
        </p:spPr>
        <p:txBody>
          <a:bodyPr vert="horz" wrap="square" lIns="80984" tIns="40492" rIns="80984" bIns="40492" numCol="1" anchor="t" anchorCtr="0" compatLnSpc="1">
            <a:prstTxWarp prst="textNoShape">
              <a:avLst/>
            </a:prstTxWarp>
          </a:bodyPr>
          <a:lstStyle/>
          <a:p>
            <a:pPr eaLnBrk="1" hangingPunct="1"/>
            <a:r>
              <a:rPr lang="en-US" sz="2400" b="1" u="sng" dirty="0"/>
              <a:t>Hope</a:t>
            </a:r>
            <a:endParaRPr lang="en-US" sz="2400" u="sng" dirty="0"/>
          </a:p>
          <a:p>
            <a:pPr marL="0" indent="0" eaLnBrk="1" hangingPunct="1">
              <a:buNone/>
            </a:pPr>
            <a:endParaRPr lang="si-LK" sz="2400" u="sng" dirty="0"/>
          </a:p>
          <a:p>
            <a:pPr lvl="1" eaLnBrk="1" hangingPunct="1"/>
            <a:r>
              <a:rPr lang="en-US" b="1" dirty="0"/>
              <a:t>Agentic Capacity (“will power”) </a:t>
            </a:r>
            <a:r>
              <a:rPr lang="en-US" dirty="0"/>
              <a:t>agency or goal directed energy</a:t>
            </a:r>
          </a:p>
          <a:p>
            <a:pPr marL="457200" lvl="1" indent="0" eaLnBrk="1" hangingPunct="1">
              <a:buNone/>
            </a:pPr>
            <a:r>
              <a:rPr lang="en-US" dirty="0"/>
              <a:t>    </a:t>
            </a:r>
          </a:p>
          <a:p>
            <a:pPr lvl="1" eaLnBrk="1" hangingPunct="1"/>
            <a:endParaRPr lang="en-US" dirty="0"/>
          </a:p>
          <a:p>
            <a:pPr lvl="1" eaLnBrk="1" hangingPunct="1"/>
            <a:r>
              <a:rPr lang="en-US" b="1" dirty="0"/>
              <a:t>Pathways Thinking (“way power”)</a:t>
            </a:r>
            <a:r>
              <a:rPr lang="si-LK" b="1" dirty="0"/>
              <a:t> </a:t>
            </a:r>
            <a:endParaRPr lang="en-US" dirty="0"/>
          </a:p>
          <a:p>
            <a:pPr marL="914400" lvl="2" indent="0" eaLnBrk="1" hangingPunct="1">
              <a:buNone/>
            </a:pPr>
            <a:r>
              <a:rPr lang="en-US" sz="2400" dirty="0"/>
              <a:t>No pathways to accomplish goal, no subsequent </a:t>
            </a:r>
            <a:r>
              <a:rPr lang="en-US" sz="2400" i="1" dirty="0"/>
              <a:t>hope</a:t>
            </a:r>
            <a:r>
              <a:rPr lang="en-US" sz="2400" dirty="0"/>
              <a:t> the goal will be accomplished?</a:t>
            </a:r>
          </a:p>
        </p:txBody>
      </p:sp>
      <p:pic>
        <p:nvPicPr>
          <p:cNvPr id="245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77" y="-19477"/>
            <a:ext cx="4419600" cy="661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153400" y="357981"/>
            <a:ext cx="1905000" cy="1570038"/>
          </a:xfrm>
          <a:prstGeom prst="rect">
            <a:avLst/>
          </a:prstGeom>
          <a:noFill/>
        </p:spPr>
        <p:txBody>
          <a:bodyPr>
            <a:spAutoFit/>
          </a:bodyPr>
          <a:lstStyle/>
          <a:p>
            <a:pPr eaLnBrk="0" hangingPunct="0">
              <a:defRPr/>
            </a:pPr>
            <a:r>
              <a:rPr lang="en-US" sz="2400" dirty="0">
                <a:latin typeface="+mn-lt"/>
                <a:cs typeface="+mn-cs"/>
              </a:rPr>
              <a:t>Multiple pathways to accomplish goal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381000" y="306324"/>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Hope and Happiness</a:t>
            </a:r>
          </a:p>
        </p:txBody>
      </p:sp>
      <p:sp>
        <p:nvSpPr>
          <p:cNvPr id="2" name="Date Placeholder 1">
            <a:extLst>
              <a:ext uri="{FF2B5EF4-FFF2-40B4-BE49-F238E27FC236}">
                <a16:creationId xmlns:a16="http://schemas.microsoft.com/office/drawing/2014/main" id="{09A0A556-404F-A1F7-585D-BDB012400F3F}"/>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5" name="Slide Number Placeholder 4"/>
          <p:cNvSpPr>
            <a:spLocks noGrp="1"/>
          </p:cNvSpPr>
          <p:nvPr>
            <p:ph type="sldNum" sz="quarter" idx="12"/>
          </p:nvPr>
        </p:nvSpPr>
        <p:spPr/>
        <p:txBody>
          <a:bodyPr/>
          <a:lstStyle/>
          <a:p>
            <a:pPr>
              <a:defRPr/>
            </a:pPr>
            <a:fld id="{2A2518D7-A1D6-436A-8096-CAC4FF14A580}" type="slidenum">
              <a:rPr lang="en-US" smtClean="0"/>
              <a:pPr>
                <a:defRPr/>
              </a:pPr>
              <a:t>39</a:t>
            </a:fld>
            <a:endParaRPr lang="en-US" dirty="0"/>
          </a:p>
        </p:txBody>
      </p:sp>
      <p:sp>
        <p:nvSpPr>
          <p:cNvPr id="26627" name="Rectangle 3"/>
          <p:cNvSpPr>
            <a:spLocks noGrp="1" noChangeArrowheads="1"/>
          </p:cNvSpPr>
          <p:nvPr>
            <p:ph idx="4294967295"/>
          </p:nvPr>
        </p:nvSpPr>
        <p:spPr>
          <a:xfrm>
            <a:off x="381000" y="1524000"/>
            <a:ext cx="11125200" cy="4876800"/>
          </a:xfrm>
        </p:spPr>
        <p:txBody>
          <a:bodyPr vert="horz" wrap="square" lIns="80984" tIns="40492" rIns="80984" bIns="40492" numCol="1" anchor="t" anchorCtr="0" compatLnSpc="1">
            <a:prstTxWarp prst="textNoShape">
              <a:avLst/>
            </a:prstTxWarp>
          </a:bodyPr>
          <a:lstStyle/>
          <a:p>
            <a:pPr marL="0" indent="0" eaLnBrk="1" hangingPunct="1">
              <a:buNone/>
            </a:pPr>
            <a:r>
              <a:rPr lang="en-US" b="1" dirty="0"/>
              <a:t>Happiness or Subjective Well-Being (SWB)</a:t>
            </a:r>
            <a:endParaRPr lang="en-US" dirty="0"/>
          </a:p>
          <a:p>
            <a:pPr lvl="1" eaLnBrk="1" hangingPunct="1">
              <a:spcBef>
                <a:spcPct val="75000"/>
              </a:spcBef>
            </a:pPr>
            <a:r>
              <a:rPr lang="en-US" dirty="0"/>
              <a:t>The Role of Goals</a:t>
            </a:r>
          </a:p>
          <a:p>
            <a:pPr lvl="2" eaLnBrk="1" hangingPunct="1">
              <a:spcBef>
                <a:spcPct val="75000"/>
              </a:spcBef>
            </a:pPr>
            <a:r>
              <a:rPr lang="en-US" dirty="0"/>
              <a:t>Aspiration goals that are set too high or too low have been found to be detrimental to SWB (i.e. anxiety on the too high end and boredom on the too low end)</a:t>
            </a:r>
          </a:p>
          <a:p>
            <a:pPr lvl="1" eaLnBrk="1" hangingPunct="1">
              <a:spcBef>
                <a:spcPct val="75000"/>
              </a:spcBef>
            </a:pPr>
            <a:r>
              <a:rPr lang="en-US" dirty="0"/>
              <a:t>Across Cultures </a:t>
            </a:r>
            <a:r>
              <a:rPr lang="en-US" dirty="0">
                <a:sym typeface="Wingdings" pitchFamily="2" charset="2"/>
              </a:rPr>
              <a:t> Job Satisfaction</a:t>
            </a:r>
          </a:p>
          <a:p>
            <a:pPr lvl="2" eaLnBrk="1" hangingPunct="1">
              <a:spcBef>
                <a:spcPct val="75000"/>
              </a:spcBef>
            </a:pPr>
            <a:r>
              <a:rPr lang="en-US" dirty="0">
                <a:sym typeface="Wingdings" pitchFamily="2" charset="2"/>
              </a:rPr>
              <a:t>Wealthier nations have higher level of SWB</a:t>
            </a:r>
            <a:endParaRPr lang="en-US" dirty="0"/>
          </a:p>
        </p:txBody>
      </p:sp>
      <p:sp>
        <p:nvSpPr>
          <p:cNvPr id="26628" name="Text Box 4"/>
          <p:cNvSpPr txBox="1">
            <a:spLocks noChangeArrowheads="1"/>
          </p:cNvSpPr>
          <p:nvPr/>
        </p:nvSpPr>
        <p:spPr bwMode="auto">
          <a:xfrm>
            <a:off x="9601200" y="574949"/>
            <a:ext cx="1066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31875" eaLnBrk="0" hangingPunct="0">
              <a:defRPr sz="3800">
                <a:solidFill>
                  <a:schemeClr val="tx1"/>
                </a:solidFill>
                <a:latin typeface="Times New Roman" pitchFamily="18" charset="0"/>
                <a:cs typeface="Arial" charset="0"/>
              </a:defRPr>
            </a:lvl1pPr>
            <a:lvl2pPr marL="742950" indent="-285750" defTabSz="1031875" eaLnBrk="0" hangingPunct="0">
              <a:defRPr sz="3800">
                <a:solidFill>
                  <a:schemeClr val="tx1"/>
                </a:solidFill>
                <a:latin typeface="Times New Roman" pitchFamily="18" charset="0"/>
                <a:cs typeface="Arial" charset="0"/>
              </a:defRPr>
            </a:lvl2pPr>
            <a:lvl3pPr marL="1143000" indent="-228600" defTabSz="1031875" eaLnBrk="0" hangingPunct="0">
              <a:defRPr sz="3800">
                <a:solidFill>
                  <a:schemeClr val="tx1"/>
                </a:solidFill>
                <a:latin typeface="Times New Roman" pitchFamily="18" charset="0"/>
                <a:cs typeface="Arial" charset="0"/>
              </a:defRPr>
            </a:lvl3pPr>
            <a:lvl4pPr marL="1600200" indent="-228600" defTabSz="1031875" eaLnBrk="0" hangingPunct="0">
              <a:defRPr sz="3800">
                <a:solidFill>
                  <a:schemeClr val="tx1"/>
                </a:solidFill>
                <a:latin typeface="Times New Roman" pitchFamily="18" charset="0"/>
                <a:cs typeface="Arial" charset="0"/>
              </a:defRPr>
            </a:lvl4pPr>
            <a:lvl5pPr marL="2057400" indent="-228600" defTabSz="1031875" eaLnBrk="0" hangingPunct="0">
              <a:defRPr sz="3800">
                <a:solidFill>
                  <a:schemeClr val="tx1"/>
                </a:solidFill>
                <a:latin typeface="Times New Roman" pitchFamily="18" charset="0"/>
                <a:cs typeface="Arial" charset="0"/>
              </a:defRPr>
            </a:lvl5pPr>
            <a:lvl6pPr marL="2514600" indent="-228600" defTabSz="1031875" eaLnBrk="0" fontAlgn="base" hangingPunct="0">
              <a:spcBef>
                <a:spcPct val="0"/>
              </a:spcBef>
              <a:spcAft>
                <a:spcPct val="0"/>
              </a:spcAft>
              <a:defRPr sz="3800">
                <a:solidFill>
                  <a:schemeClr val="tx1"/>
                </a:solidFill>
                <a:latin typeface="Times New Roman" pitchFamily="18" charset="0"/>
                <a:cs typeface="Arial" charset="0"/>
              </a:defRPr>
            </a:lvl6pPr>
            <a:lvl7pPr marL="2971800" indent="-228600" defTabSz="1031875" eaLnBrk="0" fontAlgn="base" hangingPunct="0">
              <a:spcBef>
                <a:spcPct val="0"/>
              </a:spcBef>
              <a:spcAft>
                <a:spcPct val="0"/>
              </a:spcAft>
              <a:defRPr sz="3800">
                <a:solidFill>
                  <a:schemeClr val="tx1"/>
                </a:solidFill>
                <a:latin typeface="Times New Roman" pitchFamily="18" charset="0"/>
                <a:cs typeface="Arial" charset="0"/>
              </a:defRPr>
            </a:lvl7pPr>
            <a:lvl8pPr marL="3429000" indent="-228600" defTabSz="1031875" eaLnBrk="0" fontAlgn="base" hangingPunct="0">
              <a:spcBef>
                <a:spcPct val="0"/>
              </a:spcBef>
              <a:spcAft>
                <a:spcPct val="0"/>
              </a:spcAft>
              <a:defRPr sz="3800">
                <a:solidFill>
                  <a:schemeClr val="tx1"/>
                </a:solidFill>
                <a:latin typeface="Times New Roman" pitchFamily="18" charset="0"/>
                <a:cs typeface="Arial" charset="0"/>
              </a:defRPr>
            </a:lvl8pPr>
            <a:lvl9pPr marL="3886200" indent="-228600" defTabSz="1031875" eaLnBrk="0" fontAlgn="base" hangingPunct="0">
              <a:spcBef>
                <a:spcPct val="0"/>
              </a:spcBef>
              <a:spcAft>
                <a:spcPct val="0"/>
              </a:spcAft>
              <a:defRPr sz="3800">
                <a:solidFill>
                  <a:schemeClr val="tx1"/>
                </a:solidFill>
                <a:latin typeface="Times New Roman" pitchFamily="18" charset="0"/>
                <a:cs typeface="Arial" charset="0"/>
              </a:defRPr>
            </a:lvl9pPr>
          </a:lstStyle>
          <a:p>
            <a:pPr algn="ctr"/>
            <a:r>
              <a:rPr lang="en-US" sz="1600" dirty="0">
                <a:solidFill>
                  <a:schemeClr val="tx2"/>
                </a:solidFill>
              </a:rPr>
              <a:t>(Continued)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548680"/>
            <a:ext cx="8229600" cy="670520"/>
          </a:xfrm>
        </p:spPr>
        <p:txBody>
          <a:bodyPr rtlCol="0">
            <a:normAutofit/>
          </a:bodyPr>
          <a:lstStyle/>
          <a:p>
            <a:pPr>
              <a:defRPr/>
            </a:pPr>
            <a:r>
              <a:rPr lang="en-US" dirty="0">
                <a:ea typeface="+mj-ea"/>
                <a:cs typeface="+mj-cs"/>
              </a:rPr>
              <a:t>Five Core Aspects of Self-Awareness</a:t>
            </a:r>
          </a:p>
        </p:txBody>
      </p:sp>
      <p:sp>
        <p:nvSpPr>
          <p:cNvPr id="3" name="Content Placeholder 2"/>
          <p:cNvSpPr>
            <a:spLocks noGrp="1"/>
          </p:cNvSpPr>
          <p:nvPr>
            <p:ph idx="1"/>
          </p:nvPr>
        </p:nvSpPr>
        <p:spPr>
          <a:xfrm>
            <a:off x="1447800" y="1524000"/>
            <a:ext cx="10058400" cy="4351338"/>
          </a:xfrm>
        </p:spPr>
        <p:txBody>
          <a:bodyPr>
            <a:normAutofit/>
          </a:bodyPr>
          <a:lstStyle/>
          <a:p>
            <a:pPr eaLnBrk="1" hangingPunct="1">
              <a:buFont typeface="Arial" pitchFamily="34" charset="0"/>
              <a:buChar char="•"/>
            </a:pPr>
            <a:r>
              <a:rPr lang="en-US" dirty="0"/>
              <a:t>Core Self-evaluation</a:t>
            </a:r>
          </a:p>
          <a:p>
            <a:pPr lvl="1" eaLnBrk="1" hangingPunct="1">
              <a:buFont typeface="Arial" pitchFamily="34" charset="0"/>
              <a:buChar char="•"/>
            </a:pPr>
            <a:r>
              <a:rPr lang="en-US" sz="1800" dirty="0"/>
              <a:t>Underlying personality</a:t>
            </a:r>
          </a:p>
          <a:p>
            <a:pPr eaLnBrk="1" hangingPunct="1">
              <a:buFont typeface="Arial" pitchFamily="34" charset="0"/>
              <a:buChar char="•"/>
            </a:pPr>
            <a:r>
              <a:rPr lang="en-US" dirty="0"/>
              <a:t>Values</a:t>
            </a:r>
          </a:p>
          <a:p>
            <a:pPr lvl="1" eaLnBrk="1" hangingPunct="1">
              <a:buFont typeface="Arial" pitchFamily="34" charset="0"/>
              <a:buChar char="•"/>
            </a:pPr>
            <a:r>
              <a:rPr lang="en-US" sz="1800" dirty="0"/>
              <a:t>Personal standards and moral judgment</a:t>
            </a:r>
          </a:p>
          <a:p>
            <a:pPr eaLnBrk="1" hangingPunct="1">
              <a:buFont typeface="Arial" pitchFamily="34" charset="0"/>
              <a:buChar char="•"/>
            </a:pPr>
            <a:r>
              <a:rPr lang="en-US" b="1" dirty="0">
                <a:solidFill>
                  <a:srgbClr val="0070C0"/>
                </a:solidFill>
              </a:rPr>
              <a:t>Cognitive Style                   --------</a:t>
            </a:r>
            <a:r>
              <a:rPr lang="en-US" b="1" dirty="0">
                <a:solidFill>
                  <a:srgbClr val="0070C0"/>
                </a:solidFill>
                <a:sym typeface="Wingdings" panose="05000000000000000000" pitchFamily="2" charset="2"/>
              </a:rPr>
              <a:t> Lecture 2</a:t>
            </a:r>
            <a:r>
              <a:rPr lang="en-US" b="1" dirty="0">
                <a:solidFill>
                  <a:srgbClr val="0070C0"/>
                </a:solidFill>
              </a:rPr>
              <a:t>          </a:t>
            </a:r>
          </a:p>
          <a:p>
            <a:pPr lvl="1" eaLnBrk="1" hangingPunct="1">
              <a:buFont typeface="Arial" pitchFamily="34" charset="0"/>
              <a:buChar char="•"/>
            </a:pPr>
            <a:r>
              <a:rPr lang="en-US" sz="1800" b="1" dirty="0">
                <a:solidFill>
                  <a:srgbClr val="0070C0"/>
                </a:solidFill>
              </a:rPr>
              <a:t>Information acquisition and evaluation</a:t>
            </a:r>
          </a:p>
          <a:p>
            <a:pPr eaLnBrk="1" hangingPunct="1">
              <a:buFont typeface="Arial" pitchFamily="34" charset="0"/>
              <a:buChar char="•"/>
            </a:pPr>
            <a:r>
              <a:rPr lang="en-US" dirty="0"/>
              <a:t>Attitudes towards Change</a:t>
            </a:r>
          </a:p>
          <a:p>
            <a:pPr lvl="1" eaLnBrk="1" hangingPunct="1">
              <a:buFont typeface="Arial" pitchFamily="34" charset="0"/>
              <a:buChar char="•"/>
            </a:pPr>
            <a:r>
              <a:rPr lang="en-US" sz="1800" dirty="0"/>
              <a:t>Adaptability and responsibility	</a:t>
            </a:r>
          </a:p>
          <a:p>
            <a:pPr eaLnBrk="1" hangingPunct="1">
              <a:buFont typeface="Arial" pitchFamily="34" charset="0"/>
              <a:buChar char="•"/>
            </a:pPr>
            <a:r>
              <a:rPr lang="en-US" dirty="0"/>
              <a:t>Emotional Intelligence</a:t>
            </a:r>
          </a:p>
          <a:p>
            <a:pPr lvl="1" eaLnBrk="1" hangingPunct="1">
              <a:buFont typeface="Arial" pitchFamily="34" charset="0"/>
              <a:buChar char="•"/>
            </a:pPr>
            <a:r>
              <a:rPr lang="en-US" sz="1800" dirty="0"/>
              <a:t>Emotional and awareness and control</a:t>
            </a:r>
          </a:p>
          <a:p>
            <a:pPr lvl="1" eaLnBrk="1" hangingPunct="1">
              <a:buFont typeface="Arial" pitchFamily="34" charset="0"/>
              <a:buChar char="•"/>
            </a:pPr>
            <a:endParaRPr lang="en-US" sz="1800" dirty="0"/>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2 - Cognitive Style &amp; Cognitive Processes</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E04B01F-2E0C-486A-8F96-EAA38B5E84F0}" type="slidenum">
              <a:rPr kumimoji="0" lang="en-GB" sz="1000" b="0" i="0" u="none" strike="noStrike" kern="1200" cap="none" spc="0" normalizeH="0" baseline="0" noProof="0" smtClean="0">
                <a:ln>
                  <a:noFill/>
                </a:ln>
                <a:solidFill>
                  <a:prstClr val="black">
                    <a:lumMod val="50000"/>
                    <a:lumOff val="50000"/>
                  </a:prstClr>
                </a:solidFill>
                <a:effectLst/>
                <a:uLnTx/>
                <a:uFillTx/>
                <a:latin typeface="Times New Roman"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GB"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endParaRPr>
          </a:p>
        </p:txBody>
      </p:sp>
      <p:sp>
        <p:nvSpPr>
          <p:cNvPr id="6" name="Date Placeholder 5">
            <a:extLst>
              <a:ext uri="{FF2B5EF4-FFF2-40B4-BE49-F238E27FC236}">
                <a16:creationId xmlns:a16="http://schemas.microsoft.com/office/drawing/2014/main" id="{611007AD-D0D2-59EE-92DB-A4220294920D}"/>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Tree>
    <p:extLst>
      <p:ext uri="{BB962C8B-B14F-4D97-AF65-F5344CB8AC3E}">
        <p14:creationId xmlns:p14="http://schemas.microsoft.com/office/powerpoint/2010/main" val="2362117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0515600" cy="640080"/>
          </a:xfrm>
        </p:spPr>
        <p:txBody>
          <a:bodyPr>
            <a:normAutofit fontScale="90000"/>
          </a:bodyPr>
          <a:lstStyle/>
          <a:p>
            <a:pPr>
              <a:defRPr/>
            </a:pPr>
            <a:r>
              <a:rPr lang="en-US" i="1" dirty="0">
                <a:solidFill>
                  <a:schemeClr val="accent2">
                    <a:lumMod val="75000"/>
                  </a:schemeClr>
                </a:solidFill>
              </a:rPr>
              <a:t>Confidence - Self Efficacy</a:t>
            </a:r>
          </a:p>
        </p:txBody>
      </p:sp>
      <p:sp>
        <p:nvSpPr>
          <p:cNvPr id="3" name="Date Placeholder 2">
            <a:extLst>
              <a:ext uri="{FF2B5EF4-FFF2-40B4-BE49-F238E27FC236}">
                <a16:creationId xmlns:a16="http://schemas.microsoft.com/office/drawing/2014/main" id="{3B2B0667-9A8B-873D-E6EC-4B9A6BE8D385}"/>
              </a:ext>
            </a:extLst>
          </p:cNvPr>
          <p:cNvSpPr>
            <a:spLocks noGrp="1"/>
          </p:cNvSpPr>
          <p:nvPr>
            <p:ph type="dt" sz="half" idx="10"/>
          </p:nvPr>
        </p:nvSpPr>
        <p:spPr/>
        <p:txBody>
          <a:bodyPr/>
          <a:lstStyle/>
          <a:p>
            <a:pPr>
              <a:defRPr/>
            </a:pPr>
            <a:r>
              <a:rPr lang="en-US"/>
              <a:t>IT2090</a:t>
            </a:r>
            <a:endParaRPr lang="en-US" dirty="0"/>
          </a:p>
        </p:txBody>
      </p:sp>
      <p:sp>
        <p:nvSpPr>
          <p:cNvPr id="5" name="Footer Placeholder 4"/>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BC108A0E-F03A-4763-8663-4DD3CB36391C}" type="slidenum">
              <a:rPr lang="en-US" smtClean="0"/>
              <a:pPr>
                <a:defRPr/>
              </a:pPr>
              <a:t>40</a:t>
            </a:fld>
            <a:endParaRPr lang="en-US" dirty="0"/>
          </a:p>
        </p:txBody>
      </p:sp>
      <p:sp>
        <p:nvSpPr>
          <p:cNvPr id="33795" name="Content Placeholder 2"/>
          <p:cNvSpPr>
            <a:spLocks noGrp="1"/>
          </p:cNvSpPr>
          <p:nvPr>
            <p:ph idx="4294967295"/>
          </p:nvPr>
        </p:nvSpPr>
        <p:spPr>
          <a:xfrm>
            <a:off x="381000" y="1126570"/>
            <a:ext cx="10515600" cy="4625975"/>
          </a:xfrm>
        </p:spPr>
        <p:txBody>
          <a:bodyPr/>
          <a:lstStyle/>
          <a:p>
            <a:pPr>
              <a:buFont typeface="Wingdings 2" pitchFamily="18" charset="2"/>
              <a:buNone/>
            </a:pPr>
            <a:endParaRPr lang="en-US" dirty="0"/>
          </a:p>
          <a:p>
            <a:r>
              <a:rPr lang="en-US" dirty="0"/>
              <a:t>“Orville Wright did not have a pilot’s license”</a:t>
            </a:r>
          </a:p>
          <a:p>
            <a:pPr>
              <a:buFont typeface="Wingdings 2" pitchFamily="18" charset="2"/>
              <a:buNone/>
            </a:pPr>
            <a:r>
              <a:rPr lang="en-US" dirty="0"/>
              <a:t>		</a:t>
            </a:r>
            <a:r>
              <a:rPr lang="en-US" sz="2000" dirty="0"/>
              <a:t> </a:t>
            </a:r>
            <a:r>
              <a:rPr lang="en-US" sz="2000" dirty="0">
                <a:hlinkClick r:id="rId2" action="ppaction://hlinkfile"/>
              </a:rPr>
              <a:t>Video - Wright brothers: Wilbur and Orville Wright, inventors of the airplane</a:t>
            </a:r>
            <a:endParaRPr lang="en-US" sz="2000" dirty="0"/>
          </a:p>
          <a:p>
            <a:pPr>
              <a:buFont typeface="Wingdings 2" pitchFamily="18" charset="2"/>
              <a:buNone/>
            </a:pPr>
            <a:endParaRPr lang="en-US" dirty="0"/>
          </a:p>
          <a:p>
            <a:r>
              <a:rPr lang="en-US" dirty="0"/>
              <a:t>So, what did he have? Confidence</a:t>
            </a:r>
          </a:p>
          <a:p>
            <a:endParaRPr lang="en-US" dirty="0"/>
          </a:p>
        </p:txBody>
      </p:sp>
      <p:sp>
        <p:nvSpPr>
          <p:cNvPr id="8" name="TextBox 7">
            <a:extLst>
              <a:ext uri="{FF2B5EF4-FFF2-40B4-BE49-F238E27FC236}">
                <a16:creationId xmlns:a16="http://schemas.microsoft.com/office/drawing/2014/main" id="{5E0D4A25-0A1D-4F3A-BC97-B84B4987CDC5}"/>
              </a:ext>
            </a:extLst>
          </p:cNvPr>
          <p:cNvSpPr txBox="1"/>
          <p:nvPr/>
        </p:nvSpPr>
        <p:spPr>
          <a:xfrm>
            <a:off x="1371600" y="3886200"/>
            <a:ext cx="8023224" cy="400110"/>
          </a:xfrm>
          <a:prstGeom prst="rect">
            <a:avLst/>
          </a:prstGeom>
          <a:noFill/>
        </p:spPr>
        <p:txBody>
          <a:bodyPr wrap="square">
            <a:spAutoFit/>
          </a:bodyPr>
          <a:lstStyle/>
          <a:p>
            <a:r>
              <a:rPr lang="en-US" sz="2000" dirty="0">
                <a:solidFill>
                  <a:srgbClr val="0070C0"/>
                </a:solidFill>
                <a:latin typeface="+mn-lt"/>
                <a:cs typeface="Arial" panose="020B0604020202020204" pitchFamily="34" charset="0"/>
                <a:hlinkClick r:id="rId3" action="ppaction://hlinkfile"/>
              </a:rPr>
              <a:t>Video - Lion vs Man - Stealing meet from Lions</a:t>
            </a:r>
            <a:endParaRPr lang="en-US" sz="2000" dirty="0">
              <a:solidFill>
                <a:srgbClr val="0070C0"/>
              </a:solidFill>
              <a:latin typeface="+mn-lt"/>
              <a:cs typeface="Arial" panose="020B0604020202020204" pitchFamily="34" charset="0"/>
            </a:endParaRPr>
          </a:p>
        </p:txBody>
      </p:sp>
    </p:spTree>
    <p:extLst>
      <p:ext uri="{BB962C8B-B14F-4D97-AF65-F5344CB8AC3E}">
        <p14:creationId xmlns:p14="http://schemas.microsoft.com/office/powerpoint/2010/main" val="3225239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304800" y="17131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 Sources of Self-Efficacy</a:t>
            </a:r>
          </a:p>
        </p:txBody>
      </p:sp>
      <p:sp>
        <p:nvSpPr>
          <p:cNvPr id="2" name="Date Placeholder 1">
            <a:extLst>
              <a:ext uri="{FF2B5EF4-FFF2-40B4-BE49-F238E27FC236}">
                <a16:creationId xmlns:a16="http://schemas.microsoft.com/office/drawing/2014/main" id="{A99417F4-3571-87A9-8718-5A121C76D4F2}"/>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9" name="Slide Number Placeholder 8"/>
          <p:cNvSpPr>
            <a:spLocks noGrp="1"/>
          </p:cNvSpPr>
          <p:nvPr>
            <p:ph type="sldNum" sz="quarter" idx="12"/>
          </p:nvPr>
        </p:nvSpPr>
        <p:spPr/>
        <p:txBody>
          <a:bodyPr/>
          <a:lstStyle/>
          <a:p>
            <a:pPr>
              <a:defRPr/>
            </a:pPr>
            <a:fld id="{3A9F3966-8F9E-44C3-BCB9-B1C62699E4E3}" type="slidenum">
              <a:rPr lang="en-US" smtClean="0"/>
              <a:pPr>
                <a:defRPr/>
              </a:pPr>
              <a:t>41</a:t>
            </a:fld>
            <a:endParaRPr lang="en-US" dirty="0"/>
          </a:p>
        </p:txBody>
      </p:sp>
      <p:pic>
        <p:nvPicPr>
          <p:cNvPr id="36867" name="Picture 5" descr="Lut73876_0901"/>
          <p:cNvPicPr>
            <a:picLocks noGrp="1" noChangeAspect="1" noChangeArrowheads="1"/>
          </p:cNvPicPr>
          <p:nvPr>
            <p:ph type="dgm" sz="quarter" idx="27"/>
          </p:nvPr>
        </p:nvPicPr>
        <p:blipFill>
          <a:blip r:embed="rId3">
            <a:extLst>
              <a:ext uri="{28A0092B-C50C-407E-A947-70E740481C1C}">
                <a14:useLocalDpi xmlns:a14="http://schemas.microsoft.com/office/drawing/2010/main" val="0"/>
              </a:ext>
            </a:extLst>
          </a:blip>
          <a:stretch>
            <a:fillRect/>
          </a:stretch>
        </p:blipFill>
        <p:spPr>
          <a:xfrm>
            <a:off x="838200" y="685800"/>
            <a:ext cx="9753600" cy="5779911"/>
          </a:xfrm>
        </p:spPr>
      </p:pic>
      <p:sp>
        <p:nvSpPr>
          <p:cNvPr id="36869" name="TextBox 4"/>
          <p:cNvSpPr txBox="1">
            <a:spLocks noChangeArrowheads="1"/>
          </p:cNvSpPr>
          <p:nvPr/>
        </p:nvSpPr>
        <p:spPr bwMode="auto">
          <a:xfrm>
            <a:off x="6489404" y="884548"/>
            <a:ext cx="36451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800">
                <a:solidFill>
                  <a:schemeClr val="tx1"/>
                </a:solidFill>
                <a:latin typeface="Times New Roman" pitchFamily="18" charset="0"/>
                <a:cs typeface="Arial" charset="0"/>
              </a:defRPr>
            </a:lvl1pPr>
            <a:lvl2pPr marL="742950" indent="-285750" eaLnBrk="0" hangingPunct="0">
              <a:defRPr sz="3800">
                <a:solidFill>
                  <a:schemeClr val="tx1"/>
                </a:solidFill>
                <a:latin typeface="Times New Roman" pitchFamily="18" charset="0"/>
                <a:cs typeface="Arial" charset="0"/>
              </a:defRPr>
            </a:lvl2pPr>
            <a:lvl3pPr marL="1143000" indent="-228600" eaLnBrk="0" hangingPunct="0">
              <a:defRPr sz="3800">
                <a:solidFill>
                  <a:schemeClr val="tx1"/>
                </a:solidFill>
                <a:latin typeface="Times New Roman" pitchFamily="18" charset="0"/>
                <a:cs typeface="Arial" charset="0"/>
              </a:defRPr>
            </a:lvl3pPr>
            <a:lvl4pPr marL="1600200" indent="-228600" eaLnBrk="0" hangingPunct="0">
              <a:defRPr sz="3800">
                <a:solidFill>
                  <a:schemeClr val="tx1"/>
                </a:solidFill>
                <a:latin typeface="Times New Roman" pitchFamily="18" charset="0"/>
                <a:cs typeface="Arial" charset="0"/>
              </a:defRPr>
            </a:lvl4pPr>
            <a:lvl5pPr marL="2057400" indent="-228600" eaLnBrk="0" hangingPunct="0">
              <a:defRPr sz="38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8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8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8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800">
                <a:solidFill>
                  <a:schemeClr val="tx1"/>
                </a:solidFill>
                <a:latin typeface="Times New Roman" pitchFamily="18" charset="0"/>
                <a:cs typeface="Arial" charset="0"/>
              </a:defRPr>
            </a:lvl9pPr>
          </a:lstStyle>
          <a:p>
            <a:r>
              <a:rPr lang="en-US" sz="1400" dirty="0"/>
              <a:t>Situational (e.g. complexity of the task) cognitive (e.g. Perception of one’s ability)</a:t>
            </a:r>
          </a:p>
        </p:txBody>
      </p:sp>
      <p:sp>
        <p:nvSpPr>
          <p:cNvPr id="36870" name="TextBox 5"/>
          <p:cNvSpPr txBox="1">
            <a:spLocks noChangeArrowheads="1"/>
          </p:cNvSpPr>
          <p:nvPr/>
        </p:nvSpPr>
        <p:spPr bwMode="auto">
          <a:xfrm>
            <a:off x="6535479" y="2350620"/>
            <a:ext cx="38277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800">
                <a:solidFill>
                  <a:schemeClr val="tx1"/>
                </a:solidFill>
                <a:latin typeface="Times New Roman" pitchFamily="18" charset="0"/>
                <a:cs typeface="Arial" charset="0"/>
              </a:defRPr>
            </a:lvl1pPr>
            <a:lvl2pPr marL="742950" indent="-285750" eaLnBrk="0" hangingPunct="0">
              <a:defRPr sz="3800">
                <a:solidFill>
                  <a:schemeClr val="tx1"/>
                </a:solidFill>
                <a:latin typeface="Times New Roman" pitchFamily="18" charset="0"/>
                <a:cs typeface="Arial" charset="0"/>
              </a:defRPr>
            </a:lvl2pPr>
            <a:lvl3pPr marL="1143000" indent="-228600" eaLnBrk="0" hangingPunct="0">
              <a:defRPr sz="3800">
                <a:solidFill>
                  <a:schemeClr val="tx1"/>
                </a:solidFill>
                <a:latin typeface="Times New Roman" pitchFamily="18" charset="0"/>
                <a:cs typeface="Arial" charset="0"/>
              </a:defRPr>
            </a:lvl3pPr>
            <a:lvl4pPr marL="1600200" indent="-228600" eaLnBrk="0" hangingPunct="0">
              <a:defRPr sz="3800">
                <a:solidFill>
                  <a:schemeClr val="tx1"/>
                </a:solidFill>
                <a:latin typeface="Times New Roman" pitchFamily="18" charset="0"/>
                <a:cs typeface="Arial" charset="0"/>
              </a:defRPr>
            </a:lvl4pPr>
            <a:lvl5pPr marL="2057400" indent="-228600" eaLnBrk="0" hangingPunct="0">
              <a:defRPr sz="38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8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8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8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800">
                <a:solidFill>
                  <a:schemeClr val="tx1"/>
                </a:solidFill>
                <a:latin typeface="Times New Roman" pitchFamily="18" charset="0"/>
                <a:cs typeface="Arial" charset="0"/>
              </a:defRPr>
            </a:lvl9pPr>
          </a:lstStyle>
          <a:p>
            <a:r>
              <a:rPr lang="en-US" sz="1400" dirty="0"/>
              <a:t>If people see others like themselves succeed by sustained effort, they believe that they ,too, have the capacity to succeed.</a:t>
            </a:r>
          </a:p>
        </p:txBody>
      </p:sp>
      <p:sp>
        <p:nvSpPr>
          <p:cNvPr id="36871" name="TextBox 6"/>
          <p:cNvSpPr txBox="1">
            <a:spLocks noChangeArrowheads="1"/>
          </p:cNvSpPr>
          <p:nvPr/>
        </p:nvSpPr>
        <p:spPr bwMode="auto">
          <a:xfrm>
            <a:off x="6535479" y="4191000"/>
            <a:ext cx="2743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800">
                <a:solidFill>
                  <a:schemeClr val="tx1"/>
                </a:solidFill>
                <a:latin typeface="Times New Roman" pitchFamily="18" charset="0"/>
                <a:cs typeface="Arial" charset="0"/>
              </a:defRPr>
            </a:lvl1pPr>
            <a:lvl2pPr marL="742950" indent="-285750" eaLnBrk="0" hangingPunct="0">
              <a:defRPr sz="3800">
                <a:solidFill>
                  <a:schemeClr val="tx1"/>
                </a:solidFill>
                <a:latin typeface="Times New Roman" pitchFamily="18" charset="0"/>
                <a:cs typeface="Arial" charset="0"/>
              </a:defRPr>
            </a:lvl2pPr>
            <a:lvl3pPr marL="1143000" indent="-228600" eaLnBrk="0" hangingPunct="0">
              <a:defRPr sz="3800">
                <a:solidFill>
                  <a:schemeClr val="tx1"/>
                </a:solidFill>
                <a:latin typeface="Times New Roman" pitchFamily="18" charset="0"/>
                <a:cs typeface="Arial" charset="0"/>
              </a:defRPr>
            </a:lvl3pPr>
            <a:lvl4pPr marL="1600200" indent="-228600" eaLnBrk="0" hangingPunct="0">
              <a:defRPr sz="3800">
                <a:solidFill>
                  <a:schemeClr val="tx1"/>
                </a:solidFill>
                <a:latin typeface="Times New Roman" pitchFamily="18" charset="0"/>
                <a:cs typeface="Arial" charset="0"/>
              </a:defRPr>
            </a:lvl4pPr>
            <a:lvl5pPr marL="2057400" indent="-228600" eaLnBrk="0" hangingPunct="0">
              <a:defRPr sz="38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8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8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8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800">
                <a:solidFill>
                  <a:schemeClr val="tx1"/>
                </a:solidFill>
                <a:latin typeface="Times New Roman" pitchFamily="18" charset="0"/>
                <a:cs typeface="Arial" charset="0"/>
              </a:defRPr>
            </a:lvl9pPr>
          </a:lstStyle>
          <a:p>
            <a:r>
              <a:rPr lang="en-US" sz="1400" dirty="0"/>
              <a:t>“Can do” approach</a:t>
            </a:r>
          </a:p>
        </p:txBody>
      </p:sp>
      <p:sp>
        <p:nvSpPr>
          <p:cNvPr id="36872" name="TextBox 7"/>
          <p:cNvSpPr txBox="1">
            <a:spLocks noChangeArrowheads="1"/>
          </p:cNvSpPr>
          <p:nvPr/>
        </p:nvSpPr>
        <p:spPr bwMode="auto">
          <a:xfrm>
            <a:off x="6477000" y="5367179"/>
            <a:ext cx="3827721"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800">
                <a:solidFill>
                  <a:schemeClr val="tx1"/>
                </a:solidFill>
                <a:latin typeface="Times New Roman" pitchFamily="18" charset="0"/>
                <a:cs typeface="Arial" charset="0"/>
              </a:defRPr>
            </a:lvl1pPr>
            <a:lvl2pPr marL="742950" indent="-285750" eaLnBrk="0" hangingPunct="0">
              <a:defRPr sz="3800">
                <a:solidFill>
                  <a:schemeClr val="tx1"/>
                </a:solidFill>
                <a:latin typeface="Times New Roman" pitchFamily="18" charset="0"/>
                <a:cs typeface="Arial" charset="0"/>
              </a:defRPr>
            </a:lvl2pPr>
            <a:lvl3pPr marL="1143000" indent="-228600" eaLnBrk="0" hangingPunct="0">
              <a:defRPr sz="3800">
                <a:solidFill>
                  <a:schemeClr val="tx1"/>
                </a:solidFill>
                <a:latin typeface="Times New Roman" pitchFamily="18" charset="0"/>
                <a:cs typeface="Arial" charset="0"/>
              </a:defRPr>
            </a:lvl3pPr>
            <a:lvl4pPr marL="1600200" indent="-228600" eaLnBrk="0" hangingPunct="0">
              <a:defRPr sz="3800">
                <a:solidFill>
                  <a:schemeClr val="tx1"/>
                </a:solidFill>
                <a:latin typeface="Times New Roman" pitchFamily="18" charset="0"/>
                <a:cs typeface="Arial" charset="0"/>
              </a:defRPr>
            </a:lvl4pPr>
            <a:lvl5pPr marL="2057400" indent="-228600" eaLnBrk="0" hangingPunct="0">
              <a:defRPr sz="38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8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8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8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800">
                <a:solidFill>
                  <a:schemeClr val="tx1"/>
                </a:solidFill>
                <a:latin typeface="Times New Roman" pitchFamily="18" charset="0"/>
                <a:cs typeface="Arial" charset="0"/>
              </a:defRPr>
            </a:lvl9pPr>
          </a:lstStyle>
          <a:p>
            <a:r>
              <a:rPr lang="en-US" sz="1400" dirty="0"/>
              <a:t>Very tired or lot of pressure less confidence.</a:t>
            </a:r>
          </a:p>
          <a:p>
            <a:r>
              <a:rPr lang="en-US" sz="1400" dirty="0"/>
              <a:t>Excellent physical and mental condition high confidence</a:t>
            </a:r>
          </a:p>
        </p:txBody>
      </p:sp>
    </p:spTree>
    <p:extLst>
      <p:ext uri="{BB962C8B-B14F-4D97-AF65-F5344CB8AC3E}">
        <p14:creationId xmlns:p14="http://schemas.microsoft.com/office/powerpoint/2010/main" val="3675420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352800" y="2590800"/>
            <a:ext cx="4953000" cy="640080"/>
          </a:xfrm>
        </p:spPr>
        <p:txBody>
          <a:bodyPr>
            <a:normAutofit fontScale="90000"/>
          </a:bodyPr>
          <a:lstStyle/>
          <a:p>
            <a:pPr eaLnBrk="1" fontAlgn="auto" hangingPunct="1">
              <a:spcAft>
                <a:spcPts val="0"/>
              </a:spcAft>
              <a:defRPr/>
            </a:pPr>
            <a:r>
              <a:rPr lang="en-US" i="1" dirty="0">
                <a:solidFill>
                  <a:schemeClr val="accent2">
                    <a:lumMod val="75000"/>
                  </a:schemeClr>
                </a:solidFill>
              </a:rPr>
              <a:t>Emotional Intelligence</a:t>
            </a:r>
          </a:p>
        </p:txBody>
      </p:sp>
      <p:sp>
        <p:nvSpPr>
          <p:cNvPr id="2" name="Date Placeholder 1">
            <a:extLst>
              <a:ext uri="{FF2B5EF4-FFF2-40B4-BE49-F238E27FC236}">
                <a16:creationId xmlns:a16="http://schemas.microsoft.com/office/drawing/2014/main" id="{B1947110-64D5-F58C-F76D-3D5408EADEFE}"/>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9E34167F-4C69-4463-91AB-4EC4B2BC44EB}" type="slidenum">
              <a:rPr lang="en-US" smtClean="0"/>
              <a:pPr>
                <a:defRPr/>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268665"/>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Types of Emotions</a:t>
            </a:r>
          </a:p>
        </p:txBody>
      </p:sp>
      <p:sp>
        <p:nvSpPr>
          <p:cNvPr id="2" name="Date Placeholder 1">
            <a:extLst>
              <a:ext uri="{FF2B5EF4-FFF2-40B4-BE49-F238E27FC236}">
                <a16:creationId xmlns:a16="http://schemas.microsoft.com/office/drawing/2014/main" id="{1E6864D9-F2EC-A253-B213-2EEEA2C3640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17" name="Slide Number Placeholder 16"/>
          <p:cNvSpPr>
            <a:spLocks noGrp="1"/>
          </p:cNvSpPr>
          <p:nvPr>
            <p:ph type="sldNum" sz="quarter" idx="12"/>
          </p:nvPr>
        </p:nvSpPr>
        <p:spPr/>
        <p:txBody>
          <a:bodyPr/>
          <a:lstStyle/>
          <a:p>
            <a:pPr>
              <a:defRPr/>
            </a:pPr>
            <a:fld id="{48A7EC2E-A174-43DA-92CC-5CD74F94C77C}" type="slidenum">
              <a:rPr lang="en-US" smtClean="0"/>
              <a:pPr>
                <a:defRPr/>
              </a:pPr>
              <a:t>43</a:t>
            </a:fld>
            <a:endParaRPr lang="en-US" dirty="0"/>
          </a:p>
        </p:txBody>
      </p:sp>
      <p:grpSp>
        <p:nvGrpSpPr>
          <p:cNvPr id="28675" name="Group 15"/>
          <p:cNvGrpSpPr>
            <a:grpSpLocks/>
          </p:cNvGrpSpPr>
          <p:nvPr/>
        </p:nvGrpSpPr>
        <p:grpSpPr bwMode="auto">
          <a:xfrm>
            <a:off x="1676401" y="946150"/>
            <a:ext cx="8893175" cy="461962"/>
            <a:chOff x="27" y="401"/>
            <a:chExt cx="5637" cy="291"/>
          </a:xfrm>
        </p:grpSpPr>
        <p:sp>
          <p:nvSpPr>
            <p:cNvPr id="6" name="Text Box 3"/>
            <p:cNvSpPr txBox="1">
              <a:spLocks noChangeArrowheads="1"/>
            </p:cNvSpPr>
            <p:nvPr/>
          </p:nvSpPr>
          <p:spPr bwMode="auto">
            <a:xfrm>
              <a:off x="27" y="401"/>
              <a:ext cx="2271" cy="291"/>
            </a:xfrm>
            <a:prstGeom prst="rect">
              <a:avLst/>
            </a:prstGeom>
            <a:noFill/>
            <a:ln w="9525">
              <a:noFill/>
              <a:miter lim="800000"/>
              <a:headEnd/>
              <a:tailEnd/>
            </a:ln>
            <a:effectLst/>
          </p:spPr>
          <p:txBody>
            <a:bodyPr wrap="none">
              <a:spAutoFit/>
            </a:bodyPr>
            <a:lstStyle/>
            <a:p>
              <a:pPr eaLnBrk="0" hangingPunct="0">
                <a:defRPr/>
              </a:pPr>
              <a:r>
                <a:rPr lang="en-US" sz="2400" b="1" i="1" dirty="0">
                  <a:latin typeface="+mn-lt"/>
                  <a:cs typeface="+mn-cs"/>
                </a:rPr>
                <a:t>Positive Primary Emotions</a:t>
              </a:r>
            </a:p>
          </p:txBody>
        </p:sp>
        <p:sp>
          <p:nvSpPr>
            <p:cNvPr id="7" name="Text Box 5"/>
            <p:cNvSpPr txBox="1">
              <a:spLocks noChangeArrowheads="1"/>
            </p:cNvSpPr>
            <p:nvPr/>
          </p:nvSpPr>
          <p:spPr bwMode="auto">
            <a:xfrm>
              <a:off x="3288" y="401"/>
              <a:ext cx="1572" cy="291"/>
            </a:xfrm>
            <a:prstGeom prst="rect">
              <a:avLst/>
            </a:prstGeom>
            <a:noFill/>
            <a:ln w="9525">
              <a:noFill/>
              <a:miter lim="800000"/>
              <a:headEnd/>
              <a:tailEnd/>
            </a:ln>
            <a:effectLst/>
          </p:spPr>
          <p:txBody>
            <a:bodyPr wrap="none">
              <a:spAutoFit/>
            </a:bodyPr>
            <a:lstStyle/>
            <a:p>
              <a:pPr eaLnBrk="0" hangingPunct="0">
                <a:defRPr/>
              </a:pPr>
              <a:r>
                <a:rPr lang="en-US" sz="2400" b="1" i="1" dirty="0">
                  <a:latin typeface="+mn-lt"/>
                  <a:cs typeface="+mn-cs"/>
                </a:rPr>
                <a:t>Other Descriptors</a:t>
              </a:r>
            </a:p>
          </p:txBody>
        </p:sp>
        <p:sp>
          <p:nvSpPr>
            <p:cNvPr id="28689" name="Line 7"/>
            <p:cNvSpPr>
              <a:spLocks noChangeShapeType="1"/>
            </p:cNvSpPr>
            <p:nvPr/>
          </p:nvSpPr>
          <p:spPr bwMode="auto">
            <a:xfrm>
              <a:off x="48" y="672"/>
              <a:ext cx="5616"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676" name="Group 16"/>
          <p:cNvGrpSpPr>
            <a:grpSpLocks/>
          </p:cNvGrpSpPr>
          <p:nvPr/>
        </p:nvGrpSpPr>
        <p:grpSpPr bwMode="auto">
          <a:xfrm>
            <a:off x="1598613" y="2855913"/>
            <a:ext cx="8991600" cy="468313"/>
            <a:chOff x="0" y="1920"/>
            <a:chExt cx="5664" cy="295"/>
          </a:xfrm>
        </p:grpSpPr>
        <p:sp>
          <p:nvSpPr>
            <p:cNvPr id="10" name="Text Box 4"/>
            <p:cNvSpPr txBox="1">
              <a:spLocks noChangeArrowheads="1"/>
            </p:cNvSpPr>
            <p:nvPr/>
          </p:nvSpPr>
          <p:spPr bwMode="auto">
            <a:xfrm>
              <a:off x="0" y="1920"/>
              <a:ext cx="2359" cy="291"/>
            </a:xfrm>
            <a:prstGeom prst="rect">
              <a:avLst/>
            </a:prstGeom>
            <a:noFill/>
            <a:ln w="9525">
              <a:noFill/>
              <a:miter lim="800000"/>
              <a:headEnd/>
              <a:tailEnd/>
            </a:ln>
            <a:effectLst/>
          </p:spPr>
          <p:txBody>
            <a:bodyPr wrap="none">
              <a:spAutoFit/>
            </a:bodyPr>
            <a:lstStyle/>
            <a:p>
              <a:pPr eaLnBrk="0" hangingPunct="0">
                <a:defRPr/>
              </a:pPr>
              <a:r>
                <a:rPr lang="en-US" sz="2400" b="1" i="1" dirty="0">
                  <a:latin typeface="+mn-lt"/>
                  <a:cs typeface="+mn-cs"/>
                </a:rPr>
                <a:t>Negative Primary Emotions</a:t>
              </a:r>
            </a:p>
          </p:txBody>
        </p:sp>
        <p:sp>
          <p:nvSpPr>
            <p:cNvPr id="11" name="Text Box 6"/>
            <p:cNvSpPr txBox="1">
              <a:spLocks noChangeArrowheads="1"/>
            </p:cNvSpPr>
            <p:nvPr/>
          </p:nvSpPr>
          <p:spPr bwMode="auto">
            <a:xfrm>
              <a:off x="3288" y="1920"/>
              <a:ext cx="1562" cy="291"/>
            </a:xfrm>
            <a:prstGeom prst="rect">
              <a:avLst/>
            </a:prstGeom>
            <a:noFill/>
            <a:ln w="9525">
              <a:noFill/>
              <a:miter lim="800000"/>
              <a:headEnd/>
              <a:tailEnd/>
            </a:ln>
            <a:effectLst/>
          </p:spPr>
          <p:txBody>
            <a:bodyPr wrap="none">
              <a:spAutoFit/>
            </a:bodyPr>
            <a:lstStyle/>
            <a:p>
              <a:pPr eaLnBrk="0" hangingPunct="0">
                <a:defRPr/>
              </a:pPr>
              <a:r>
                <a:rPr lang="en-US" sz="2400" b="1" i="1" dirty="0">
                  <a:latin typeface="+mn-lt"/>
                  <a:cs typeface="+mn-cs"/>
                </a:rPr>
                <a:t>Other Descriptors</a:t>
              </a:r>
            </a:p>
          </p:txBody>
        </p:sp>
        <p:sp>
          <p:nvSpPr>
            <p:cNvPr id="28686" name="Line 9"/>
            <p:cNvSpPr>
              <a:spLocks noChangeShapeType="1"/>
            </p:cNvSpPr>
            <p:nvPr/>
          </p:nvSpPr>
          <p:spPr bwMode="auto">
            <a:xfrm>
              <a:off x="48" y="2215"/>
              <a:ext cx="5616"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3" name="Text Box 10"/>
          <p:cNvSpPr txBox="1">
            <a:spLocks noChangeArrowheads="1"/>
          </p:cNvSpPr>
          <p:nvPr/>
        </p:nvSpPr>
        <p:spPr bwMode="auto">
          <a:xfrm>
            <a:off x="1924050" y="1544638"/>
            <a:ext cx="1792288" cy="1323975"/>
          </a:xfrm>
          <a:prstGeom prst="rect">
            <a:avLst/>
          </a:prstGeom>
          <a:noFill/>
          <a:ln w="9525">
            <a:noFill/>
            <a:miter lim="800000"/>
            <a:headEnd/>
            <a:tailEnd/>
          </a:ln>
          <a:effectLst/>
        </p:spPr>
        <p:txBody>
          <a:bodyPr wrap="none">
            <a:spAutoFit/>
          </a:bodyPr>
          <a:lstStyle/>
          <a:p>
            <a:pPr eaLnBrk="0" hangingPunct="0">
              <a:defRPr/>
            </a:pPr>
            <a:r>
              <a:rPr lang="en-US" sz="2000" b="1" dirty="0">
                <a:latin typeface="+mn-lt"/>
                <a:cs typeface="+mn-cs"/>
              </a:rPr>
              <a:t>Love/affection</a:t>
            </a:r>
          </a:p>
          <a:p>
            <a:pPr eaLnBrk="0" hangingPunct="0">
              <a:defRPr/>
            </a:pPr>
            <a:r>
              <a:rPr lang="en-US" sz="2000" b="1" dirty="0">
                <a:latin typeface="+mn-lt"/>
                <a:cs typeface="+mn-cs"/>
              </a:rPr>
              <a:t>Happiness/joy</a:t>
            </a:r>
          </a:p>
          <a:p>
            <a:pPr eaLnBrk="0" hangingPunct="0">
              <a:defRPr/>
            </a:pPr>
            <a:endParaRPr lang="en-US" sz="2000" b="1" dirty="0">
              <a:latin typeface="+mn-lt"/>
              <a:cs typeface="+mn-cs"/>
            </a:endParaRPr>
          </a:p>
          <a:p>
            <a:pPr eaLnBrk="0" hangingPunct="0">
              <a:defRPr/>
            </a:pPr>
            <a:r>
              <a:rPr lang="en-US" sz="2000" b="1" dirty="0">
                <a:latin typeface="+mn-lt"/>
                <a:cs typeface="+mn-cs"/>
              </a:rPr>
              <a:t>Surprise</a:t>
            </a:r>
          </a:p>
        </p:txBody>
      </p:sp>
      <p:sp>
        <p:nvSpPr>
          <p:cNvPr id="14" name="Text Box 12"/>
          <p:cNvSpPr txBox="1">
            <a:spLocks noChangeArrowheads="1"/>
          </p:cNvSpPr>
          <p:nvPr/>
        </p:nvSpPr>
        <p:spPr bwMode="auto">
          <a:xfrm>
            <a:off x="1924050" y="3389312"/>
            <a:ext cx="1098550" cy="2554288"/>
          </a:xfrm>
          <a:prstGeom prst="rect">
            <a:avLst/>
          </a:prstGeom>
          <a:noFill/>
          <a:ln w="9525">
            <a:noFill/>
            <a:miter lim="800000"/>
            <a:headEnd/>
            <a:tailEnd/>
          </a:ln>
          <a:effectLst/>
        </p:spPr>
        <p:txBody>
          <a:bodyPr wrap="none">
            <a:spAutoFit/>
          </a:bodyPr>
          <a:lstStyle/>
          <a:p>
            <a:pPr eaLnBrk="0" hangingPunct="0">
              <a:defRPr/>
            </a:pPr>
            <a:r>
              <a:rPr lang="en-US" sz="2000" b="1" dirty="0">
                <a:latin typeface="+mn-lt"/>
                <a:cs typeface="+mn-cs"/>
              </a:rPr>
              <a:t>Fear</a:t>
            </a:r>
          </a:p>
          <a:p>
            <a:pPr eaLnBrk="0" hangingPunct="0">
              <a:defRPr/>
            </a:pPr>
            <a:endParaRPr lang="en-US" sz="2000" b="1" dirty="0">
              <a:latin typeface="+mn-lt"/>
              <a:cs typeface="+mn-cs"/>
            </a:endParaRPr>
          </a:p>
          <a:p>
            <a:pPr eaLnBrk="0" hangingPunct="0">
              <a:defRPr/>
            </a:pPr>
            <a:r>
              <a:rPr lang="en-US" sz="2000" b="1" dirty="0">
                <a:latin typeface="+mn-lt"/>
                <a:cs typeface="+mn-cs"/>
              </a:rPr>
              <a:t>Sadness</a:t>
            </a:r>
          </a:p>
          <a:p>
            <a:pPr eaLnBrk="0" hangingPunct="0">
              <a:defRPr/>
            </a:pPr>
            <a:endParaRPr lang="en-US" sz="2000" b="1" dirty="0">
              <a:latin typeface="+mn-lt"/>
              <a:cs typeface="+mn-cs"/>
            </a:endParaRPr>
          </a:p>
          <a:p>
            <a:pPr eaLnBrk="0" hangingPunct="0">
              <a:defRPr/>
            </a:pPr>
            <a:r>
              <a:rPr lang="en-US" sz="2000" b="1" dirty="0">
                <a:latin typeface="+mn-lt"/>
                <a:cs typeface="+mn-cs"/>
              </a:rPr>
              <a:t>Anger</a:t>
            </a:r>
          </a:p>
          <a:p>
            <a:pPr eaLnBrk="0" hangingPunct="0">
              <a:defRPr/>
            </a:pPr>
            <a:endParaRPr lang="en-US" sz="2000" b="1" dirty="0">
              <a:latin typeface="+mn-lt"/>
              <a:cs typeface="+mn-cs"/>
            </a:endParaRPr>
          </a:p>
          <a:p>
            <a:pPr eaLnBrk="0" hangingPunct="0">
              <a:defRPr/>
            </a:pPr>
            <a:r>
              <a:rPr lang="en-US" sz="2000" b="1" dirty="0">
                <a:latin typeface="+mn-lt"/>
                <a:cs typeface="+mn-cs"/>
              </a:rPr>
              <a:t>Disgust</a:t>
            </a:r>
          </a:p>
          <a:p>
            <a:pPr eaLnBrk="0" hangingPunct="0">
              <a:defRPr/>
            </a:pPr>
            <a:r>
              <a:rPr lang="en-US" sz="2000" b="1" dirty="0">
                <a:latin typeface="+mn-lt"/>
                <a:cs typeface="+mn-cs"/>
              </a:rPr>
              <a:t>Shame</a:t>
            </a:r>
          </a:p>
        </p:txBody>
      </p:sp>
      <p:sp>
        <p:nvSpPr>
          <p:cNvPr id="15" name="Text Box 13"/>
          <p:cNvSpPr txBox="1">
            <a:spLocks noChangeArrowheads="1"/>
          </p:cNvSpPr>
          <p:nvPr/>
        </p:nvSpPr>
        <p:spPr bwMode="auto">
          <a:xfrm>
            <a:off x="4800600" y="1544638"/>
            <a:ext cx="5975350" cy="1323975"/>
          </a:xfrm>
          <a:prstGeom prst="rect">
            <a:avLst/>
          </a:prstGeom>
          <a:noFill/>
          <a:ln w="9525">
            <a:noFill/>
            <a:miter lim="800000"/>
            <a:headEnd/>
            <a:tailEnd/>
          </a:ln>
          <a:effectLst/>
        </p:spPr>
        <p:txBody>
          <a:bodyPr wrap="none">
            <a:spAutoFit/>
          </a:bodyPr>
          <a:lstStyle/>
          <a:p>
            <a:pPr eaLnBrk="0" hangingPunct="0">
              <a:defRPr/>
            </a:pPr>
            <a:r>
              <a:rPr lang="en-US" sz="2000" dirty="0">
                <a:latin typeface="+mn-lt"/>
                <a:cs typeface="+mn-cs"/>
              </a:rPr>
              <a:t>Acceptance, adoration, longing, devotion, infatuation</a:t>
            </a:r>
          </a:p>
          <a:p>
            <a:pPr eaLnBrk="0" hangingPunct="0">
              <a:defRPr/>
            </a:pPr>
            <a:r>
              <a:rPr lang="en-US" sz="2000" dirty="0">
                <a:latin typeface="+mn-lt"/>
                <a:cs typeface="+mn-cs"/>
              </a:rPr>
              <a:t>Cheerfulness, contentment, bliss, delight, amusement,</a:t>
            </a:r>
          </a:p>
          <a:p>
            <a:pPr eaLnBrk="0" hangingPunct="0">
              <a:defRPr/>
            </a:pPr>
            <a:r>
              <a:rPr lang="en-US" sz="2000" dirty="0">
                <a:latin typeface="+mn-lt"/>
                <a:cs typeface="+mn-cs"/>
              </a:rPr>
              <a:t> enjoyment, enthrallment, thrill, euphoria, zest</a:t>
            </a:r>
          </a:p>
          <a:p>
            <a:pPr eaLnBrk="0" hangingPunct="0">
              <a:defRPr/>
            </a:pPr>
            <a:r>
              <a:rPr lang="en-US" sz="2000" dirty="0">
                <a:latin typeface="+mn-lt"/>
                <a:cs typeface="+mn-cs"/>
              </a:rPr>
              <a:t>Amazement, wonder, astonishment, shock</a:t>
            </a:r>
          </a:p>
        </p:txBody>
      </p:sp>
      <p:sp>
        <p:nvSpPr>
          <p:cNvPr id="16" name="Text Box 14"/>
          <p:cNvSpPr txBox="1">
            <a:spLocks noChangeArrowheads="1"/>
          </p:cNvSpPr>
          <p:nvPr/>
        </p:nvSpPr>
        <p:spPr bwMode="auto">
          <a:xfrm>
            <a:off x="4800601" y="3411448"/>
            <a:ext cx="5975350" cy="2862263"/>
          </a:xfrm>
          <a:prstGeom prst="rect">
            <a:avLst/>
          </a:prstGeom>
          <a:noFill/>
          <a:ln w="9525">
            <a:noFill/>
            <a:miter lim="800000"/>
            <a:headEnd/>
            <a:tailEnd/>
          </a:ln>
          <a:effectLst/>
        </p:spPr>
        <p:txBody>
          <a:bodyPr wrap="square">
            <a:spAutoFit/>
          </a:bodyPr>
          <a:lstStyle/>
          <a:p>
            <a:pPr eaLnBrk="0" hangingPunct="0">
              <a:defRPr/>
            </a:pPr>
            <a:r>
              <a:rPr lang="en-US" sz="2000" dirty="0">
                <a:latin typeface="+mn-lt"/>
                <a:cs typeface="+mn-cs"/>
              </a:rPr>
              <a:t>Anxiety, alarm, apprehension, concern, qualm, dread, </a:t>
            </a:r>
          </a:p>
          <a:p>
            <a:pPr eaLnBrk="0" hangingPunct="0">
              <a:defRPr/>
            </a:pPr>
            <a:r>
              <a:rPr lang="en-US" sz="2000" dirty="0">
                <a:latin typeface="+mn-lt"/>
                <a:cs typeface="+mn-cs"/>
              </a:rPr>
              <a:t>fright, terror</a:t>
            </a:r>
          </a:p>
          <a:p>
            <a:pPr eaLnBrk="0" hangingPunct="0">
              <a:defRPr/>
            </a:pPr>
            <a:r>
              <a:rPr lang="en-US" sz="2000" dirty="0">
                <a:latin typeface="+mn-lt"/>
                <a:cs typeface="+mn-cs"/>
              </a:rPr>
              <a:t>Grief, disappointment, sorrow, gloom, despair, </a:t>
            </a:r>
          </a:p>
          <a:p>
            <a:pPr eaLnBrk="0" hangingPunct="0">
              <a:defRPr/>
            </a:pPr>
            <a:r>
              <a:rPr lang="en-US" sz="2000" dirty="0">
                <a:latin typeface="+mn-lt"/>
                <a:cs typeface="+mn-cs"/>
              </a:rPr>
              <a:t> suffering, dejection</a:t>
            </a:r>
          </a:p>
          <a:p>
            <a:pPr eaLnBrk="0" hangingPunct="0">
              <a:defRPr/>
            </a:pPr>
            <a:r>
              <a:rPr lang="en-US" sz="2000" dirty="0">
                <a:latin typeface="+mn-lt"/>
                <a:cs typeface="+mn-cs"/>
              </a:rPr>
              <a:t>Outrage, exasperation, wrath, indignation, hostility, </a:t>
            </a:r>
          </a:p>
          <a:p>
            <a:pPr eaLnBrk="0" hangingPunct="0">
              <a:defRPr/>
            </a:pPr>
            <a:r>
              <a:rPr lang="en-US" sz="2000" dirty="0">
                <a:latin typeface="+mn-lt"/>
                <a:cs typeface="+mn-cs"/>
              </a:rPr>
              <a:t> irritability</a:t>
            </a:r>
          </a:p>
          <a:p>
            <a:pPr eaLnBrk="0" hangingPunct="0">
              <a:defRPr/>
            </a:pPr>
            <a:r>
              <a:rPr lang="en-US" sz="2000" dirty="0">
                <a:latin typeface="+mn-lt"/>
                <a:cs typeface="+mn-cs"/>
              </a:rPr>
              <a:t>Contempt, disdain, abhorrence, revulsion, distaste</a:t>
            </a:r>
          </a:p>
          <a:p>
            <a:pPr eaLnBrk="0" hangingPunct="0">
              <a:defRPr/>
            </a:pPr>
            <a:r>
              <a:rPr lang="en-US" sz="2000" dirty="0">
                <a:latin typeface="+mn-lt"/>
                <a:cs typeface="+mn-cs"/>
              </a:rPr>
              <a:t>Guilt, remorse, regret, embarrassment, humiliation</a:t>
            </a:r>
          </a:p>
          <a:p>
            <a:pPr eaLnBrk="0" hangingPunct="0">
              <a:defRPr/>
            </a:pPr>
            <a:endParaRPr lang="en-US" sz="2000" dirty="0">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57200" y="383773"/>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Daniel Gardner’s Multiple Intelligences</a:t>
            </a:r>
          </a:p>
        </p:txBody>
      </p:sp>
      <p:sp>
        <p:nvSpPr>
          <p:cNvPr id="2" name="Date Placeholder 1">
            <a:extLst>
              <a:ext uri="{FF2B5EF4-FFF2-40B4-BE49-F238E27FC236}">
                <a16:creationId xmlns:a16="http://schemas.microsoft.com/office/drawing/2014/main" id="{D8EC7DAE-722E-2AD4-5641-AD5F2766F06E}"/>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19" name="Slide Number Placeholder 18"/>
          <p:cNvSpPr>
            <a:spLocks noGrp="1"/>
          </p:cNvSpPr>
          <p:nvPr>
            <p:ph type="sldNum" sz="quarter" idx="12"/>
          </p:nvPr>
        </p:nvSpPr>
        <p:spPr/>
        <p:txBody>
          <a:bodyPr/>
          <a:lstStyle/>
          <a:p>
            <a:pPr>
              <a:defRPr/>
            </a:pPr>
            <a:fld id="{F5508A7A-BF0B-40DC-8F8B-268F16E46029}" type="slidenum">
              <a:rPr lang="en-US" smtClean="0">
                <a:latin typeface="+mn-lt"/>
              </a:rPr>
              <a:pPr>
                <a:defRPr/>
              </a:pPr>
              <a:t>44</a:t>
            </a:fld>
            <a:endParaRPr lang="en-US" dirty="0">
              <a:latin typeface="+mn-lt"/>
            </a:endParaRPr>
          </a:p>
        </p:txBody>
      </p:sp>
      <p:grpSp>
        <p:nvGrpSpPr>
          <p:cNvPr id="30723" name="Group 3"/>
          <p:cNvGrpSpPr>
            <a:grpSpLocks/>
          </p:cNvGrpSpPr>
          <p:nvPr/>
        </p:nvGrpSpPr>
        <p:grpSpPr bwMode="auto">
          <a:xfrm>
            <a:off x="1338263" y="1143000"/>
            <a:ext cx="8948737" cy="461963"/>
            <a:chOff x="27" y="401"/>
            <a:chExt cx="5637" cy="291"/>
          </a:xfrm>
        </p:grpSpPr>
        <p:sp>
          <p:nvSpPr>
            <p:cNvPr id="8" name="Text Box 4"/>
            <p:cNvSpPr txBox="1">
              <a:spLocks noChangeArrowheads="1"/>
            </p:cNvSpPr>
            <p:nvPr/>
          </p:nvSpPr>
          <p:spPr bwMode="auto">
            <a:xfrm>
              <a:off x="27" y="401"/>
              <a:ext cx="1865" cy="291"/>
            </a:xfrm>
            <a:prstGeom prst="rect">
              <a:avLst/>
            </a:prstGeom>
            <a:noFill/>
            <a:ln w="9525">
              <a:noFill/>
              <a:miter lim="800000"/>
              <a:headEnd/>
              <a:tailEnd/>
            </a:ln>
            <a:effectLst/>
          </p:spPr>
          <p:txBody>
            <a:bodyPr wrap="none">
              <a:spAutoFit/>
            </a:bodyPr>
            <a:lstStyle/>
            <a:p>
              <a:pPr eaLnBrk="0" hangingPunct="0">
                <a:defRPr/>
              </a:pPr>
              <a:r>
                <a:rPr lang="en-US" sz="2400" b="1" i="1" dirty="0">
                  <a:latin typeface="+mn-lt"/>
                  <a:cs typeface="+mn-cs"/>
                </a:rPr>
                <a:t>Original Intelligences</a:t>
              </a:r>
            </a:p>
          </p:txBody>
        </p:sp>
        <p:sp>
          <p:nvSpPr>
            <p:cNvPr id="9" name="Text Box 5"/>
            <p:cNvSpPr txBox="1">
              <a:spLocks noChangeArrowheads="1"/>
            </p:cNvSpPr>
            <p:nvPr/>
          </p:nvSpPr>
          <p:spPr bwMode="auto">
            <a:xfrm>
              <a:off x="3288" y="401"/>
              <a:ext cx="1346" cy="291"/>
            </a:xfrm>
            <a:prstGeom prst="rect">
              <a:avLst/>
            </a:prstGeom>
            <a:noFill/>
            <a:ln w="9525">
              <a:noFill/>
              <a:miter lim="800000"/>
              <a:headEnd/>
              <a:tailEnd/>
            </a:ln>
            <a:effectLst/>
          </p:spPr>
          <p:txBody>
            <a:bodyPr wrap="none">
              <a:spAutoFit/>
            </a:bodyPr>
            <a:lstStyle/>
            <a:p>
              <a:pPr eaLnBrk="0" hangingPunct="0">
                <a:defRPr/>
              </a:pPr>
              <a:r>
                <a:rPr lang="en-US" sz="2400" b="1" i="1" dirty="0">
                  <a:latin typeface="+mn-lt"/>
                  <a:cs typeface="+mn-cs"/>
                </a:rPr>
                <a:t>Characteristics</a:t>
              </a:r>
            </a:p>
          </p:txBody>
        </p:sp>
        <p:sp>
          <p:nvSpPr>
            <p:cNvPr id="10" name="Line 6"/>
            <p:cNvSpPr>
              <a:spLocks noChangeShapeType="1"/>
            </p:cNvSpPr>
            <p:nvPr/>
          </p:nvSpPr>
          <p:spPr bwMode="auto">
            <a:xfrm>
              <a:off x="48" y="672"/>
              <a:ext cx="5616" cy="0"/>
            </a:xfrm>
            <a:prstGeom prst="line">
              <a:avLst/>
            </a:prstGeom>
            <a:noFill/>
            <a:ln w="9525">
              <a:solidFill>
                <a:schemeClr val="bg1"/>
              </a:solidFill>
              <a:round/>
              <a:headEnd/>
              <a:tailEnd/>
            </a:ln>
            <a:effectLst/>
          </p:spPr>
          <p:txBody>
            <a:bodyPr wrap="none" anchor="ctr"/>
            <a:lstStyle/>
            <a:p>
              <a:pPr eaLnBrk="0" hangingPunct="0">
                <a:defRPr/>
              </a:pPr>
              <a:endParaRPr lang="en-US">
                <a:latin typeface="+mn-lt"/>
                <a:cs typeface="+mn-cs"/>
              </a:endParaRPr>
            </a:p>
          </p:txBody>
        </p:sp>
      </p:grpSp>
      <p:grpSp>
        <p:nvGrpSpPr>
          <p:cNvPr id="30724" name="Group 7"/>
          <p:cNvGrpSpPr>
            <a:grpSpLocks/>
          </p:cNvGrpSpPr>
          <p:nvPr/>
        </p:nvGrpSpPr>
        <p:grpSpPr bwMode="auto">
          <a:xfrm>
            <a:off x="1219199" y="4267200"/>
            <a:ext cx="8991600" cy="468313"/>
            <a:chOff x="0" y="1920"/>
            <a:chExt cx="5664" cy="295"/>
          </a:xfrm>
        </p:grpSpPr>
        <p:sp>
          <p:nvSpPr>
            <p:cNvPr id="12" name="Text Box 8"/>
            <p:cNvSpPr txBox="1">
              <a:spLocks noChangeArrowheads="1"/>
            </p:cNvSpPr>
            <p:nvPr/>
          </p:nvSpPr>
          <p:spPr bwMode="auto">
            <a:xfrm>
              <a:off x="0" y="1920"/>
              <a:ext cx="1736" cy="291"/>
            </a:xfrm>
            <a:prstGeom prst="rect">
              <a:avLst/>
            </a:prstGeom>
            <a:noFill/>
            <a:ln w="9525">
              <a:noFill/>
              <a:miter lim="800000"/>
              <a:headEnd/>
              <a:tailEnd/>
            </a:ln>
            <a:effectLst/>
          </p:spPr>
          <p:txBody>
            <a:bodyPr wrap="none">
              <a:spAutoFit/>
            </a:bodyPr>
            <a:lstStyle/>
            <a:p>
              <a:pPr eaLnBrk="0" hangingPunct="0">
                <a:defRPr/>
              </a:pPr>
              <a:r>
                <a:rPr lang="en-US" sz="2400" b="1" i="1" dirty="0">
                  <a:latin typeface="+mn-lt"/>
                  <a:cs typeface="+mn-cs"/>
                </a:rPr>
                <a:t>“New” Intelligences</a:t>
              </a:r>
            </a:p>
          </p:txBody>
        </p:sp>
        <p:sp>
          <p:nvSpPr>
            <p:cNvPr id="13" name="Text Box 9"/>
            <p:cNvSpPr txBox="1">
              <a:spLocks noChangeArrowheads="1"/>
            </p:cNvSpPr>
            <p:nvPr/>
          </p:nvSpPr>
          <p:spPr bwMode="auto">
            <a:xfrm>
              <a:off x="3288" y="1920"/>
              <a:ext cx="1346" cy="291"/>
            </a:xfrm>
            <a:prstGeom prst="rect">
              <a:avLst/>
            </a:prstGeom>
            <a:noFill/>
            <a:ln w="9525">
              <a:noFill/>
              <a:miter lim="800000"/>
              <a:headEnd/>
              <a:tailEnd/>
            </a:ln>
            <a:effectLst/>
          </p:spPr>
          <p:txBody>
            <a:bodyPr wrap="none">
              <a:spAutoFit/>
            </a:bodyPr>
            <a:lstStyle/>
            <a:p>
              <a:pPr eaLnBrk="0" hangingPunct="0">
                <a:defRPr/>
              </a:pPr>
              <a:r>
                <a:rPr lang="en-US" sz="2400" b="1" i="1" dirty="0">
                  <a:latin typeface="+mn-lt"/>
                  <a:cs typeface="+mn-cs"/>
                </a:rPr>
                <a:t>Characteristics</a:t>
              </a:r>
            </a:p>
          </p:txBody>
        </p:sp>
        <p:sp>
          <p:nvSpPr>
            <p:cNvPr id="14" name="Line 10"/>
            <p:cNvSpPr>
              <a:spLocks noChangeShapeType="1"/>
            </p:cNvSpPr>
            <p:nvPr/>
          </p:nvSpPr>
          <p:spPr bwMode="auto">
            <a:xfrm>
              <a:off x="48" y="2215"/>
              <a:ext cx="5616" cy="0"/>
            </a:xfrm>
            <a:prstGeom prst="line">
              <a:avLst/>
            </a:prstGeom>
            <a:noFill/>
            <a:ln w="9525">
              <a:solidFill>
                <a:schemeClr val="bg1"/>
              </a:solidFill>
              <a:round/>
              <a:headEnd/>
              <a:tailEnd/>
            </a:ln>
            <a:effectLst/>
          </p:spPr>
          <p:txBody>
            <a:bodyPr wrap="none" anchor="ctr"/>
            <a:lstStyle/>
            <a:p>
              <a:pPr eaLnBrk="0" hangingPunct="0">
                <a:defRPr/>
              </a:pPr>
              <a:endParaRPr lang="en-US">
                <a:latin typeface="+mn-lt"/>
                <a:cs typeface="+mn-cs"/>
              </a:endParaRPr>
            </a:p>
          </p:txBody>
        </p:sp>
      </p:grpSp>
      <p:sp>
        <p:nvSpPr>
          <p:cNvPr id="15" name="Text Box 11"/>
          <p:cNvSpPr txBox="1">
            <a:spLocks noChangeArrowheads="1"/>
          </p:cNvSpPr>
          <p:nvPr/>
        </p:nvSpPr>
        <p:spPr bwMode="auto">
          <a:xfrm>
            <a:off x="1543050" y="1600199"/>
            <a:ext cx="2614613" cy="2586038"/>
          </a:xfrm>
          <a:prstGeom prst="rect">
            <a:avLst/>
          </a:prstGeom>
          <a:noFill/>
          <a:ln w="9525">
            <a:noFill/>
            <a:miter lim="800000"/>
            <a:headEnd/>
            <a:tailEnd/>
          </a:ln>
          <a:effectLst/>
        </p:spPr>
        <p:txBody>
          <a:bodyPr wrap="none">
            <a:spAutoFit/>
          </a:bodyPr>
          <a:lstStyle/>
          <a:p>
            <a:pPr eaLnBrk="0" hangingPunct="0">
              <a:defRPr/>
            </a:pPr>
            <a:r>
              <a:rPr lang="en-US" sz="1800" b="1" dirty="0">
                <a:latin typeface="+mn-lt"/>
                <a:cs typeface="+mn-cs"/>
              </a:rPr>
              <a:t>1.  Logical/mathematical</a:t>
            </a:r>
          </a:p>
          <a:p>
            <a:pPr eaLnBrk="0" hangingPunct="0">
              <a:defRPr/>
            </a:pPr>
            <a:r>
              <a:rPr lang="en-US" sz="1800" b="1" dirty="0">
                <a:latin typeface="+mn-lt"/>
                <a:cs typeface="+mn-cs"/>
              </a:rPr>
              <a:t>2.  Verbal/linguistic</a:t>
            </a:r>
          </a:p>
          <a:p>
            <a:pPr eaLnBrk="0" hangingPunct="0">
              <a:defRPr/>
            </a:pPr>
            <a:r>
              <a:rPr lang="en-US" sz="1800" b="1" dirty="0">
                <a:latin typeface="+mn-lt"/>
                <a:cs typeface="+mn-cs"/>
              </a:rPr>
              <a:t>3.  Interpersonal</a:t>
            </a:r>
          </a:p>
          <a:p>
            <a:pPr eaLnBrk="0" hangingPunct="0">
              <a:defRPr/>
            </a:pPr>
            <a:endParaRPr lang="en-US" sz="1800" b="1" dirty="0">
              <a:latin typeface="+mn-lt"/>
              <a:cs typeface="+mn-cs"/>
            </a:endParaRPr>
          </a:p>
          <a:p>
            <a:pPr eaLnBrk="0" hangingPunct="0">
              <a:defRPr/>
            </a:pPr>
            <a:r>
              <a:rPr lang="en-US" sz="1800" b="1" dirty="0">
                <a:latin typeface="+mn-lt"/>
                <a:cs typeface="+mn-cs"/>
              </a:rPr>
              <a:t>4.  Intrapersonal</a:t>
            </a:r>
          </a:p>
          <a:p>
            <a:pPr eaLnBrk="0" hangingPunct="0">
              <a:defRPr/>
            </a:pPr>
            <a:r>
              <a:rPr lang="en-US" sz="1800" b="1" dirty="0">
                <a:latin typeface="+mn-lt"/>
                <a:cs typeface="+mn-cs"/>
              </a:rPr>
              <a:t>5.  Visual/spatial</a:t>
            </a:r>
          </a:p>
          <a:p>
            <a:pPr eaLnBrk="0" hangingPunct="0">
              <a:defRPr/>
            </a:pPr>
            <a:endParaRPr lang="en-US" sz="1800" b="1" dirty="0">
              <a:latin typeface="+mn-lt"/>
              <a:cs typeface="+mn-cs"/>
            </a:endParaRPr>
          </a:p>
          <a:p>
            <a:pPr eaLnBrk="0" hangingPunct="0">
              <a:defRPr/>
            </a:pPr>
            <a:r>
              <a:rPr lang="en-US" sz="1800" b="1" dirty="0">
                <a:latin typeface="+mn-lt"/>
                <a:cs typeface="+mn-cs"/>
              </a:rPr>
              <a:t>6.  Musical</a:t>
            </a:r>
          </a:p>
          <a:p>
            <a:pPr eaLnBrk="0" hangingPunct="0">
              <a:defRPr/>
            </a:pPr>
            <a:r>
              <a:rPr lang="en-US" sz="1800" b="1" dirty="0">
                <a:latin typeface="+mn-lt"/>
                <a:cs typeface="+mn-cs"/>
              </a:rPr>
              <a:t>7.  Bodily/kinesthetic  </a:t>
            </a:r>
          </a:p>
        </p:txBody>
      </p:sp>
      <p:sp>
        <p:nvSpPr>
          <p:cNvPr id="16" name="Text Box 12"/>
          <p:cNvSpPr txBox="1">
            <a:spLocks noChangeArrowheads="1"/>
          </p:cNvSpPr>
          <p:nvPr/>
        </p:nvSpPr>
        <p:spPr bwMode="auto">
          <a:xfrm>
            <a:off x="1543049" y="4724400"/>
            <a:ext cx="1557338" cy="1477963"/>
          </a:xfrm>
          <a:prstGeom prst="rect">
            <a:avLst/>
          </a:prstGeom>
          <a:noFill/>
          <a:ln w="9525">
            <a:noFill/>
            <a:miter lim="800000"/>
            <a:headEnd/>
            <a:tailEnd/>
          </a:ln>
          <a:effectLst/>
        </p:spPr>
        <p:txBody>
          <a:bodyPr wrap="none">
            <a:spAutoFit/>
          </a:bodyPr>
          <a:lstStyle/>
          <a:p>
            <a:pPr eaLnBrk="0" hangingPunct="0">
              <a:defRPr/>
            </a:pPr>
            <a:r>
              <a:rPr lang="en-US" sz="1800" b="1" dirty="0">
                <a:latin typeface="+mn-lt"/>
                <a:cs typeface="+mn-cs"/>
              </a:rPr>
              <a:t>8.  Naturalist</a:t>
            </a:r>
          </a:p>
          <a:p>
            <a:pPr eaLnBrk="0" hangingPunct="0">
              <a:defRPr/>
            </a:pPr>
            <a:endParaRPr lang="en-US" sz="1800" b="1" dirty="0">
              <a:latin typeface="+mn-lt"/>
              <a:cs typeface="+mn-cs"/>
            </a:endParaRPr>
          </a:p>
          <a:p>
            <a:pPr eaLnBrk="0" hangingPunct="0">
              <a:defRPr/>
            </a:pPr>
            <a:r>
              <a:rPr lang="en-US" sz="1800" b="1" dirty="0">
                <a:latin typeface="+mn-lt"/>
                <a:cs typeface="+mn-cs"/>
              </a:rPr>
              <a:t>9.  Existential</a:t>
            </a:r>
          </a:p>
          <a:p>
            <a:pPr eaLnBrk="0" hangingPunct="0">
              <a:defRPr/>
            </a:pPr>
            <a:endParaRPr lang="en-US" sz="1800" b="1" dirty="0">
              <a:latin typeface="+mn-lt"/>
              <a:cs typeface="+mn-cs"/>
            </a:endParaRPr>
          </a:p>
          <a:p>
            <a:pPr eaLnBrk="0" hangingPunct="0">
              <a:defRPr/>
            </a:pPr>
            <a:r>
              <a:rPr lang="en-US" sz="1800" b="1" dirty="0">
                <a:latin typeface="+mn-lt"/>
                <a:cs typeface="+mn-cs"/>
              </a:rPr>
              <a:t>10. Emotional</a:t>
            </a:r>
          </a:p>
        </p:txBody>
      </p:sp>
      <p:sp>
        <p:nvSpPr>
          <p:cNvPr id="17" name="Text Box 13"/>
          <p:cNvSpPr txBox="1">
            <a:spLocks noChangeArrowheads="1"/>
          </p:cNvSpPr>
          <p:nvPr/>
        </p:nvSpPr>
        <p:spPr bwMode="auto">
          <a:xfrm>
            <a:off x="4419599" y="1600200"/>
            <a:ext cx="5638800" cy="2862263"/>
          </a:xfrm>
          <a:prstGeom prst="rect">
            <a:avLst/>
          </a:prstGeom>
          <a:noFill/>
          <a:ln w="9525">
            <a:noFill/>
            <a:miter lim="800000"/>
            <a:headEnd/>
            <a:tailEnd/>
          </a:ln>
          <a:effectLst/>
        </p:spPr>
        <p:txBody>
          <a:bodyPr>
            <a:spAutoFit/>
          </a:bodyPr>
          <a:lstStyle/>
          <a:p>
            <a:pPr eaLnBrk="0" hangingPunct="0">
              <a:defRPr/>
            </a:pPr>
            <a:r>
              <a:rPr lang="en-US" sz="1800" dirty="0">
                <a:latin typeface="+mn-lt"/>
                <a:cs typeface="+mn-cs"/>
              </a:rPr>
              <a:t>Processes analytically, calculates, quantifies</a:t>
            </a:r>
          </a:p>
          <a:p>
            <a:pPr eaLnBrk="0" hangingPunct="0">
              <a:defRPr/>
            </a:pPr>
            <a:r>
              <a:rPr lang="en-US" sz="1800" dirty="0">
                <a:latin typeface="+mn-lt"/>
                <a:cs typeface="+mn-cs"/>
              </a:rPr>
              <a:t>Thoughts through words, uses word to nurture</a:t>
            </a:r>
          </a:p>
          <a:p>
            <a:pPr eaLnBrk="0" hangingPunct="0">
              <a:defRPr/>
            </a:pPr>
            <a:r>
              <a:rPr lang="en-US" sz="1800" dirty="0">
                <a:latin typeface="+mn-lt"/>
                <a:cs typeface="+mn-cs"/>
              </a:rPr>
              <a:t>Understands others, processes through interaction,</a:t>
            </a:r>
          </a:p>
          <a:p>
            <a:pPr eaLnBrk="0" hangingPunct="0">
              <a:defRPr/>
            </a:pPr>
            <a:r>
              <a:rPr lang="en-US" sz="1800" dirty="0">
                <a:latin typeface="+mn-lt"/>
                <a:cs typeface="+mn-cs"/>
              </a:rPr>
              <a:t> empathizes, humor</a:t>
            </a:r>
          </a:p>
          <a:p>
            <a:pPr eaLnBrk="0" hangingPunct="0">
              <a:defRPr/>
            </a:pPr>
            <a:r>
              <a:rPr lang="en-US" sz="1800" dirty="0">
                <a:latin typeface="+mn-lt"/>
                <a:cs typeface="+mn-cs"/>
              </a:rPr>
              <a:t>Thinks in quiet, likes to be alone, goal oriented</a:t>
            </a:r>
          </a:p>
          <a:p>
            <a:pPr eaLnBrk="0" hangingPunct="0">
              <a:defRPr/>
            </a:pPr>
            <a:r>
              <a:rPr lang="en-US" sz="1800" dirty="0">
                <a:latin typeface="+mn-lt"/>
                <a:cs typeface="+mn-cs"/>
              </a:rPr>
              <a:t>Uses mental models, thinks three dimensionally, </a:t>
            </a:r>
          </a:p>
          <a:p>
            <a:pPr eaLnBrk="0" hangingPunct="0">
              <a:defRPr/>
            </a:pPr>
            <a:r>
              <a:rPr lang="en-US" sz="1800" dirty="0">
                <a:latin typeface="+mn-lt"/>
                <a:cs typeface="+mn-cs"/>
              </a:rPr>
              <a:t> pictures how to get places or solve problems</a:t>
            </a:r>
          </a:p>
          <a:p>
            <a:pPr eaLnBrk="0" hangingPunct="0">
              <a:defRPr/>
            </a:pPr>
            <a:r>
              <a:rPr lang="en-US" sz="1800" dirty="0">
                <a:latin typeface="+mn-lt"/>
                <a:cs typeface="+mn-cs"/>
              </a:rPr>
              <a:t>Sensitivity to pitch, melody, rhythm</a:t>
            </a:r>
          </a:p>
          <a:p>
            <a:pPr eaLnBrk="0" hangingPunct="0">
              <a:defRPr/>
            </a:pPr>
            <a:r>
              <a:rPr lang="en-US" sz="1800" dirty="0">
                <a:latin typeface="+mn-lt"/>
                <a:cs typeface="+mn-cs"/>
              </a:rPr>
              <a:t>Physical movement, involves the whole body,</a:t>
            </a:r>
          </a:p>
          <a:p>
            <a:pPr eaLnBrk="0" hangingPunct="0">
              <a:defRPr/>
            </a:pPr>
            <a:r>
              <a:rPr lang="en-US" sz="1800" dirty="0">
                <a:latin typeface="+mn-lt"/>
                <a:cs typeface="+mn-cs"/>
              </a:rPr>
              <a:t> processes by jumping or dancing</a:t>
            </a:r>
          </a:p>
        </p:txBody>
      </p:sp>
      <p:sp>
        <p:nvSpPr>
          <p:cNvPr id="18" name="Text Box 14"/>
          <p:cNvSpPr txBox="1">
            <a:spLocks noChangeArrowheads="1"/>
          </p:cNvSpPr>
          <p:nvPr/>
        </p:nvSpPr>
        <p:spPr bwMode="auto">
          <a:xfrm>
            <a:off x="4419600" y="4648199"/>
            <a:ext cx="5095875" cy="1754188"/>
          </a:xfrm>
          <a:prstGeom prst="rect">
            <a:avLst/>
          </a:prstGeom>
          <a:noFill/>
          <a:ln w="9525">
            <a:noFill/>
            <a:miter lim="800000"/>
            <a:headEnd/>
            <a:tailEnd/>
          </a:ln>
          <a:effectLst/>
        </p:spPr>
        <p:txBody>
          <a:bodyPr wrap="none">
            <a:spAutoFit/>
          </a:bodyPr>
          <a:lstStyle/>
          <a:p>
            <a:pPr eaLnBrk="0" hangingPunct="0">
              <a:defRPr/>
            </a:pPr>
            <a:r>
              <a:rPr lang="en-US" sz="1800" dirty="0">
                <a:latin typeface="+mn-lt"/>
                <a:cs typeface="+mn-cs"/>
              </a:rPr>
              <a:t>Need to be with/survive in nature, strength in </a:t>
            </a:r>
          </a:p>
          <a:p>
            <a:pPr eaLnBrk="0" hangingPunct="0">
              <a:defRPr/>
            </a:pPr>
            <a:r>
              <a:rPr lang="en-US" sz="1800" dirty="0">
                <a:latin typeface="+mn-lt"/>
                <a:cs typeface="+mn-cs"/>
              </a:rPr>
              <a:t> categorization in nature or urban world</a:t>
            </a:r>
          </a:p>
          <a:p>
            <a:pPr eaLnBrk="0" hangingPunct="0">
              <a:defRPr/>
            </a:pPr>
            <a:r>
              <a:rPr lang="en-US" sz="1800" dirty="0">
                <a:latin typeface="+mn-lt"/>
                <a:cs typeface="+mn-cs"/>
              </a:rPr>
              <a:t>Not religion per se, knowing why you are here, </a:t>
            </a:r>
          </a:p>
          <a:p>
            <a:pPr eaLnBrk="0" hangingPunct="0">
              <a:defRPr/>
            </a:pPr>
            <a:r>
              <a:rPr lang="en-US" sz="1800" dirty="0">
                <a:latin typeface="+mn-lt"/>
                <a:cs typeface="+mn-cs"/>
              </a:rPr>
              <a:t> personal mission</a:t>
            </a:r>
          </a:p>
          <a:p>
            <a:pPr eaLnBrk="0" hangingPunct="0">
              <a:defRPr/>
            </a:pPr>
            <a:r>
              <a:rPr lang="en-US" sz="1800" dirty="0">
                <a:latin typeface="+mn-lt"/>
                <a:cs typeface="+mn-cs"/>
              </a:rPr>
              <a:t>Emotionally mature, recognize own anger, reacts to</a:t>
            </a:r>
          </a:p>
          <a:p>
            <a:pPr eaLnBrk="0" hangingPunct="0">
              <a:defRPr/>
            </a:pPr>
            <a:r>
              <a:rPr lang="en-US" sz="1800" dirty="0">
                <a:latin typeface="+mn-lt"/>
                <a:cs typeface="+mn-cs"/>
              </a:rPr>
              <a:t>emotions of self and others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2286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Emotional Intelligence (EI)</a:t>
            </a:r>
          </a:p>
        </p:txBody>
      </p:sp>
      <p:sp>
        <p:nvSpPr>
          <p:cNvPr id="2" name="Date Placeholder 1">
            <a:extLst>
              <a:ext uri="{FF2B5EF4-FFF2-40B4-BE49-F238E27FC236}">
                <a16:creationId xmlns:a16="http://schemas.microsoft.com/office/drawing/2014/main" id="{35BECA75-8C7D-EEC0-EB7A-565A6BEF3C1F}"/>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5" name="Slide Number Placeholder 4"/>
          <p:cNvSpPr>
            <a:spLocks noGrp="1"/>
          </p:cNvSpPr>
          <p:nvPr>
            <p:ph type="sldNum" sz="quarter" idx="12"/>
          </p:nvPr>
        </p:nvSpPr>
        <p:spPr/>
        <p:txBody>
          <a:bodyPr/>
          <a:lstStyle/>
          <a:p>
            <a:pPr>
              <a:defRPr/>
            </a:pPr>
            <a:fld id="{DE6D9CA6-DCC7-4E2A-8966-B6E4A53B7578}" type="slidenum">
              <a:rPr lang="en-US" smtClean="0"/>
              <a:pPr>
                <a:defRPr/>
              </a:pPr>
              <a:t>45</a:t>
            </a:fld>
            <a:endParaRPr lang="en-US" dirty="0"/>
          </a:p>
        </p:txBody>
      </p:sp>
      <p:sp>
        <p:nvSpPr>
          <p:cNvPr id="32771" name="Rectangle 3"/>
          <p:cNvSpPr>
            <a:spLocks noGrp="1" noChangeArrowheads="1"/>
          </p:cNvSpPr>
          <p:nvPr>
            <p:ph idx="4294967295"/>
          </p:nvPr>
        </p:nvSpPr>
        <p:spPr>
          <a:xfrm>
            <a:off x="609600" y="1050955"/>
            <a:ext cx="10744200" cy="5105400"/>
          </a:xfrm>
        </p:spPr>
        <p:txBody>
          <a:bodyPr vert="horz" wrap="square" lIns="80984" tIns="40492" rIns="80984" bIns="40492" numCol="1" anchor="t" anchorCtr="0" compatLnSpc="1">
            <a:prstTxWarp prst="textNoShape">
              <a:avLst/>
            </a:prstTxWarp>
            <a:normAutofit/>
          </a:bodyPr>
          <a:lstStyle/>
          <a:p>
            <a:pPr marL="0" indent="0" eaLnBrk="1" hangingPunct="1">
              <a:buNone/>
            </a:pPr>
            <a:r>
              <a:rPr lang="en-US" dirty="0"/>
              <a:t>Emotional Intelligence in the Workplace</a:t>
            </a:r>
          </a:p>
          <a:p>
            <a:pPr eaLnBrk="1" hangingPunct="1">
              <a:buFont typeface="Wingdings 2" pitchFamily="18" charset="2"/>
              <a:buNone/>
            </a:pPr>
            <a:r>
              <a:rPr lang="en-US" dirty="0"/>
              <a:t>   </a:t>
            </a:r>
            <a:r>
              <a:rPr lang="en-US" sz="2400" b="1" dirty="0">
                <a:solidFill>
                  <a:srgbClr val="7030A0"/>
                </a:solidFill>
              </a:rPr>
              <a:t>Definition:  the capacity for recognizing our own feelings and those of others, for motivating ourselves, and managing emotions well in ourselves and in our relationships.</a:t>
            </a:r>
          </a:p>
          <a:p>
            <a:pPr eaLnBrk="1" hangingPunct="1">
              <a:buFont typeface="Wingdings 2" pitchFamily="18" charset="2"/>
              <a:buNone/>
            </a:pPr>
            <a:endParaRPr lang="en-US" sz="2400" dirty="0"/>
          </a:p>
          <a:p>
            <a:pPr eaLnBrk="1" hangingPunct="1">
              <a:buFont typeface="Wingdings 2" pitchFamily="18" charset="2"/>
              <a:buNone/>
            </a:pPr>
            <a:r>
              <a:rPr lang="en-US" sz="2400" dirty="0"/>
              <a:t>		</a:t>
            </a:r>
            <a:r>
              <a:rPr lang="en-US" sz="2400" dirty="0">
                <a:hlinkClick r:id="rId3" action="ppaction://hlinkfile"/>
              </a:rPr>
              <a:t>Emotional Intelligence at Work – Video (IQ vs EI)</a:t>
            </a:r>
            <a:endParaRPr lang="en-US" sz="2400" dirty="0"/>
          </a:p>
          <a:p>
            <a:pPr eaLnBrk="1" hangingPunct="1">
              <a:buFont typeface="Wingdings 2" pitchFamily="18" charset="2"/>
              <a:buNone/>
            </a:pPr>
            <a:r>
              <a:rPr lang="en-US" sz="2400" dirty="0"/>
              <a:t>		</a:t>
            </a:r>
            <a:r>
              <a:rPr lang="en-US" sz="2400" dirty="0">
                <a:hlinkClick r:id="rId4" action="ppaction://hlinkfile"/>
              </a:rPr>
              <a:t>First Moon Landing 1969 – Video</a:t>
            </a:r>
            <a:endParaRPr lang="en-US" sz="2400" dirty="0"/>
          </a:p>
          <a:p>
            <a:pPr eaLnBrk="1" hangingPunct="1">
              <a:buFont typeface="Wingdings 2" pitchFamily="18" charset="2"/>
              <a:buNone/>
            </a:pPr>
            <a:r>
              <a:rPr lang="en-US" sz="2400" dirty="0"/>
              <a:t>		</a:t>
            </a:r>
            <a:r>
              <a:rPr lang="en-US" sz="2000" dirty="0"/>
              <a:t>(Neil Armstrong was the first man to set foot on the moon with his legendary words 	"One small step for man, a giant leap for mankind.“)</a:t>
            </a:r>
          </a:p>
          <a:p>
            <a:pPr marL="457200" lvl="1" indent="0" eaLnBrk="1" hangingPunct="1">
              <a:spcBef>
                <a:spcPct val="75000"/>
              </a:spcBef>
              <a:buNone/>
            </a:pPr>
            <a:endParaRPr lang="en-US" sz="2000" b="1" dirty="0"/>
          </a:p>
        </p:txBody>
      </p:sp>
      <p:sp>
        <p:nvSpPr>
          <p:cNvPr id="32772" name="Text Box 4"/>
          <p:cNvSpPr txBox="1">
            <a:spLocks noChangeArrowheads="1"/>
          </p:cNvSpPr>
          <p:nvPr/>
        </p:nvSpPr>
        <p:spPr bwMode="auto">
          <a:xfrm>
            <a:off x="9753600" y="548640"/>
            <a:ext cx="1066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31875" eaLnBrk="0" hangingPunct="0">
              <a:defRPr sz="3800">
                <a:solidFill>
                  <a:schemeClr val="tx1"/>
                </a:solidFill>
                <a:latin typeface="Times New Roman" pitchFamily="18" charset="0"/>
                <a:cs typeface="Arial" charset="0"/>
              </a:defRPr>
            </a:lvl1pPr>
            <a:lvl2pPr marL="742950" indent="-285750" defTabSz="1031875" eaLnBrk="0" hangingPunct="0">
              <a:defRPr sz="3800">
                <a:solidFill>
                  <a:schemeClr val="tx1"/>
                </a:solidFill>
                <a:latin typeface="Times New Roman" pitchFamily="18" charset="0"/>
                <a:cs typeface="Arial" charset="0"/>
              </a:defRPr>
            </a:lvl2pPr>
            <a:lvl3pPr marL="1143000" indent="-228600" defTabSz="1031875" eaLnBrk="0" hangingPunct="0">
              <a:defRPr sz="3800">
                <a:solidFill>
                  <a:schemeClr val="tx1"/>
                </a:solidFill>
                <a:latin typeface="Times New Roman" pitchFamily="18" charset="0"/>
                <a:cs typeface="Arial" charset="0"/>
              </a:defRPr>
            </a:lvl3pPr>
            <a:lvl4pPr marL="1600200" indent="-228600" defTabSz="1031875" eaLnBrk="0" hangingPunct="0">
              <a:defRPr sz="3800">
                <a:solidFill>
                  <a:schemeClr val="tx1"/>
                </a:solidFill>
                <a:latin typeface="Times New Roman" pitchFamily="18" charset="0"/>
                <a:cs typeface="Arial" charset="0"/>
              </a:defRPr>
            </a:lvl4pPr>
            <a:lvl5pPr marL="2057400" indent="-228600" defTabSz="1031875" eaLnBrk="0" hangingPunct="0">
              <a:defRPr sz="3800">
                <a:solidFill>
                  <a:schemeClr val="tx1"/>
                </a:solidFill>
                <a:latin typeface="Times New Roman" pitchFamily="18" charset="0"/>
                <a:cs typeface="Arial" charset="0"/>
              </a:defRPr>
            </a:lvl5pPr>
            <a:lvl6pPr marL="2514600" indent="-228600" defTabSz="1031875" eaLnBrk="0" fontAlgn="base" hangingPunct="0">
              <a:spcBef>
                <a:spcPct val="0"/>
              </a:spcBef>
              <a:spcAft>
                <a:spcPct val="0"/>
              </a:spcAft>
              <a:defRPr sz="3800">
                <a:solidFill>
                  <a:schemeClr val="tx1"/>
                </a:solidFill>
                <a:latin typeface="Times New Roman" pitchFamily="18" charset="0"/>
                <a:cs typeface="Arial" charset="0"/>
              </a:defRPr>
            </a:lvl6pPr>
            <a:lvl7pPr marL="2971800" indent="-228600" defTabSz="1031875" eaLnBrk="0" fontAlgn="base" hangingPunct="0">
              <a:spcBef>
                <a:spcPct val="0"/>
              </a:spcBef>
              <a:spcAft>
                <a:spcPct val="0"/>
              </a:spcAft>
              <a:defRPr sz="3800">
                <a:solidFill>
                  <a:schemeClr val="tx1"/>
                </a:solidFill>
                <a:latin typeface="Times New Roman" pitchFamily="18" charset="0"/>
                <a:cs typeface="Arial" charset="0"/>
              </a:defRPr>
            </a:lvl7pPr>
            <a:lvl8pPr marL="3429000" indent="-228600" defTabSz="1031875" eaLnBrk="0" fontAlgn="base" hangingPunct="0">
              <a:spcBef>
                <a:spcPct val="0"/>
              </a:spcBef>
              <a:spcAft>
                <a:spcPct val="0"/>
              </a:spcAft>
              <a:defRPr sz="3800">
                <a:solidFill>
                  <a:schemeClr val="tx1"/>
                </a:solidFill>
                <a:latin typeface="Times New Roman" pitchFamily="18" charset="0"/>
                <a:cs typeface="Arial" charset="0"/>
              </a:defRPr>
            </a:lvl8pPr>
            <a:lvl9pPr marL="3886200" indent="-228600" defTabSz="1031875" eaLnBrk="0" fontAlgn="base" hangingPunct="0">
              <a:spcBef>
                <a:spcPct val="0"/>
              </a:spcBef>
              <a:spcAft>
                <a:spcPct val="0"/>
              </a:spcAft>
              <a:defRPr sz="3800">
                <a:solidFill>
                  <a:schemeClr val="tx1"/>
                </a:solidFill>
                <a:latin typeface="Times New Roman" pitchFamily="18" charset="0"/>
                <a:cs typeface="Arial" charset="0"/>
              </a:defRPr>
            </a:lvl9pPr>
          </a:lstStyle>
          <a:p>
            <a:pPr algn="ctr"/>
            <a:r>
              <a:rPr lang="en-US" sz="1600" dirty="0">
                <a:solidFill>
                  <a:schemeClr val="tx2"/>
                </a:solidFill>
              </a:rPr>
              <a:t>(Continued)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533400" y="3048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Victoria dam Story </a:t>
            </a:r>
            <a:br>
              <a:rPr lang="en-US" i="1" dirty="0">
                <a:solidFill>
                  <a:schemeClr val="accent2">
                    <a:lumMod val="75000"/>
                  </a:schemeClr>
                </a:solidFill>
              </a:rPr>
            </a:br>
            <a:r>
              <a:rPr lang="en-US" sz="2000" i="1" dirty="0">
                <a:solidFill>
                  <a:schemeClr val="accent2">
                    <a:lumMod val="75000"/>
                  </a:schemeClr>
                </a:solidFill>
              </a:rPr>
              <a:t>(application of Positive Phycology)</a:t>
            </a:r>
          </a:p>
        </p:txBody>
      </p:sp>
      <p:sp>
        <p:nvSpPr>
          <p:cNvPr id="6" name="Date Placeholder 5">
            <a:extLst>
              <a:ext uri="{FF2B5EF4-FFF2-40B4-BE49-F238E27FC236}">
                <a16:creationId xmlns:a16="http://schemas.microsoft.com/office/drawing/2014/main" id="{3AED8456-D4E7-4AD2-0493-732FB8BAE224}"/>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719D18E6-F0EB-4214-96D9-E7C1FF61D3E2}" type="slidenum">
              <a:rPr lang="en-US" smtClean="0"/>
              <a:pPr>
                <a:defRPr/>
              </a:pPr>
              <a:t>46</a:t>
            </a:fld>
            <a:endParaRPr lang="en-US" dirty="0"/>
          </a:p>
        </p:txBody>
      </p:sp>
      <p:sp>
        <p:nvSpPr>
          <p:cNvPr id="38915" name="Rectangle 3"/>
          <p:cNvSpPr>
            <a:spLocks noGrp="1" noChangeArrowheads="1"/>
          </p:cNvSpPr>
          <p:nvPr>
            <p:ph idx="4294967295"/>
          </p:nvPr>
        </p:nvSpPr>
        <p:spPr>
          <a:xfrm>
            <a:off x="6629400" y="4517557"/>
            <a:ext cx="5410200" cy="1109662"/>
          </a:xfrm>
        </p:spPr>
        <p:txBody>
          <a:bodyPr>
            <a:normAutofit/>
          </a:bodyPr>
          <a:lstStyle/>
          <a:p>
            <a:pPr eaLnBrk="1" hangingPunct="1">
              <a:lnSpc>
                <a:spcPct val="80000"/>
              </a:lnSpc>
            </a:pPr>
            <a:r>
              <a:rPr lang="si-LK" sz="2400" dirty="0">
                <a:hlinkClick r:id="rId3" action="ppaction://hlinkfile"/>
              </a:rPr>
              <a:t>වික්ටෝරියා වේල්ල පෙන්වා ජේ.ආර් ජයවර්ධන එලිසබෙත් රැජිණගෙන් ආධාර ගත් හැටි</a:t>
            </a:r>
            <a:endParaRPr lang="en-US" sz="2400" dirty="0"/>
          </a:p>
        </p:txBody>
      </p:sp>
      <p:pic>
        <p:nvPicPr>
          <p:cNvPr id="2" name="Picture 1">
            <a:extLst>
              <a:ext uri="{FF2B5EF4-FFF2-40B4-BE49-F238E27FC236}">
                <a16:creationId xmlns:a16="http://schemas.microsoft.com/office/drawing/2014/main" id="{C07399A2-919A-4004-BDCB-7C3624A52167}"/>
              </a:ext>
            </a:extLst>
          </p:cNvPr>
          <p:cNvPicPr>
            <a:picLocks noChangeAspect="1"/>
          </p:cNvPicPr>
          <p:nvPr/>
        </p:nvPicPr>
        <p:blipFill>
          <a:blip r:embed="rId4"/>
          <a:stretch>
            <a:fillRect/>
          </a:stretch>
        </p:blipFill>
        <p:spPr>
          <a:xfrm>
            <a:off x="838200" y="1381828"/>
            <a:ext cx="5084263" cy="4318485"/>
          </a:xfrm>
          <a:prstGeom prst="rect">
            <a:avLst/>
          </a:prstGeom>
        </p:spPr>
      </p:pic>
      <p:pic>
        <p:nvPicPr>
          <p:cNvPr id="5" name="Picture 4">
            <a:extLst>
              <a:ext uri="{FF2B5EF4-FFF2-40B4-BE49-F238E27FC236}">
                <a16:creationId xmlns:a16="http://schemas.microsoft.com/office/drawing/2014/main" id="{3548C0E1-5A3E-4E48-B2D6-74732629FEB1}"/>
              </a:ext>
            </a:extLst>
          </p:cNvPr>
          <p:cNvPicPr>
            <a:picLocks noChangeAspect="1"/>
          </p:cNvPicPr>
          <p:nvPr/>
        </p:nvPicPr>
        <p:blipFill>
          <a:blip r:embed="rId5"/>
          <a:stretch>
            <a:fillRect/>
          </a:stretch>
        </p:blipFill>
        <p:spPr>
          <a:xfrm>
            <a:off x="8132024" y="-132148"/>
            <a:ext cx="4052888" cy="3608463"/>
          </a:xfrm>
          <a:prstGeom prst="rect">
            <a:avLst/>
          </a:prstGeom>
        </p:spPr>
      </p:pic>
    </p:spTree>
    <p:extLst>
      <p:ext uri="{BB962C8B-B14F-4D97-AF65-F5344CB8AC3E}">
        <p14:creationId xmlns:p14="http://schemas.microsoft.com/office/powerpoint/2010/main" val="1846431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685800" y="151346"/>
            <a:ext cx="10515600" cy="640080"/>
          </a:xfrm>
        </p:spPr>
        <p:txBody>
          <a:bodyPr>
            <a:normAutofit fontScale="90000"/>
          </a:bodyPr>
          <a:lstStyle/>
          <a:p>
            <a:pPr eaLnBrk="1" fontAlgn="auto" hangingPunct="1">
              <a:spcAft>
                <a:spcPts val="0"/>
              </a:spcAft>
              <a:defRPr/>
            </a:pPr>
            <a:r>
              <a:rPr lang="da-DK" sz="2400" i="1" dirty="0">
                <a:solidFill>
                  <a:schemeClr val="accent2">
                    <a:lumMod val="75000"/>
                  </a:schemeClr>
                </a:solidFill>
              </a:rPr>
              <a:t>Her Majesty Queen Elizabeth II </a:t>
            </a:r>
            <a:r>
              <a:rPr lang="en-US" sz="2400" i="1" dirty="0">
                <a:solidFill>
                  <a:schemeClr val="accent2">
                    <a:lumMod val="75000"/>
                  </a:schemeClr>
                </a:solidFill>
              </a:rPr>
              <a:t>Royal visit to Sri Lanka 21st-25th October 1981 to attend the celebrations marking 50 years of universal adult franchise in Sri Lanka</a:t>
            </a:r>
          </a:p>
        </p:txBody>
      </p:sp>
      <p:sp>
        <p:nvSpPr>
          <p:cNvPr id="2" name="Date Placeholder 1">
            <a:extLst>
              <a:ext uri="{FF2B5EF4-FFF2-40B4-BE49-F238E27FC236}">
                <a16:creationId xmlns:a16="http://schemas.microsoft.com/office/drawing/2014/main" id="{1D73299E-4429-2255-4F98-D84EBC8BA131}"/>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719D18E6-F0EB-4214-96D9-E7C1FF61D3E2}" type="slidenum">
              <a:rPr lang="en-US" smtClean="0"/>
              <a:pPr>
                <a:defRPr/>
              </a:pPr>
              <a:t>47</a:t>
            </a:fld>
            <a:endParaRPr lang="en-US" dirty="0"/>
          </a:p>
        </p:txBody>
      </p:sp>
      <p:pic>
        <p:nvPicPr>
          <p:cNvPr id="6" name="Picture 5">
            <a:extLst>
              <a:ext uri="{FF2B5EF4-FFF2-40B4-BE49-F238E27FC236}">
                <a16:creationId xmlns:a16="http://schemas.microsoft.com/office/drawing/2014/main" id="{752FDFB4-434F-4C31-A5B7-E99BE4EB001B}"/>
              </a:ext>
            </a:extLst>
          </p:cNvPr>
          <p:cNvPicPr>
            <a:picLocks noChangeAspect="1"/>
          </p:cNvPicPr>
          <p:nvPr/>
        </p:nvPicPr>
        <p:blipFill>
          <a:blip r:embed="rId3"/>
          <a:stretch>
            <a:fillRect/>
          </a:stretch>
        </p:blipFill>
        <p:spPr>
          <a:xfrm>
            <a:off x="2101707" y="1012965"/>
            <a:ext cx="7683785" cy="5178552"/>
          </a:xfrm>
          <a:prstGeom prst="rect">
            <a:avLst/>
          </a:prstGeom>
        </p:spPr>
      </p:pic>
    </p:spTree>
    <p:extLst>
      <p:ext uri="{BB962C8B-B14F-4D97-AF65-F5344CB8AC3E}">
        <p14:creationId xmlns:p14="http://schemas.microsoft.com/office/powerpoint/2010/main" val="2540904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685800" y="4572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Positive psychological capital:</a:t>
            </a:r>
            <a:br>
              <a:rPr lang="en-US" i="1" dirty="0">
                <a:solidFill>
                  <a:schemeClr val="accent2">
                    <a:lumMod val="75000"/>
                  </a:schemeClr>
                </a:solidFill>
              </a:rPr>
            </a:br>
            <a:r>
              <a:rPr lang="en-US" i="1" dirty="0">
                <a:solidFill>
                  <a:schemeClr val="accent2">
                    <a:lumMod val="75000"/>
                  </a:schemeClr>
                </a:solidFill>
              </a:rPr>
              <a:t>Beyond human and social capital</a:t>
            </a:r>
          </a:p>
        </p:txBody>
      </p:sp>
      <p:sp>
        <p:nvSpPr>
          <p:cNvPr id="2" name="Date Placeholder 1">
            <a:extLst>
              <a:ext uri="{FF2B5EF4-FFF2-40B4-BE49-F238E27FC236}">
                <a16:creationId xmlns:a16="http://schemas.microsoft.com/office/drawing/2014/main" id="{1D8B10CC-8AF0-0768-819E-9517FC31D82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719D18E6-F0EB-4214-96D9-E7C1FF61D3E2}" type="slidenum">
              <a:rPr lang="en-US" smtClean="0"/>
              <a:pPr>
                <a:defRPr/>
              </a:pPr>
              <a:t>48</a:t>
            </a:fld>
            <a:endParaRPr lang="en-US" dirty="0"/>
          </a:p>
        </p:txBody>
      </p:sp>
      <p:pic>
        <p:nvPicPr>
          <p:cNvPr id="5" name="Picture 4">
            <a:extLst>
              <a:ext uri="{FF2B5EF4-FFF2-40B4-BE49-F238E27FC236}">
                <a16:creationId xmlns:a16="http://schemas.microsoft.com/office/drawing/2014/main" id="{2CDFB906-2168-4AFA-B3C7-5B3A842015A2}"/>
              </a:ext>
            </a:extLst>
          </p:cNvPr>
          <p:cNvPicPr>
            <a:picLocks noChangeAspect="1"/>
          </p:cNvPicPr>
          <p:nvPr/>
        </p:nvPicPr>
        <p:blipFill>
          <a:blip r:embed="rId3"/>
          <a:stretch>
            <a:fillRect/>
          </a:stretch>
        </p:blipFill>
        <p:spPr>
          <a:xfrm>
            <a:off x="703521" y="1447800"/>
            <a:ext cx="10745826" cy="4800600"/>
          </a:xfrm>
          <a:prstGeom prst="rect">
            <a:avLst/>
          </a:prstGeom>
        </p:spPr>
      </p:pic>
    </p:spTree>
    <p:extLst>
      <p:ext uri="{BB962C8B-B14F-4D97-AF65-F5344CB8AC3E}">
        <p14:creationId xmlns:p14="http://schemas.microsoft.com/office/powerpoint/2010/main" val="1357259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304800" y="303847"/>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Positive psychological capital:</a:t>
            </a:r>
            <a:br>
              <a:rPr lang="en-US" i="1" dirty="0">
                <a:solidFill>
                  <a:schemeClr val="accent2">
                    <a:lumMod val="75000"/>
                  </a:schemeClr>
                </a:solidFill>
              </a:rPr>
            </a:br>
            <a:r>
              <a:rPr lang="en-US" i="1" dirty="0">
                <a:solidFill>
                  <a:schemeClr val="accent2">
                    <a:lumMod val="75000"/>
                  </a:schemeClr>
                </a:solidFill>
              </a:rPr>
              <a:t>Beyond human and social capital</a:t>
            </a:r>
          </a:p>
        </p:txBody>
      </p:sp>
      <p:sp>
        <p:nvSpPr>
          <p:cNvPr id="2" name="Date Placeholder 1">
            <a:extLst>
              <a:ext uri="{FF2B5EF4-FFF2-40B4-BE49-F238E27FC236}">
                <a16:creationId xmlns:a16="http://schemas.microsoft.com/office/drawing/2014/main" id="{09C5D95E-BDE3-5908-9C5B-071C2142F3DF}"/>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719D18E6-F0EB-4214-96D9-E7C1FF61D3E2}" type="slidenum">
              <a:rPr lang="en-US" smtClean="0"/>
              <a:pPr>
                <a:defRPr/>
              </a:pPr>
              <a:t>49</a:t>
            </a:fld>
            <a:endParaRPr lang="en-US" dirty="0"/>
          </a:p>
        </p:txBody>
      </p:sp>
      <p:sp>
        <p:nvSpPr>
          <p:cNvPr id="7" name="TextBox 6">
            <a:extLst>
              <a:ext uri="{FF2B5EF4-FFF2-40B4-BE49-F238E27FC236}">
                <a16:creationId xmlns:a16="http://schemas.microsoft.com/office/drawing/2014/main" id="{20DE7B6A-E8F9-43C4-B785-69DB130B8130}"/>
              </a:ext>
            </a:extLst>
          </p:cNvPr>
          <p:cNvSpPr txBox="1"/>
          <p:nvPr/>
        </p:nvSpPr>
        <p:spPr>
          <a:xfrm>
            <a:off x="1732992" y="1616430"/>
            <a:ext cx="3928074" cy="5016758"/>
          </a:xfrm>
          <a:prstGeom prst="rect">
            <a:avLst/>
          </a:prstGeom>
          <a:noFill/>
        </p:spPr>
        <p:txBody>
          <a:bodyPr wrap="square">
            <a:spAutoFit/>
          </a:bodyPr>
          <a:lstStyle/>
          <a:p>
            <a:r>
              <a:rPr lang="en-US" sz="2400" dirty="0"/>
              <a:t>Traditional Economic Capital</a:t>
            </a:r>
          </a:p>
          <a:p>
            <a:r>
              <a:rPr lang="en-US" sz="2000" dirty="0"/>
              <a:t>(What you have)</a:t>
            </a:r>
          </a:p>
          <a:p>
            <a:endParaRPr lang="en-US" sz="2400" dirty="0"/>
          </a:p>
          <a:p>
            <a:pPr marL="571500" indent="-571500">
              <a:buFont typeface="Arial" panose="020B0604020202020204" pitchFamily="34" charset="0"/>
              <a:buChar char="•"/>
            </a:pPr>
            <a:endParaRPr lang="en-US" sz="2400" dirty="0"/>
          </a:p>
          <a:p>
            <a:r>
              <a:rPr lang="en-US" sz="2400" dirty="0"/>
              <a:t>Human Capital</a:t>
            </a:r>
          </a:p>
          <a:p>
            <a:r>
              <a:rPr lang="en-US" sz="2000" dirty="0"/>
              <a:t>(What you Know)</a:t>
            </a:r>
          </a:p>
          <a:p>
            <a:endParaRPr lang="en-US" sz="2400" dirty="0"/>
          </a:p>
          <a:p>
            <a:pPr marL="571500" indent="-571500">
              <a:buFont typeface="Arial" panose="020B0604020202020204" pitchFamily="34" charset="0"/>
              <a:buChar char="•"/>
            </a:pPr>
            <a:endParaRPr lang="en-US" sz="2400" dirty="0"/>
          </a:p>
          <a:p>
            <a:r>
              <a:rPr lang="en-US" sz="2400" dirty="0"/>
              <a:t>Social Capital</a:t>
            </a:r>
          </a:p>
          <a:p>
            <a:r>
              <a:rPr lang="en-US" sz="2000" dirty="0"/>
              <a:t>(Who you Know)</a:t>
            </a:r>
          </a:p>
          <a:p>
            <a:endParaRPr lang="en-US" sz="2400" dirty="0"/>
          </a:p>
          <a:p>
            <a:pPr marL="571500" indent="-571500">
              <a:buFont typeface="Arial" panose="020B0604020202020204" pitchFamily="34" charset="0"/>
              <a:buChar char="•"/>
            </a:pPr>
            <a:endParaRPr lang="en-US" sz="2400" dirty="0"/>
          </a:p>
          <a:p>
            <a:r>
              <a:rPr lang="en-US" sz="2400" dirty="0"/>
              <a:t>Positive Phycological Capital</a:t>
            </a:r>
          </a:p>
          <a:p>
            <a:r>
              <a:rPr lang="en-US" sz="2000" dirty="0"/>
              <a:t>(who you are)</a:t>
            </a:r>
          </a:p>
        </p:txBody>
      </p:sp>
      <p:pic>
        <p:nvPicPr>
          <p:cNvPr id="8" name="Picture 7">
            <a:extLst>
              <a:ext uri="{FF2B5EF4-FFF2-40B4-BE49-F238E27FC236}">
                <a16:creationId xmlns:a16="http://schemas.microsoft.com/office/drawing/2014/main" id="{276A3E08-4847-49F4-8EFD-7AE7104F6418}"/>
              </a:ext>
            </a:extLst>
          </p:cNvPr>
          <p:cNvPicPr>
            <a:picLocks noChangeAspect="1"/>
          </p:cNvPicPr>
          <p:nvPr/>
        </p:nvPicPr>
        <p:blipFill>
          <a:blip r:embed="rId3"/>
          <a:stretch>
            <a:fillRect/>
          </a:stretch>
        </p:blipFill>
        <p:spPr>
          <a:xfrm>
            <a:off x="6422402" y="1489932"/>
            <a:ext cx="3663093" cy="1182933"/>
          </a:xfrm>
          <a:prstGeom prst="rect">
            <a:avLst/>
          </a:prstGeom>
        </p:spPr>
      </p:pic>
      <p:pic>
        <p:nvPicPr>
          <p:cNvPr id="10" name="Picture 9">
            <a:extLst>
              <a:ext uri="{FF2B5EF4-FFF2-40B4-BE49-F238E27FC236}">
                <a16:creationId xmlns:a16="http://schemas.microsoft.com/office/drawing/2014/main" id="{FE210BAC-89F3-42BE-AEF9-0BEBC0C526EE}"/>
              </a:ext>
            </a:extLst>
          </p:cNvPr>
          <p:cNvPicPr>
            <a:picLocks noChangeAspect="1"/>
          </p:cNvPicPr>
          <p:nvPr/>
        </p:nvPicPr>
        <p:blipFill>
          <a:blip r:embed="rId4"/>
          <a:stretch>
            <a:fillRect/>
          </a:stretch>
        </p:blipFill>
        <p:spPr>
          <a:xfrm>
            <a:off x="9116219" y="2736312"/>
            <a:ext cx="1112839" cy="1373152"/>
          </a:xfrm>
          <a:prstGeom prst="rect">
            <a:avLst/>
          </a:prstGeom>
        </p:spPr>
      </p:pic>
      <p:pic>
        <p:nvPicPr>
          <p:cNvPr id="12" name="Picture 11">
            <a:extLst>
              <a:ext uri="{FF2B5EF4-FFF2-40B4-BE49-F238E27FC236}">
                <a16:creationId xmlns:a16="http://schemas.microsoft.com/office/drawing/2014/main" id="{B66884F5-DEF1-4A29-8752-AC8F74C29B73}"/>
              </a:ext>
            </a:extLst>
          </p:cNvPr>
          <p:cNvPicPr>
            <a:picLocks noChangeAspect="1"/>
          </p:cNvPicPr>
          <p:nvPr/>
        </p:nvPicPr>
        <p:blipFill>
          <a:blip r:embed="rId5"/>
          <a:stretch>
            <a:fillRect/>
          </a:stretch>
        </p:blipFill>
        <p:spPr>
          <a:xfrm>
            <a:off x="7990323" y="2753606"/>
            <a:ext cx="1131889" cy="1371203"/>
          </a:xfrm>
          <a:prstGeom prst="rect">
            <a:avLst/>
          </a:prstGeom>
        </p:spPr>
      </p:pic>
      <p:pic>
        <p:nvPicPr>
          <p:cNvPr id="14" name="Picture 13">
            <a:extLst>
              <a:ext uri="{FF2B5EF4-FFF2-40B4-BE49-F238E27FC236}">
                <a16:creationId xmlns:a16="http://schemas.microsoft.com/office/drawing/2014/main" id="{FE1E687E-B77A-41C5-B3AE-2DACA5A12C38}"/>
              </a:ext>
            </a:extLst>
          </p:cNvPr>
          <p:cNvPicPr>
            <a:picLocks noChangeAspect="1"/>
          </p:cNvPicPr>
          <p:nvPr/>
        </p:nvPicPr>
        <p:blipFill>
          <a:blip r:embed="rId6"/>
          <a:stretch>
            <a:fillRect/>
          </a:stretch>
        </p:blipFill>
        <p:spPr>
          <a:xfrm>
            <a:off x="6261998" y="2781515"/>
            <a:ext cx="1728324" cy="1182933"/>
          </a:xfrm>
          <a:prstGeom prst="rect">
            <a:avLst/>
          </a:prstGeom>
        </p:spPr>
      </p:pic>
      <p:pic>
        <p:nvPicPr>
          <p:cNvPr id="18" name="Picture 17">
            <a:extLst>
              <a:ext uri="{FF2B5EF4-FFF2-40B4-BE49-F238E27FC236}">
                <a16:creationId xmlns:a16="http://schemas.microsoft.com/office/drawing/2014/main" id="{68401054-3D16-47B6-9E20-F6629716F36B}"/>
              </a:ext>
            </a:extLst>
          </p:cNvPr>
          <p:cNvPicPr>
            <a:picLocks noChangeAspect="1"/>
          </p:cNvPicPr>
          <p:nvPr/>
        </p:nvPicPr>
        <p:blipFill>
          <a:blip r:embed="rId7"/>
          <a:stretch>
            <a:fillRect/>
          </a:stretch>
        </p:blipFill>
        <p:spPr>
          <a:xfrm>
            <a:off x="5984105" y="4109465"/>
            <a:ext cx="1322243" cy="1258605"/>
          </a:xfrm>
          <a:prstGeom prst="rect">
            <a:avLst/>
          </a:prstGeom>
        </p:spPr>
      </p:pic>
      <p:pic>
        <p:nvPicPr>
          <p:cNvPr id="20" name="Picture 19">
            <a:extLst>
              <a:ext uri="{FF2B5EF4-FFF2-40B4-BE49-F238E27FC236}">
                <a16:creationId xmlns:a16="http://schemas.microsoft.com/office/drawing/2014/main" id="{79D2C7A1-412D-4CE9-835C-9713FEB47491}"/>
              </a:ext>
            </a:extLst>
          </p:cNvPr>
          <p:cNvPicPr>
            <a:picLocks noChangeAspect="1"/>
          </p:cNvPicPr>
          <p:nvPr/>
        </p:nvPicPr>
        <p:blipFill>
          <a:blip r:embed="rId8"/>
          <a:stretch>
            <a:fillRect/>
          </a:stretch>
        </p:blipFill>
        <p:spPr>
          <a:xfrm>
            <a:off x="5943326" y="5410643"/>
            <a:ext cx="1322243" cy="1159405"/>
          </a:xfrm>
          <a:prstGeom prst="rect">
            <a:avLst/>
          </a:prstGeom>
        </p:spPr>
      </p:pic>
      <p:pic>
        <p:nvPicPr>
          <p:cNvPr id="22" name="Picture 21">
            <a:extLst>
              <a:ext uri="{FF2B5EF4-FFF2-40B4-BE49-F238E27FC236}">
                <a16:creationId xmlns:a16="http://schemas.microsoft.com/office/drawing/2014/main" id="{6A97D671-EFFE-48F5-A4FA-B572CA787C7E}"/>
              </a:ext>
            </a:extLst>
          </p:cNvPr>
          <p:cNvPicPr>
            <a:picLocks noChangeAspect="1"/>
          </p:cNvPicPr>
          <p:nvPr/>
        </p:nvPicPr>
        <p:blipFill>
          <a:blip r:embed="rId9"/>
          <a:stretch>
            <a:fillRect/>
          </a:stretch>
        </p:blipFill>
        <p:spPr>
          <a:xfrm>
            <a:off x="7306347" y="5391286"/>
            <a:ext cx="1188624" cy="1146918"/>
          </a:xfrm>
          <a:prstGeom prst="rect">
            <a:avLst/>
          </a:prstGeom>
        </p:spPr>
      </p:pic>
      <p:pic>
        <p:nvPicPr>
          <p:cNvPr id="24" name="Picture 23">
            <a:extLst>
              <a:ext uri="{FF2B5EF4-FFF2-40B4-BE49-F238E27FC236}">
                <a16:creationId xmlns:a16="http://schemas.microsoft.com/office/drawing/2014/main" id="{FA86CFE8-33A0-4082-8D7F-E208DA3F2398}"/>
              </a:ext>
            </a:extLst>
          </p:cNvPr>
          <p:cNvPicPr>
            <a:picLocks noChangeAspect="1"/>
          </p:cNvPicPr>
          <p:nvPr/>
        </p:nvPicPr>
        <p:blipFill>
          <a:blip r:embed="rId10"/>
          <a:stretch>
            <a:fillRect/>
          </a:stretch>
        </p:blipFill>
        <p:spPr>
          <a:xfrm>
            <a:off x="8535751" y="5424068"/>
            <a:ext cx="1076471" cy="1081353"/>
          </a:xfrm>
          <a:prstGeom prst="rect">
            <a:avLst/>
          </a:prstGeom>
        </p:spPr>
      </p:pic>
      <p:pic>
        <p:nvPicPr>
          <p:cNvPr id="26" name="Picture 25">
            <a:extLst>
              <a:ext uri="{FF2B5EF4-FFF2-40B4-BE49-F238E27FC236}">
                <a16:creationId xmlns:a16="http://schemas.microsoft.com/office/drawing/2014/main" id="{0BC56885-8215-4F9B-A2DE-7FC43C18F3A2}"/>
              </a:ext>
            </a:extLst>
          </p:cNvPr>
          <p:cNvPicPr>
            <a:picLocks noChangeAspect="1"/>
          </p:cNvPicPr>
          <p:nvPr/>
        </p:nvPicPr>
        <p:blipFill>
          <a:blip r:embed="rId11"/>
          <a:stretch>
            <a:fillRect/>
          </a:stretch>
        </p:blipFill>
        <p:spPr>
          <a:xfrm>
            <a:off x="9627221" y="5418129"/>
            <a:ext cx="978717" cy="1021456"/>
          </a:xfrm>
          <a:prstGeom prst="rect">
            <a:avLst/>
          </a:prstGeom>
        </p:spPr>
      </p:pic>
      <p:pic>
        <p:nvPicPr>
          <p:cNvPr id="1026" name="Picture 2" descr="Anura Kumara Dissanayake (@anuradisanayake) / X">
            <a:extLst>
              <a:ext uri="{FF2B5EF4-FFF2-40B4-BE49-F238E27FC236}">
                <a16:creationId xmlns:a16="http://schemas.microsoft.com/office/drawing/2014/main" id="{6F83622C-46B4-50D1-F9F8-DA1F27DC8C3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13201" y="4104448"/>
            <a:ext cx="1242679" cy="12426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9B16676-C0B7-D3DF-815A-1B228BC4F02E}"/>
              </a:ext>
            </a:extLst>
          </p:cNvPr>
          <p:cNvPicPr>
            <a:picLocks noChangeAspect="1"/>
          </p:cNvPicPr>
          <p:nvPr/>
        </p:nvPicPr>
        <p:blipFill>
          <a:blip r:embed="rId13"/>
          <a:stretch>
            <a:fillRect/>
          </a:stretch>
        </p:blipFill>
        <p:spPr>
          <a:xfrm>
            <a:off x="8494971" y="4078614"/>
            <a:ext cx="1923622" cy="1284018"/>
          </a:xfrm>
          <a:prstGeom prst="rect">
            <a:avLst/>
          </a:prstGeom>
        </p:spPr>
      </p:pic>
    </p:spTree>
    <p:extLst>
      <p:ext uri="{BB962C8B-B14F-4D97-AF65-F5344CB8AC3E}">
        <p14:creationId xmlns:p14="http://schemas.microsoft.com/office/powerpoint/2010/main" val="3845229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838200" y="495872"/>
            <a:ext cx="8229600" cy="1143000"/>
          </a:xfrm>
        </p:spPr>
        <p:txBody>
          <a:bodyPr/>
          <a:lstStyle/>
          <a:p>
            <a:pPr eaLnBrk="1" hangingPunct="1"/>
            <a:r>
              <a:rPr lang="en-US" dirty="0">
                <a:effectLst>
                  <a:outerShdw blurRad="38100" dist="38100" dir="2700000" algn="tl">
                    <a:srgbClr val="000000">
                      <a:alpha val="43137"/>
                    </a:srgbClr>
                  </a:outerShdw>
                </a:effectLst>
              </a:rPr>
              <a:t>Cognitive Style</a:t>
            </a:r>
          </a:p>
        </p:txBody>
      </p:sp>
      <p:sp>
        <p:nvSpPr>
          <p:cNvPr id="30723" name="Content Placeholder 2"/>
          <p:cNvSpPr>
            <a:spLocks noGrp="1"/>
          </p:cNvSpPr>
          <p:nvPr>
            <p:ph idx="1"/>
          </p:nvPr>
        </p:nvSpPr>
        <p:spPr>
          <a:xfrm>
            <a:off x="838200" y="1638872"/>
            <a:ext cx="10515600" cy="4380928"/>
          </a:xfrm>
        </p:spPr>
        <p:txBody>
          <a:bodyPr>
            <a:normAutofit/>
          </a:bodyPr>
          <a:lstStyle/>
          <a:p>
            <a:pPr marL="342900" lvl="1" indent="-342900">
              <a:buFont typeface="Arial" charset="0"/>
              <a:buChar char="•"/>
            </a:pPr>
            <a:r>
              <a:rPr lang="en-US" dirty="0"/>
              <a:t>How we perceive, interpret and respond to information</a:t>
            </a:r>
          </a:p>
          <a:p>
            <a:pPr marL="342900" lvl="1" indent="-342900">
              <a:buFont typeface="Arial" charset="0"/>
              <a:buChar char="•"/>
            </a:pPr>
            <a:endParaRPr lang="en-US" dirty="0"/>
          </a:p>
          <a:p>
            <a:pPr marL="742950" lvl="2" indent="-342900"/>
            <a:r>
              <a:rPr lang="en-US" dirty="0"/>
              <a:t>Knowing (emphasis on facts, details and data)</a:t>
            </a:r>
          </a:p>
          <a:p>
            <a:pPr marL="742950" lvl="2" indent="-342900"/>
            <a:r>
              <a:rPr lang="en-US" dirty="0"/>
              <a:t>Planning (emphasis on structure, preparation and planning)</a:t>
            </a:r>
          </a:p>
          <a:p>
            <a:pPr marL="742950" lvl="2" indent="-342900"/>
            <a:r>
              <a:rPr lang="en-US" dirty="0"/>
              <a:t>Creating (prefer experimenting, non-rational thinking, and creativity)</a:t>
            </a:r>
          </a:p>
          <a:p>
            <a:pPr marL="354013" lvl="2" indent="3175">
              <a:buNone/>
            </a:pPr>
            <a:endParaRPr lang="en-GB" sz="1800" dirty="0"/>
          </a:p>
          <a:p>
            <a:pPr marL="354013" lvl="2" indent="3175">
              <a:buNone/>
            </a:pPr>
            <a:endParaRPr lang="en-GB" sz="1600" dirty="0"/>
          </a:p>
          <a:p>
            <a:pPr marL="354013" lvl="2" indent="3175">
              <a:buNone/>
            </a:pPr>
            <a:endParaRPr lang="en-GB" sz="1600" dirty="0"/>
          </a:p>
          <a:p>
            <a:pPr marL="354013" lvl="2" indent="3175">
              <a:buNone/>
            </a:pPr>
            <a:endParaRPr lang="en-GB" sz="1600" dirty="0"/>
          </a:p>
          <a:p>
            <a:pPr marL="354013" lvl="2" indent="3175">
              <a:buNone/>
            </a:pPr>
            <a:endParaRPr lang="en-GB" sz="1600" dirty="0"/>
          </a:p>
          <a:p>
            <a:pPr marL="354013" lvl="2" indent="3175">
              <a:buNone/>
            </a:pPr>
            <a:endParaRPr lang="en-GB" sz="1600" dirty="0"/>
          </a:p>
          <a:p>
            <a:pPr marL="354013" lvl="2" indent="3175">
              <a:buNone/>
            </a:pPr>
            <a:r>
              <a:rPr lang="en-GB" sz="1600" dirty="0"/>
              <a:t>Cools, E. &amp; Van den </a:t>
            </a:r>
            <a:r>
              <a:rPr lang="en-GB" sz="1600" dirty="0" err="1"/>
              <a:t>Broeck</a:t>
            </a:r>
            <a:r>
              <a:rPr lang="en-GB" sz="1600" dirty="0"/>
              <a:t>, H. (2007) Development and validation of the Cognitive Style Indicator. </a:t>
            </a:r>
            <a:r>
              <a:rPr lang="en-GB" sz="1600" i="1" dirty="0"/>
              <a:t>The Journal of Psychology, 141</a:t>
            </a:r>
            <a:r>
              <a:rPr lang="en-GB" sz="1600" dirty="0"/>
              <a:t>, 359-387.</a:t>
            </a:r>
            <a:endParaRPr lang="en-US" sz="1800" dirty="0"/>
          </a:p>
          <a:p>
            <a:pPr eaLnBrk="1" hangingPunct="1">
              <a:buNone/>
            </a:pPr>
            <a:endParaRPr lang="en-US" dirty="0"/>
          </a:p>
          <a:p>
            <a:pPr marL="342900" lvl="1" indent="-342900"/>
            <a:endParaRPr lang="en-US" sz="1600" dirty="0"/>
          </a:p>
        </p:txBody>
      </p:sp>
      <p:sp>
        <p:nvSpPr>
          <p:cNvPr id="2" name="Footer Placeholder 1"/>
          <p:cNvSpPr>
            <a:spLocks noGrp="1"/>
          </p:cNvSpPr>
          <p:nvPr>
            <p:ph type="ftr" sz="quarter" idx="11"/>
          </p:nvPr>
        </p:nvSpPr>
        <p:spPr/>
        <p:txBody>
          <a:bodyPr/>
          <a:lstStyle/>
          <a:p>
            <a:r>
              <a:rPr lang="en-GB"/>
              <a:t>Lecture 2 - Cognitive Style &amp; Cognitive Processes</a:t>
            </a:r>
          </a:p>
        </p:txBody>
      </p:sp>
      <p:sp>
        <p:nvSpPr>
          <p:cNvPr id="3" name="Slide Number Placeholder 2"/>
          <p:cNvSpPr>
            <a:spLocks noGrp="1"/>
          </p:cNvSpPr>
          <p:nvPr>
            <p:ph type="sldNum" sz="quarter" idx="12"/>
          </p:nvPr>
        </p:nvSpPr>
        <p:spPr/>
        <p:txBody>
          <a:bodyPr/>
          <a:lstStyle/>
          <a:p>
            <a:fld id="{8B1B4EDC-3A5D-4169-B5FC-567AA8F7EE86}" type="slidenum">
              <a:rPr lang="en-GB" smtClean="0"/>
              <a:t>5</a:t>
            </a:fld>
            <a:endParaRPr lang="en-GB"/>
          </a:p>
        </p:txBody>
      </p:sp>
      <p:sp>
        <p:nvSpPr>
          <p:cNvPr id="4" name="Date Placeholder 3">
            <a:extLst>
              <a:ext uri="{FF2B5EF4-FFF2-40B4-BE49-F238E27FC236}">
                <a16:creationId xmlns:a16="http://schemas.microsoft.com/office/drawing/2014/main" id="{62FFA481-299D-1227-7FD1-0E921D673A44}"/>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548680"/>
            <a:ext cx="8229600" cy="670520"/>
          </a:xfrm>
        </p:spPr>
        <p:txBody>
          <a:bodyPr rtlCol="0">
            <a:normAutofit/>
          </a:bodyPr>
          <a:lstStyle/>
          <a:p>
            <a:pPr>
              <a:defRPr/>
            </a:pPr>
            <a:r>
              <a:rPr lang="en-US" dirty="0">
                <a:ea typeface="+mj-ea"/>
                <a:cs typeface="+mj-cs"/>
              </a:rPr>
              <a:t>Five Core Aspects of Self-Awareness</a:t>
            </a:r>
          </a:p>
        </p:txBody>
      </p:sp>
      <p:sp>
        <p:nvSpPr>
          <p:cNvPr id="3" name="Content Placeholder 2"/>
          <p:cNvSpPr>
            <a:spLocks noGrp="1"/>
          </p:cNvSpPr>
          <p:nvPr>
            <p:ph idx="1"/>
          </p:nvPr>
        </p:nvSpPr>
        <p:spPr>
          <a:xfrm>
            <a:off x="1447800" y="1524000"/>
            <a:ext cx="10058400" cy="4351338"/>
          </a:xfrm>
        </p:spPr>
        <p:txBody>
          <a:bodyPr>
            <a:normAutofit/>
          </a:bodyPr>
          <a:lstStyle/>
          <a:p>
            <a:pPr eaLnBrk="1" hangingPunct="1">
              <a:buFont typeface="Arial" pitchFamily="34" charset="0"/>
              <a:buChar char="•"/>
            </a:pPr>
            <a:r>
              <a:rPr lang="en-US" dirty="0"/>
              <a:t>Core Self-evaluation</a:t>
            </a:r>
          </a:p>
          <a:p>
            <a:pPr lvl="1" eaLnBrk="1" hangingPunct="1">
              <a:buFont typeface="Arial" pitchFamily="34" charset="0"/>
              <a:buChar char="•"/>
            </a:pPr>
            <a:r>
              <a:rPr lang="en-US" sz="1800" dirty="0"/>
              <a:t>Underlying personality</a:t>
            </a:r>
          </a:p>
          <a:p>
            <a:pPr eaLnBrk="1" hangingPunct="1">
              <a:buFont typeface="Arial" pitchFamily="34" charset="0"/>
              <a:buChar char="•"/>
            </a:pPr>
            <a:r>
              <a:rPr lang="en-US" dirty="0"/>
              <a:t>Values</a:t>
            </a:r>
          </a:p>
          <a:p>
            <a:pPr lvl="1" eaLnBrk="1" hangingPunct="1">
              <a:buFont typeface="Arial" pitchFamily="34" charset="0"/>
              <a:buChar char="•"/>
            </a:pPr>
            <a:r>
              <a:rPr lang="en-US" sz="1800" dirty="0"/>
              <a:t>Personal standards and moral judgment</a:t>
            </a:r>
          </a:p>
          <a:p>
            <a:pPr eaLnBrk="1" hangingPunct="1">
              <a:buFont typeface="Arial" pitchFamily="34" charset="0"/>
              <a:buChar char="•"/>
            </a:pPr>
            <a:r>
              <a:rPr lang="en-US" dirty="0"/>
              <a:t>Cognitive Style</a:t>
            </a:r>
          </a:p>
          <a:p>
            <a:pPr lvl="1" eaLnBrk="1" hangingPunct="1">
              <a:buFont typeface="Arial" pitchFamily="34" charset="0"/>
              <a:buChar char="•"/>
            </a:pPr>
            <a:r>
              <a:rPr lang="en-US" sz="1800" dirty="0"/>
              <a:t>Information acquisition and evaluation</a:t>
            </a:r>
          </a:p>
          <a:p>
            <a:pPr eaLnBrk="1" hangingPunct="1">
              <a:buFont typeface="Arial" pitchFamily="34" charset="0"/>
              <a:buChar char="•"/>
            </a:pPr>
            <a:r>
              <a:rPr lang="en-US" dirty="0"/>
              <a:t>Attitudes towards Change</a:t>
            </a:r>
          </a:p>
          <a:p>
            <a:pPr lvl="1" eaLnBrk="1" hangingPunct="1">
              <a:buFont typeface="Arial" pitchFamily="34" charset="0"/>
              <a:buChar char="•"/>
            </a:pPr>
            <a:r>
              <a:rPr lang="en-US" sz="1800" dirty="0"/>
              <a:t>Adaptability and responsibility	</a:t>
            </a:r>
          </a:p>
          <a:p>
            <a:pPr eaLnBrk="1" hangingPunct="1">
              <a:buFont typeface="Arial" pitchFamily="34" charset="0"/>
              <a:buChar char="•"/>
            </a:pPr>
            <a:r>
              <a:rPr lang="en-US" dirty="0"/>
              <a:t>Emotional Intelligence</a:t>
            </a:r>
          </a:p>
          <a:p>
            <a:pPr lvl="1" eaLnBrk="1" hangingPunct="1">
              <a:buFont typeface="Arial" pitchFamily="34" charset="0"/>
              <a:buChar char="•"/>
            </a:pPr>
            <a:r>
              <a:rPr lang="en-US" sz="1800" dirty="0"/>
              <a:t>Emotional and awareness and control</a:t>
            </a:r>
          </a:p>
          <a:p>
            <a:pPr lvl="1" eaLnBrk="1" hangingPunct="1">
              <a:buFont typeface="Arial" pitchFamily="34" charset="0"/>
              <a:buChar char="•"/>
            </a:pPr>
            <a:endParaRPr lang="en-US" sz="1800" dirty="0"/>
          </a:p>
        </p:txBody>
      </p:sp>
      <p:sp>
        <p:nvSpPr>
          <p:cNvPr id="4" name="Footer Placeholder 3"/>
          <p:cNvSpPr>
            <a:spLocks noGrp="1"/>
          </p:cNvSpPr>
          <p:nvPr>
            <p:ph type="ftr" sz="quarter" idx="11"/>
          </p:nvPr>
        </p:nvSpPr>
        <p:spPr/>
        <p:txBody>
          <a:bodyPr/>
          <a:lstStyle/>
          <a:p>
            <a:r>
              <a:rPr lang="en-GB"/>
              <a:t>Lecture 2 - Cognitive Style &amp; Cognitive Processes</a:t>
            </a:r>
          </a:p>
        </p:txBody>
      </p:sp>
      <p:sp>
        <p:nvSpPr>
          <p:cNvPr id="5" name="Slide Number Placeholder 4"/>
          <p:cNvSpPr>
            <a:spLocks noGrp="1"/>
          </p:cNvSpPr>
          <p:nvPr>
            <p:ph type="sldNum" sz="quarter" idx="12"/>
          </p:nvPr>
        </p:nvSpPr>
        <p:spPr/>
        <p:txBody>
          <a:bodyPr/>
          <a:lstStyle/>
          <a:p>
            <a:fld id="{AE04B01F-2E0C-486A-8F96-EAA38B5E84F0}" type="slidenum">
              <a:rPr lang="en-GB" smtClean="0"/>
              <a:t>50</a:t>
            </a:fld>
            <a:endParaRPr lang="en-GB"/>
          </a:p>
        </p:txBody>
      </p:sp>
      <p:sp>
        <p:nvSpPr>
          <p:cNvPr id="6" name="Date Placeholder 5">
            <a:extLst>
              <a:ext uri="{FF2B5EF4-FFF2-40B4-BE49-F238E27FC236}">
                <a16:creationId xmlns:a16="http://schemas.microsoft.com/office/drawing/2014/main" id="{611007AD-D0D2-59EE-92DB-A4220294920D}"/>
              </a:ext>
            </a:extLst>
          </p:cNvPr>
          <p:cNvSpPr>
            <a:spLocks noGrp="1"/>
          </p:cNvSpPr>
          <p:nvPr>
            <p:ph type="dt" sz="half" idx="10"/>
          </p:nvPr>
        </p:nvSpPr>
        <p:spPr/>
        <p:txBody>
          <a:bodyPr/>
          <a:lstStyle/>
          <a:p>
            <a:r>
              <a:rPr lang="en-US"/>
              <a:t>IT2090</a:t>
            </a:r>
            <a:endParaRPr lang="en-US" dirty="0"/>
          </a:p>
        </p:txBody>
      </p:sp>
      <p:sp>
        <p:nvSpPr>
          <p:cNvPr id="7" name="AutoShape 7">
            <a:extLst>
              <a:ext uri="{FF2B5EF4-FFF2-40B4-BE49-F238E27FC236}">
                <a16:creationId xmlns:a16="http://schemas.microsoft.com/office/drawing/2014/main" id="{A11E4425-15FB-7EE8-EB17-0DF43174E06D}"/>
              </a:ext>
            </a:extLst>
          </p:cNvPr>
          <p:cNvSpPr>
            <a:spLocks/>
          </p:cNvSpPr>
          <p:nvPr/>
        </p:nvSpPr>
        <p:spPr bwMode="auto">
          <a:xfrm flipH="1">
            <a:off x="6477000" y="1524000"/>
            <a:ext cx="577850" cy="3810000"/>
          </a:xfrm>
          <a:prstGeom prst="leftBrace">
            <a:avLst>
              <a:gd name="adj1" fmla="val 58130"/>
              <a:gd name="adj2" fmla="val 50000"/>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n-lt"/>
            </a:endParaRPr>
          </a:p>
        </p:txBody>
      </p:sp>
      <p:sp>
        <p:nvSpPr>
          <p:cNvPr id="8" name="TextBox 7">
            <a:extLst>
              <a:ext uri="{FF2B5EF4-FFF2-40B4-BE49-F238E27FC236}">
                <a16:creationId xmlns:a16="http://schemas.microsoft.com/office/drawing/2014/main" id="{AC36D72E-F9F1-BF24-4A82-E4A9690A85B1}"/>
              </a:ext>
            </a:extLst>
          </p:cNvPr>
          <p:cNvSpPr txBox="1"/>
          <p:nvPr/>
        </p:nvSpPr>
        <p:spPr>
          <a:xfrm>
            <a:off x="7239000" y="3053089"/>
            <a:ext cx="4572000" cy="400110"/>
          </a:xfrm>
          <a:prstGeom prst="rect">
            <a:avLst/>
          </a:prstGeom>
          <a:noFill/>
        </p:spPr>
        <p:txBody>
          <a:bodyPr wrap="square" rtlCol="0">
            <a:spAutoFit/>
          </a:bodyPr>
          <a:lstStyle/>
          <a:p>
            <a:r>
              <a:rPr lang="en-US" sz="2000" dirty="0">
                <a:solidFill>
                  <a:srgbClr val="0070C0"/>
                </a:solidFill>
              </a:rPr>
              <a:t>Covered During this lecture …..</a:t>
            </a:r>
          </a:p>
        </p:txBody>
      </p:sp>
    </p:spTree>
    <p:extLst>
      <p:ext uri="{BB962C8B-B14F-4D97-AF65-F5344CB8AC3E}">
        <p14:creationId xmlns:p14="http://schemas.microsoft.com/office/powerpoint/2010/main" val="2021593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2" name="Date Placeholder 1">
            <a:extLst>
              <a:ext uri="{FF2B5EF4-FFF2-40B4-BE49-F238E27FC236}">
                <a16:creationId xmlns:a16="http://schemas.microsoft.com/office/drawing/2014/main" id="{5EE723F0-3A27-64CF-5404-91A8EA64F763}"/>
              </a:ext>
            </a:extLst>
          </p:cNvPr>
          <p:cNvSpPr>
            <a:spLocks noGrp="1"/>
          </p:cNvSpPr>
          <p:nvPr>
            <p:ph type="dt" sz="half" idx="10"/>
          </p:nvPr>
        </p:nvSpPr>
        <p:spPr/>
        <p:txBody>
          <a:bodyPr/>
          <a:lstStyle/>
          <a:p>
            <a:pPr>
              <a:defRPr/>
            </a:pPr>
            <a:r>
              <a:rPr lang="en-US"/>
              <a:t>IT2090</a:t>
            </a:r>
            <a:endParaRPr lang="en-US" dirty="0"/>
          </a:p>
        </p:txBody>
      </p:sp>
      <p:sp>
        <p:nvSpPr>
          <p:cNvPr id="3" name="Footer Placeholder 2"/>
          <p:cNvSpPr>
            <a:spLocks noGrp="1"/>
          </p:cNvSpPr>
          <p:nvPr>
            <p:ph type="ftr" sz="quarter" idx="11"/>
          </p:nvPr>
        </p:nvSpPr>
        <p:spPr/>
        <p:txBody>
          <a:bodyPr/>
          <a:lstStyle/>
          <a:p>
            <a:pPr>
              <a:defRPr/>
            </a:pPr>
            <a:r>
              <a:rPr lang="en-US"/>
              <a:t>Lecture 2 - Cognitive Style &amp; Cognitive Processes</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51</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799"/>
            <a:ext cx="6019800" cy="353235"/>
          </a:xfrm>
        </p:spPr>
        <p:txBody>
          <a:bodyPr>
            <a:noAutofit/>
          </a:bodyPr>
          <a:lstStyle/>
          <a:p>
            <a:r>
              <a:rPr lang="en-GB" sz="3200" dirty="0">
                <a:effectLst>
                  <a:outerShdw blurRad="38100" dist="38100" dir="2700000" algn="tl">
                    <a:srgbClr val="000000">
                      <a:alpha val="43137"/>
                    </a:srgbClr>
                  </a:outerShdw>
                </a:effectLst>
              </a:rPr>
              <a:t>Cognitive Style (1)</a:t>
            </a:r>
            <a:endParaRPr lang="en-US" sz="32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GB" dirty="0"/>
              <a:t>Are you a person who can be described as follows:</a:t>
            </a:r>
          </a:p>
          <a:p>
            <a:endParaRPr lang="en-GB" dirty="0"/>
          </a:p>
          <a:p>
            <a:pPr lvl="1"/>
            <a:r>
              <a:rPr lang="en-GB" dirty="0"/>
              <a:t>Focus on facts and details, likes precision</a:t>
            </a:r>
          </a:p>
          <a:p>
            <a:pPr lvl="1"/>
            <a:r>
              <a:rPr lang="en-GB" dirty="0"/>
              <a:t>Like to solve problems/make decisions</a:t>
            </a:r>
          </a:p>
          <a:p>
            <a:pPr lvl="1"/>
            <a:r>
              <a:rPr lang="en-GB" dirty="0"/>
              <a:t>Like to do things correctly</a:t>
            </a:r>
          </a:p>
          <a:p>
            <a:pPr lvl="1"/>
            <a:r>
              <a:rPr lang="en-GB" dirty="0"/>
              <a:t>Good at presenting data based on evidence</a:t>
            </a:r>
          </a:p>
          <a:p>
            <a:pPr lvl="1"/>
            <a:r>
              <a:rPr lang="en-GB" dirty="0"/>
              <a:t>Dislike unexpected behaviour?</a:t>
            </a:r>
            <a:endParaRPr lang="en-US" dirty="0"/>
          </a:p>
        </p:txBody>
      </p:sp>
      <p:sp>
        <p:nvSpPr>
          <p:cNvPr id="4" name="Footer Placeholder 3"/>
          <p:cNvSpPr>
            <a:spLocks noGrp="1"/>
          </p:cNvSpPr>
          <p:nvPr>
            <p:ph type="ftr" sz="quarter" idx="11"/>
          </p:nvPr>
        </p:nvSpPr>
        <p:spPr/>
        <p:txBody>
          <a:bodyPr/>
          <a:lstStyle/>
          <a:p>
            <a:r>
              <a:rPr lang="en-GB"/>
              <a:t>Lecture 2 - Cognitive Style &amp; Cognitive Processes</a:t>
            </a:r>
          </a:p>
        </p:txBody>
      </p:sp>
      <p:sp>
        <p:nvSpPr>
          <p:cNvPr id="5" name="Slide Number Placeholder 4"/>
          <p:cNvSpPr>
            <a:spLocks noGrp="1"/>
          </p:cNvSpPr>
          <p:nvPr>
            <p:ph type="sldNum" sz="quarter" idx="12"/>
          </p:nvPr>
        </p:nvSpPr>
        <p:spPr/>
        <p:txBody>
          <a:bodyPr/>
          <a:lstStyle/>
          <a:p>
            <a:fld id="{8B1B4EDC-3A5D-4169-B5FC-567AA8F7EE86}" type="slidenum">
              <a:rPr lang="en-GB" smtClean="0"/>
              <a:t>6</a:t>
            </a:fld>
            <a:endParaRPr lang="en-GB"/>
          </a:p>
        </p:txBody>
      </p:sp>
      <p:sp>
        <p:nvSpPr>
          <p:cNvPr id="6" name="Date Placeholder 5">
            <a:extLst>
              <a:ext uri="{FF2B5EF4-FFF2-40B4-BE49-F238E27FC236}">
                <a16:creationId xmlns:a16="http://schemas.microsoft.com/office/drawing/2014/main" id="{2A1D2FE5-C088-8761-73AC-F7123A208A20}"/>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effectLst>
                  <a:outerShdw blurRad="38100" dist="38100" dir="2700000" algn="tl">
                    <a:srgbClr val="000000">
                      <a:alpha val="43137"/>
                    </a:srgbClr>
                  </a:outerShdw>
                </a:effectLst>
              </a:rPr>
              <a:t>Cognitive style (2)</a:t>
            </a:r>
            <a:endParaRPr lang="en-US" sz="32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772817"/>
            <a:ext cx="10134600" cy="4525963"/>
          </a:xfrm>
        </p:spPr>
        <p:txBody>
          <a:bodyPr/>
          <a:lstStyle/>
          <a:p>
            <a:r>
              <a:rPr lang="en-GB" dirty="0"/>
              <a:t>Or, are you are person who can be described as follows:</a:t>
            </a:r>
          </a:p>
          <a:p>
            <a:endParaRPr lang="en-GB" dirty="0"/>
          </a:p>
          <a:p>
            <a:pPr lvl="1"/>
            <a:r>
              <a:rPr lang="en-GB" dirty="0"/>
              <a:t>Like careful preparation, planning and structure</a:t>
            </a:r>
          </a:p>
          <a:p>
            <a:pPr lvl="1"/>
            <a:r>
              <a:rPr lang="en-GB" dirty="0"/>
              <a:t>Think things through logically</a:t>
            </a:r>
          </a:p>
          <a:p>
            <a:pPr lvl="1"/>
            <a:r>
              <a:rPr lang="en-GB" dirty="0"/>
              <a:t>Organise material logically</a:t>
            </a:r>
          </a:p>
          <a:p>
            <a:pPr lvl="1"/>
            <a:r>
              <a:rPr lang="en-GB" dirty="0"/>
              <a:t>Likes rules and routine?</a:t>
            </a:r>
          </a:p>
        </p:txBody>
      </p:sp>
      <p:sp>
        <p:nvSpPr>
          <p:cNvPr id="4" name="Footer Placeholder 3"/>
          <p:cNvSpPr>
            <a:spLocks noGrp="1"/>
          </p:cNvSpPr>
          <p:nvPr>
            <p:ph type="ftr" sz="quarter" idx="11"/>
          </p:nvPr>
        </p:nvSpPr>
        <p:spPr/>
        <p:txBody>
          <a:bodyPr/>
          <a:lstStyle/>
          <a:p>
            <a:r>
              <a:rPr lang="en-GB"/>
              <a:t>Lecture 2 - Cognitive Style &amp; Cognitive Processes</a:t>
            </a:r>
          </a:p>
        </p:txBody>
      </p:sp>
      <p:sp>
        <p:nvSpPr>
          <p:cNvPr id="5" name="Slide Number Placeholder 4"/>
          <p:cNvSpPr>
            <a:spLocks noGrp="1"/>
          </p:cNvSpPr>
          <p:nvPr>
            <p:ph type="sldNum" sz="quarter" idx="12"/>
          </p:nvPr>
        </p:nvSpPr>
        <p:spPr/>
        <p:txBody>
          <a:bodyPr/>
          <a:lstStyle/>
          <a:p>
            <a:fld id="{8B1B4EDC-3A5D-4169-B5FC-567AA8F7EE86}" type="slidenum">
              <a:rPr lang="en-GB" smtClean="0"/>
              <a:t>7</a:t>
            </a:fld>
            <a:endParaRPr lang="en-GB"/>
          </a:p>
        </p:txBody>
      </p:sp>
      <p:sp>
        <p:nvSpPr>
          <p:cNvPr id="6" name="Date Placeholder 5">
            <a:extLst>
              <a:ext uri="{FF2B5EF4-FFF2-40B4-BE49-F238E27FC236}">
                <a16:creationId xmlns:a16="http://schemas.microsoft.com/office/drawing/2014/main" id="{4CE6E7C3-861F-5EF1-6478-7B084863F366}"/>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32656"/>
            <a:ext cx="9082336" cy="1143000"/>
          </a:xfrm>
        </p:spPr>
        <p:txBody>
          <a:bodyPr>
            <a:normAutofit/>
          </a:bodyPr>
          <a:lstStyle/>
          <a:p>
            <a:r>
              <a:rPr lang="en-GB" sz="3200" dirty="0">
                <a:effectLst>
                  <a:outerShdw blurRad="38100" dist="38100" dir="2700000" algn="tl">
                    <a:srgbClr val="000000">
                      <a:alpha val="43137"/>
                    </a:srgbClr>
                  </a:outerShdw>
                </a:effectLst>
              </a:rPr>
              <a:t>Cognitive Style (3)</a:t>
            </a:r>
            <a:endParaRPr lang="en-US" sz="32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66800" y="1700809"/>
            <a:ext cx="9982200" cy="4525963"/>
          </a:xfrm>
        </p:spPr>
        <p:txBody>
          <a:bodyPr/>
          <a:lstStyle/>
          <a:p>
            <a:r>
              <a:rPr lang="en-GB" dirty="0"/>
              <a:t>Or, finally, are you are person who can be described as follows:</a:t>
            </a:r>
          </a:p>
          <a:p>
            <a:endParaRPr lang="en-GB" dirty="0"/>
          </a:p>
          <a:p>
            <a:pPr lvl="1"/>
            <a:r>
              <a:rPr lang="en-GB" dirty="0"/>
              <a:t>Like experimentation</a:t>
            </a:r>
          </a:p>
          <a:p>
            <a:pPr lvl="1"/>
            <a:r>
              <a:rPr lang="en-GB" dirty="0"/>
              <a:t>Creative – likes to brainstorm</a:t>
            </a:r>
          </a:p>
          <a:p>
            <a:pPr lvl="1"/>
            <a:r>
              <a:rPr lang="en-GB" dirty="0"/>
              <a:t>Happy with uncertainty and risk-taking</a:t>
            </a:r>
          </a:p>
          <a:p>
            <a:pPr lvl="1"/>
            <a:r>
              <a:rPr lang="en-GB" dirty="0"/>
              <a:t>Imaginative and emotional</a:t>
            </a:r>
          </a:p>
          <a:p>
            <a:pPr lvl="1"/>
            <a:r>
              <a:rPr lang="en-GB" dirty="0"/>
              <a:t>Likes many insights?</a:t>
            </a:r>
          </a:p>
          <a:p>
            <a:endParaRPr lang="en-GB" dirty="0"/>
          </a:p>
          <a:p>
            <a:endParaRPr lang="en-US" dirty="0"/>
          </a:p>
        </p:txBody>
      </p:sp>
      <p:sp>
        <p:nvSpPr>
          <p:cNvPr id="4" name="Footer Placeholder 3"/>
          <p:cNvSpPr>
            <a:spLocks noGrp="1"/>
          </p:cNvSpPr>
          <p:nvPr>
            <p:ph type="ftr" sz="quarter" idx="11"/>
          </p:nvPr>
        </p:nvSpPr>
        <p:spPr/>
        <p:txBody>
          <a:bodyPr/>
          <a:lstStyle/>
          <a:p>
            <a:r>
              <a:rPr lang="en-GB"/>
              <a:t>Lecture 2 - Cognitive Style &amp; Cognitive Processes</a:t>
            </a:r>
          </a:p>
        </p:txBody>
      </p:sp>
      <p:sp>
        <p:nvSpPr>
          <p:cNvPr id="5" name="Slide Number Placeholder 4"/>
          <p:cNvSpPr>
            <a:spLocks noGrp="1"/>
          </p:cNvSpPr>
          <p:nvPr>
            <p:ph type="sldNum" sz="quarter" idx="12"/>
          </p:nvPr>
        </p:nvSpPr>
        <p:spPr/>
        <p:txBody>
          <a:bodyPr/>
          <a:lstStyle/>
          <a:p>
            <a:fld id="{8B1B4EDC-3A5D-4169-B5FC-567AA8F7EE86}" type="slidenum">
              <a:rPr lang="en-GB" smtClean="0"/>
              <a:t>8</a:t>
            </a:fld>
            <a:endParaRPr lang="en-GB"/>
          </a:p>
        </p:txBody>
      </p:sp>
      <p:sp>
        <p:nvSpPr>
          <p:cNvPr id="6" name="Date Placeholder 5">
            <a:extLst>
              <a:ext uri="{FF2B5EF4-FFF2-40B4-BE49-F238E27FC236}">
                <a16:creationId xmlns:a16="http://schemas.microsoft.com/office/drawing/2014/main" id="{8787D23F-5BA5-3F79-20E5-F9A166BA1C0D}"/>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effectLst>
                  <a:outerShdw blurRad="38100" dist="38100" dir="2700000" algn="tl">
                    <a:srgbClr val="000000">
                      <a:alpha val="43137"/>
                    </a:srgbClr>
                  </a:outerShdw>
                </a:effectLst>
              </a:rPr>
              <a:t>Cognitive Style</a:t>
            </a:r>
            <a:endParaRPr lang="en-US" sz="32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063552" y="1340769"/>
            <a:ext cx="8229600" cy="4525963"/>
          </a:xfrm>
        </p:spPr>
        <p:txBody>
          <a:bodyPr anchor="ctr"/>
          <a:lstStyle/>
          <a:p>
            <a:pPr marL="514350" indent="-514350">
              <a:buFont typeface="+mj-lt"/>
              <a:buAutoNum type="arabicPeriod"/>
            </a:pPr>
            <a:r>
              <a:rPr lang="en-GB" sz="3600" dirty="0"/>
              <a:t>Knowing</a:t>
            </a:r>
          </a:p>
          <a:p>
            <a:pPr marL="514350" indent="-514350">
              <a:buFont typeface="+mj-lt"/>
              <a:buAutoNum type="arabicPeriod"/>
            </a:pPr>
            <a:endParaRPr lang="en-GB" sz="3600" dirty="0"/>
          </a:p>
          <a:p>
            <a:pPr marL="514350" indent="-514350">
              <a:buFont typeface="+mj-lt"/>
              <a:buAutoNum type="arabicPeriod"/>
            </a:pPr>
            <a:r>
              <a:rPr lang="en-GB" sz="3600" dirty="0"/>
              <a:t>Planning</a:t>
            </a:r>
          </a:p>
          <a:p>
            <a:pPr marL="514350" indent="-514350">
              <a:buFont typeface="+mj-lt"/>
              <a:buAutoNum type="arabicPeriod"/>
            </a:pPr>
            <a:endParaRPr lang="en-GB" sz="3600" dirty="0"/>
          </a:p>
          <a:p>
            <a:pPr marL="514350" indent="-514350">
              <a:buFont typeface="+mj-lt"/>
              <a:buAutoNum type="arabicPeriod"/>
            </a:pPr>
            <a:r>
              <a:rPr lang="en-GB" sz="3600" dirty="0"/>
              <a:t>Creating</a:t>
            </a:r>
            <a:endParaRPr lang="en-US" sz="3600" dirty="0"/>
          </a:p>
        </p:txBody>
      </p:sp>
      <p:sp>
        <p:nvSpPr>
          <p:cNvPr id="4" name="Footer Placeholder 3"/>
          <p:cNvSpPr>
            <a:spLocks noGrp="1"/>
          </p:cNvSpPr>
          <p:nvPr>
            <p:ph type="ftr" sz="quarter" idx="11"/>
          </p:nvPr>
        </p:nvSpPr>
        <p:spPr/>
        <p:txBody>
          <a:bodyPr/>
          <a:lstStyle/>
          <a:p>
            <a:r>
              <a:rPr lang="en-GB"/>
              <a:t>Lecture 2 - Cognitive Style &amp; Cognitive Processes</a:t>
            </a:r>
          </a:p>
        </p:txBody>
      </p:sp>
      <p:sp>
        <p:nvSpPr>
          <p:cNvPr id="5" name="Slide Number Placeholder 4"/>
          <p:cNvSpPr>
            <a:spLocks noGrp="1"/>
          </p:cNvSpPr>
          <p:nvPr>
            <p:ph type="sldNum" sz="quarter" idx="12"/>
          </p:nvPr>
        </p:nvSpPr>
        <p:spPr/>
        <p:txBody>
          <a:bodyPr/>
          <a:lstStyle/>
          <a:p>
            <a:fld id="{8B1B4EDC-3A5D-4169-B5FC-567AA8F7EE86}" type="slidenum">
              <a:rPr lang="en-GB" smtClean="0"/>
              <a:t>9</a:t>
            </a:fld>
            <a:endParaRPr lang="en-GB"/>
          </a:p>
        </p:txBody>
      </p:sp>
      <p:sp>
        <p:nvSpPr>
          <p:cNvPr id="6" name="Date Placeholder 5">
            <a:extLst>
              <a:ext uri="{FF2B5EF4-FFF2-40B4-BE49-F238E27FC236}">
                <a16:creationId xmlns:a16="http://schemas.microsoft.com/office/drawing/2014/main" id="{C024993A-52D1-9903-6EC2-3EC26C481370}"/>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9506</TotalTime>
  <Words>3922</Words>
  <Application>Microsoft Office PowerPoint</Application>
  <PresentationFormat>Widescreen</PresentationFormat>
  <Paragraphs>638</Paragraphs>
  <Slides>51</Slides>
  <Notes>44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51</vt:i4>
      </vt:variant>
    </vt:vector>
  </HeadingPairs>
  <TitlesOfParts>
    <vt:vector size="63" baseType="lpstr">
      <vt:lpstr>Arial</vt:lpstr>
      <vt:lpstr>Bahnschrift SemiLight Condensed</vt:lpstr>
      <vt:lpstr>Candara</vt:lpstr>
      <vt:lpstr>Quire Sans Pro Light</vt:lpstr>
      <vt:lpstr>Segoe Print</vt:lpstr>
      <vt:lpstr>Times New Roman</vt:lpstr>
      <vt:lpstr>Tisa Offc Serif Pro</vt:lpstr>
      <vt:lpstr>Wingdings</vt:lpstr>
      <vt:lpstr>Wingdings 2</vt:lpstr>
      <vt:lpstr>Office Theme</vt:lpstr>
      <vt:lpstr>1_Office Theme</vt:lpstr>
      <vt:lpstr>2_Office Theme</vt:lpstr>
      <vt:lpstr> Cognitive Style &amp; Cognitive Processes  “Cognitive style refers to the way individuals think, perceive, and remember information,. Cognitive Processes includes Perception and attribution, personality and attitudes, motivation &amp; Positive Psychology”  </vt:lpstr>
      <vt:lpstr>Lecture 2 – Cognitive Style and Cognitive Processes </vt:lpstr>
      <vt:lpstr>In this Lecture you will learn:</vt:lpstr>
      <vt:lpstr>Five Core Aspects of Self-Awareness</vt:lpstr>
      <vt:lpstr>Cognitive Style</vt:lpstr>
      <vt:lpstr>Cognitive Style (1)</vt:lpstr>
      <vt:lpstr>Cognitive style (2)</vt:lpstr>
      <vt:lpstr>Cognitive Style (3)</vt:lpstr>
      <vt:lpstr>Cognitive Style</vt:lpstr>
      <vt:lpstr>Does Cognitive Style matter?</vt:lpstr>
      <vt:lpstr>Possible Problems</vt:lpstr>
      <vt:lpstr>Cognitive Style Test</vt:lpstr>
      <vt:lpstr> Cognitive Processes   Cognitive comes from the Latin cognito, meaning to Apprehend or understand  Cognition- A general term including all mental processes by which people become aware of and understand the world.      (This explain why people are different)  </vt:lpstr>
      <vt:lpstr>Cognitive process (Hardwired vs Softwired)</vt:lpstr>
      <vt:lpstr>Perception and attribution</vt:lpstr>
      <vt:lpstr>Perceptual Selectivity –External Factors</vt:lpstr>
      <vt:lpstr>Attribution</vt:lpstr>
      <vt:lpstr>Types of Attributions</vt:lpstr>
      <vt:lpstr>Attribution Biases</vt:lpstr>
      <vt:lpstr>Personality and Attitudes </vt:lpstr>
      <vt:lpstr>Big Five Personality Test</vt:lpstr>
      <vt:lpstr>Big Five Personality Test – Sample Result</vt:lpstr>
      <vt:lpstr>PowerPoint Presentation</vt:lpstr>
      <vt:lpstr>Personality Characteristics</vt:lpstr>
      <vt:lpstr>Personality Characteristics in Students</vt:lpstr>
      <vt:lpstr>PowerPoint Presentation</vt:lpstr>
      <vt:lpstr>Personality Characteristics  </vt:lpstr>
      <vt:lpstr>Attitude Model</vt:lpstr>
      <vt:lpstr>Motivation</vt:lpstr>
      <vt:lpstr>The Art of Possibility</vt:lpstr>
      <vt:lpstr>Positive Psychology</vt:lpstr>
      <vt:lpstr>Positive Psychology (application of Positive Phycology)</vt:lpstr>
      <vt:lpstr>Positive Psychology (application of Positive Phycology)</vt:lpstr>
      <vt:lpstr>Positive  psychology States</vt:lpstr>
      <vt:lpstr>Optimism- Prof. Martin Seligman: attribution of failures</vt:lpstr>
      <vt:lpstr>Resilience</vt:lpstr>
      <vt:lpstr>Think about how you can use your strengths to build resilience to challenges.</vt:lpstr>
      <vt:lpstr>Hope and Happiness</vt:lpstr>
      <vt:lpstr>Hope and Happiness</vt:lpstr>
      <vt:lpstr>Confidence - Self Efficacy</vt:lpstr>
      <vt:lpstr> Sources of Self-Efficacy</vt:lpstr>
      <vt:lpstr>Emotional Intelligence</vt:lpstr>
      <vt:lpstr>Types of Emotions</vt:lpstr>
      <vt:lpstr>Daniel Gardner’s Multiple Intelligences</vt:lpstr>
      <vt:lpstr>Emotional Intelligence (EI)</vt:lpstr>
      <vt:lpstr>Victoria dam Story  (application of Positive Phycology)</vt:lpstr>
      <vt:lpstr>Her Majesty Queen Elizabeth II Royal visit to Sri Lanka 21st-25th October 1981 to attend the celebrations marking 50 years of universal adult franchise in Sri Lanka</vt:lpstr>
      <vt:lpstr>Positive psychological capital: Beyond human and social capital</vt:lpstr>
      <vt:lpstr>Positive psychological capital: Beyond human and social capital</vt:lpstr>
      <vt:lpstr>Five Core Aspects of Self-Awareness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543</cp:revision>
  <dcterms:created xsi:type="dcterms:W3CDTF">2003-11-26T17:06:38Z</dcterms:created>
  <dcterms:modified xsi:type="dcterms:W3CDTF">2025-07-14T06:12:54Z</dcterms:modified>
</cp:coreProperties>
</file>